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72" r:id="rId2"/>
    <p:sldId id="273" r:id="rId3"/>
    <p:sldId id="275" r:id="rId4"/>
    <p:sldId id="281" r:id="rId5"/>
    <p:sldId id="287" r:id="rId6"/>
    <p:sldId id="300" r:id="rId7"/>
    <p:sldId id="285" r:id="rId8"/>
    <p:sldId id="297" r:id="rId9"/>
    <p:sldId id="299" r:id="rId10"/>
    <p:sldId id="288" r:id="rId11"/>
    <p:sldId id="289" r:id="rId12"/>
    <p:sldId id="304" r:id="rId13"/>
    <p:sldId id="302" r:id="rId14"/>
    <p:sldId id="290" r:id="rId15"/>
    <p:sldId id="305" r:id="rId16"/>
    <p:sldId id="306" r:id="rId17"/>
    <p:sldId id="307" r:id="rId18"/>
    <p:sldId id="291" r:id="rId19"/>
    <p:sldId id="292" r:id="rId20"/>
    <p:sldId id="282" r:id="rId21"/>
    <p:sldId id="283" r:id="rId22"/>
    <p:sldId id="293" r:id="rId23"/>
    <p:sldId id="294" r:id="rId24"/>
    <p:sldId id="295" r:id="rId25"/>
    <p:sldId id="308" r:id="rId26"/>
    <p:sldId id="298" r:id="rId27"/>
    <p:sldId id="301" r:id="rId28"/>
    <p:sldId id="286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99FF"/>
    <a:srgbClr val="3333CC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AA6E74-E835-486D-A7A6-BEC4976A0931}" type="datetimeFigureOut">
              <a:rPr lang="ru-RU" smtClean="0"/>
              <a:pPr/>
              <a:t>11.03.2025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D93C77-9772-40CC-9F9F-47F8A7412D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72618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78BA0-F730-42D7-A471-6A378D7F45A8}" type="datetime1">
              <a:rPr lang="ru-RU" smtClean="0"/>
              <a:pPr/>
              <a:t>11.03.2025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9B3D1-D9C3-4EB1-B7B1-4DB68C1ADC7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7201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3C396-E6DC-4AFC-93AD-8356F82C972E}" type="datetime1">
              <a:rPr lang="ru-RU" smtClean="0"/>
              <a:pPr/>
              <a:t>11.03.2025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9B3D1-D9C3-4EB1-B7B1-4DB68C1ADC7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963560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97958-425A-4D58-8870-0004AF208080}" type="datetime1">
              <a:rPr lang="ru-RU" smtClean="0"/>
              <a:pPr/>
              <a:t>11.03.2025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9B3D1-D9C3-4EB1-B7B1-4DB68C1ADC7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22421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27B2D-465F-4255-9141-6607C62F7053}" type="datetime1">
              <a:rPr lang="ru-RU" smtClean="0"/>
              <a:pPr/>
              <a:t>11.03.2025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9B3D1-D9C3-4EB1-B7B1-4DB68C1ADC7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21209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96224-A972-453C-9AF0-1C532D9CE8C9}" type="datetime1">
              <a:rPr lang="ru-RU" smtClean="0"/>
              <a:pPr/>
              <a:t>11.03.2025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9B3D1-D9C3-4EB1-B7B1-4DB68C1ADC7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818229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77B31-90E7-476D-9C5D-DC5084A125FE}" type="datetime1">
              <a:rPr lang="ru-RU" smtClean="0"/>
              <a:pPr/>
              <a:t>11.03.2025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9B3D1-D9C3-4EB1-B7B1-4DB68C1ADC7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989010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39FE9-2E1D-4327-B5A2-C06676A215DF}" type="datetime1">
              <a:rPr lang="ru-RU" smtClean="0"/>
              <a:pPr/>
              <a:t>11.03.2025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9B3D1-D9C3-4EB1-B7B1-4DB68C1ADC7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346034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AD55F-9081-4FD8-900C-0BB48F721F35}" type="datetime1">
              <a:rPr lang="ru-RU" smtClean="0"/>
              <a:pPr/>
              <a:t>11.03.2025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9B3D1-D9C3-4EB1-B7B1-4DB68C1ADC7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974518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80903-5318-455A-B692-D112AEEF23F8}" type="datetime1">
              <a:rPr lang="ru-RU" smtClean="0"/>
              <a:pPr/>
              <a:t>11.03.2025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9B3D1-D9C3-4EB1-B7B1-4DB68C1ADC7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512358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3C5F2-5836-48CA-A1B9-B5EFFA073816}" type="datetime1">
              <a:rPr lang="ru-RU" smtClean="0"/>
              <a:pPr/>
              <a:t>11.03.2025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9B3D1-D9C3-4EB1-B7B1-4DB68C1ADC7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98933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F716B-F501-486C-850C-A5841294BFFB}" type="datetime1">
              <a:rPr lang="ru-RU" smtClean="0"/>
              <a:pPr/>
              <a:t>11.03.2025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9B3D1-D9C3-4EB1-B7B1-4DB68C1ADC7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86640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7DD7B1-BDB8-4274-B23F-DC6006136680}" type="datetime1">
              <a:rPr lang="ru-RU" smtClean="0"/>
              <a:pPr/>
              <a:t>11.03.2025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29B3D1-D9C3-4EB1-B7B1-4DB68C1ADC7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24942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3.png"/><Relationship Id="rId7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jpeg"/><Relationship Id="rId4" Type="http://schemas.microsoft.com/office/2007/relationships/hdphoto" Target="../media/hdphoto1.wdp"/><Relationship Id="rId9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6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7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jpeg"/><Relationship Id="rId4" Type="http://schemas.openxmlformats.org/officeDocument/2006/relationships/hyperlink" Target="https://vk.com/irinashohina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5B592D65-FA8F-469F-9EA6-F7C5DB9C8C48}"/>
              </a:ext>
            </a:extLst>
          </p:cNvPr>
          <p:cNvSpPr txBox="1"/>
          <p:nvPr/>
        </p:nvSpPr>
        <p:spPr>
          <a:xfrm>
            <a:off x="3851920" y="2143116"/>
            <a:ext cx="4752528" cy="31700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ОТЧЁТ</a:t>
            </a:r>
          </a:p>
          <a:p>
            <a:pPr algn="ctr"/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 деятельности депутата </a:t>
            </a:r>
          </a:p>
          <a:p>
            <a:pPr algn="ctr"/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Череповецкой городской Думы </a:t>
            </a:r>
          </a:p>
          <a:p>
            <a:pPr algn="ctr"/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Шохиной Ирины Вячеславовны</a:t>
            </a:r>
          </a:p>
          <a:p>
            <a:pPr algn="ctr"/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 итогам 2024 года</a:t>
            </a:r>
            <a:endParaRPr lang="ru-RU" sz="2800" b="1" dirty="0"/>
          </a:p>
        </p:txBody>
      </p:sp>
    </p:spTree>
    <p:extLst>
      <p:ext uri="{BB962C8B-B14F-4D97-AF65-F5344CB8AC3E}">
        <p14:creationId xmlns="" xmlns:p14="http://schemas.microsoft.com/office/powerpoint/2010/main" val="29522110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642918"/>
            <a:ext cx="8229600" cy="1000132"/>
          </a:xfrm>
        </p:spPr>
        <p:txBody>
          <a:bodyPr>
            <a:normAutofit fontScale="90000"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Благоустроена дворовая территория в рамках реализации муниципальной программы «Формирование современной городской среды»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 </a:t>
            </a:r>
            <a:endParaRPr lang="ru-RU" sz="2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AEF8EB07-63A0-49D9-AB94-69BA500BB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9B3D1-D9C3-4EB1-B7B1-4DB68C1ADC79}" type="slidenum">
              <a:rPr lang="ru-RU" b="1" smtClean="0">
                <a:solidFill>
                  <a:srgbClr val="0070C0"/>
                </a:solidFill>
              </a:rPr>
              <a:pPr/>
              <a:t>10</a:t>
            </a:fld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449E5F05-0143-41ED-B045-A891FA9696CA}"/>
              </a:ext>
            </a:extLst>
          </p:cNvPr>
          <p:cNvSpPr txBox="1"/>
          <p:nvPr/>
        </p:nvSpPr>
        <p:spPr>
          <a:xfrm>
            <a:off x="3167844" y="170310"/>
            <a:ext cx="540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0070C0"/>
                </a:solidFill>
              </a:rPr>
              <a:t>Работа в округе</a:t>
            </a: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="" xmlns:a16="http://schemas.microsoft.com/office/drawing/2014/main" id="{95E7EFDF-3242-4CCD-855E-40A1C11131DD}"/>
              </a:ext>
            </a:extLst>
          </p:cNvPr>
          <p:cNvCxnSpPr>
            <a:cxnSpLocks/>
          </p:cNvCxnSpPr>
          <p:nvPr/>
        </p:nvCxnSpPr>
        <p:spPr>
          <a:xfrm>
            <a:off x="922473" y="598228"/>
            <a:ext cx="805994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>
            <a:extLst>
              <a:ext uri="{FF2B5EF4-FFF2-40B4-BE49-F238E27FC236}">
                <a16:creationId xmlns="" xmlns:a16="http://schemas.microsoft.com/office/drawing/2014/main" id="{28F0321C-BAC5-45FA-B9FF-D7DDD4AE68D4}"/>
              </a:ext>
            </a:extLst>
          </p:cNvPr>
          <p:cNvCxnSpPr>
            <a:cxnSpLocks/>
          </p:cNvCxnSpPr>
          <p:nvPr/>
        </p:nvCxnSpPr>
        <p:spPr>
          <a:xfrm>
            <a:off x="179512" y="6492875"/>
            <a:ext cx="597666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9255B267-1591-4DDA-BDD8-113CE86E10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416" y="260648"/>
            <a:ext cx="229266" cy="280990"/>
          </a:xfrm>
          <a:prstGeom prst="rect">
            <a:avLst/>
          </a:prstGeom>
        </p:spPr>
      </p:pic>
      <p:sp>
        <p:nvSpPr>
          <p:cNvPr id="12" name="Содержимое 11"/>
          <p:cNvSpPr>
            <a:spLocks noGrp="1"/>
          </p:cNvSpPr>
          <p:nvPr>
            <p:ph sz="half" idx="1"/>
          </p:nvPr>
        </p:nvSpPr>
        <p:spPr>
          <a:xfrm>
            <a:off x="214282" y="1357298"/>
            <a:ext cx="4281518" cy="4768865"/>
          </a:xfrm>
        </p:spPr>
        <p:txBody>
          <a:bodyPr/>
          <a:lstStyle/>
          <a:p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Ул. Мира, 23</a:t>
            </a:r>
            <a:endParaRPr lang="ru-RU" u="sng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Содержимое 12" descr="d0a-ImxbQXg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539552" y="1916832"/>
            <a:ext cx="4038600" cy="4038600"/>
          </a:xfrm>
        </p:spPr>
      </p:pic>
      <p:pic>
        <p:nvPicPr>
          <p:cNvPr id="16" name="Рисунок 15" descr="AaIZ_BauGik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60032" y="1628800"/>
            <a:ext cx="3253862" cy="432048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022352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1512168"/>
          </a:xfrm>
        </p:spPr>
        <p:txBody>
          <a:bodyPr>
            <a:normAutofit fontScale="90000"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Провели озеленение двора в рамках проекта "Наш зеленый двор" совместно с ТОС «Мой Дом» </a:t>
            </a:r>
            <a:br>
              <a:rPr lang="ru-RU" sz="2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Проект «Жилье и городская среда», инициирован Президентом  РФ</a:t>
            </a:r>
            <a:br>
              <a:rPr lang="ru-RU" sz="2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 </a:t>
            </a:r>
            <a:endParaRPr lang="ru-RU" sz="2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AEF8EB07-63A0-49D9-AB94-69BA500BB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9B3D1-D9C3-4EB1-B7B1-4DB68C1ADC79}" type="slidenum">
              <a:rPr lang="ru-RU" b="1" smtClean="0">
                <a:solidFill>
                  <a:srgbClr val="0070C0"/>
                </a:solidFill>
              </a:rPr>
              <a:pPr/>
              <a:t>11</a:t>
            </a:fld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449E5F05-0143-41ED-B045-A891FA9696CA}"/>
              </a:ext>
            </a:extLst>
          </p:cNvPr>
          <p:cNvSpPr txBox="1"/>
          <p:nvPr/>
        </p:nvSpPr>
        <p:spPr>
          <a:xfrm>
            <a:off x="3167844" y="170310"/>
            <a:ext cx="540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0070C0"/>
                </a:solidFill>
              </a:rPr>
              <a:t>Работа в округе</a:t>
            </a: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="" xmlns:a16="http://schemas.microsoft.com/office/drawing/2014/main" id="{95E7EFDF-3242-4CCD-855E-40A1C11131DD}"/>
              </a:ext>
            </a:extLst>
          </p:cNvPr>
          <p:cNvCxnSpPr>
            <a:cxnSpLocks/>
          </p:cNvCxnSpPr>
          <p:nvPr/>
        </p:nvCxnSpPr>
        <p:spPr>
          <a:xfrm>
            <a:off x="922473" y="598228"/>
            <a:ext cx="805994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>
            <a:extLst>
              <a:ext uri="{FF2B5EF4-FFF2-40B4-BE49-F238E27FC236}">
                <a16:creationId xmlns="" xmlns:a16="http://schemas.microsoft.com/office/drawing/2014/main" id="{28F0321C-BAC5-45FA-B9FF-D7DDD4AE68D4}"/>
              </a:ext>
            </a:extLst>
          </p:cNvPr>
          <p:cNvCxnSpPr>
            <a:cxnSpLocks/>
          </p:cNvCxnSpPr>
          <p:nvPr/>
        </p:nvCxnSpPr>
        <p:spPr>
          <a:xfrm>
            <a:off x="179512" y="6492875"/>
            <a:ext cx="597666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9255B267-1591-4DDA-BDD8-113CE86E10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416" y="260648"/>
            <a:ext cx="229266" cy="280990"/>
          </a:xfrm>
          <a:prstGeom prst="rect">
            <a:avLst/>
          </a:prstGeom>
        </p:spPr>
      </p:pic>
      <p:pic>
        <p:nvPicPr>
          <p:cNvPr id="14" name="Содержимое 13" descr="WTGqSSz8IJ8.jp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>
          <a:xfrm>
            <a:off x="715908" y="1916832"/>
            <a:ext cx="3278297" cy="4209331"/>
          </a:xfrm>
        </p:spPr>
      </p:pic>
      <p:pic>
        <p:nvPicPr>
          <p:cNvPr id="18" name="Содержимое 17" descr="KbTDqNzYxss.jpg"/>
          <p:cNvPicPr>
            <a:picLocks noGrp="1" noChangeAspect="1"/>
          </p:cNvPicPr>
          <p:nvPr>
            <p:ph sz="half" idx="2"/>
          </p:nvPr>
        </p:nvPicPr>
        <p:blipFill>
          <a:blip r:embed="rId5" cstate="print"/>
          <a:stretch>
            <a:fillRect/>
          </a:stretch>
        </p:blipFill>
        <p:spPr>
          <a:xfrm>
            <a:off x="4860032" y="1844675"/>
            <a:ext cx="3419716" cy="4281488"/>
          </a:xfrm>
        </p:spPr>
      </p:pic>
    </p:spTree>
    <p:extLst>
      <p:ext uri="{BB962C8B-B14F-4D97-AF65-F5344CB8AC3E}">
        <p14:creationId xmlns="" xmlns:p14="http://schemas.microsoft.com/office/powerpoint/2010/main" val="37022352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936104"/>
          </a:xfrm>
        </p:spPr>
        <p:txBody>
          <a:bodyPr>
            <a:normAutofit fontScale="90000"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Координатор проекта «Защита животного мира» в Череповце </a:t>
            </a:r>
            <a:br>
              <a:rPr lang="ru-RU" sz="2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 </a:t>
            </a:r>
            <a:endParaRPr lang="ru-RU" sz="2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AEF8EB07-63A0-49D9-AB94-69BA500BB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9B3D1-D9C3-4EB1-B7B1-4DB68C1ADC79}" type="slidenum">
              <a:rPr lang="ru-RU" b="1" smtClean="0">
                <a:solidFill>
                  <a:srgbClr val="0070C0"/>
                </a:solidFill>
              </a:rPr>
              <a:pPr/>
              <a:t>12</a:t>
            </a:fld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449E5F05-0143-41ED-B045-A891FA9696CA}"/>
              </a:ext>
            </a:extLst>
          </p:cNvPr>
          <p:cNvSpPr txBox="1"/>
          <p:nvPr/>
        </p:nvSpPr>
        <p:spPr>
          <a:xfrm>
            <a:off x="755576" y="170310"/>
            <a:ext cx="83884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0070C0"/>
                </a:solidFill>
              </a:rPr>
              <a:t>                                               </a:t>
            </a:r>
            <a:r>
              <a:rPr lang="ru-RU" sz="1400" b="1" dirty="0" smtClean="0">
                <a:solidFill>
                  <a:srgbClr val="0070C0"/>
                </a:solidFill>
              </a:rPr>
              <a:t>Участие в общественных мероприятиях , организуемых партией «Единая Россия»  </a:t>
            </a:r>
            <a:endParaRPr lang="ru-RU" sz="1400" b="1" dirty="0">
              <a:solidFill>
                <a:srgbClr val="0070C0"/>
              </a:solidFill>
            </a:endParaRP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="" xmlns:a16="http://schemas.microsoft.com/office/drawing/2014/main" id="{95E7EFDF-3242-4CCD-855E-40A1C11131DD}"/>
              </a:ext>
            </a:extLst>
          </p:cNvPr>
          <p:cNvCxnSpPr>
            <a:cxnSpLocks/>
          </p:cNvCxnSpPr>
          <p:nvPr/>
        </p:nvCxnSpPr>
        <p:spPr>
          <a:xfrm>
            <a:off x="922473" y="598228"/>
            <a:ext cx="805994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>
            <a:extLst>
              <a:ext uri="{FF2B5EF4-FFF2-40B4-BE49-F238E27FC236}">
                <a16:creationId xmlns="" xmlns:a16="http://schemas.microsoft.com/office/drawing/2014/main" id="{28F0321C-BAC5-45FA-B9FF-D7DDD4AE68D4}"/>
              </a:ext>
            </a:extLst>
          </p:cNvPr>
          <p:cNvCxnSpPr>
            <a:cxnSpLocks/>
          </p:cNvCxnSpPr>
          <p:nvPr/>
        </p:nvCxnSpPr>
        <p:spPr>
          <a:xfrm>
            <a:off x="179512" y="6492875"/>
            <a:ext cx="597666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9255B267-1591-4DDA-BDD8-113CE86E10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416" y="260648"/>
            <a:ext cx="229266" cy="280990"/>
          </a:xfrm>
          <a:prstGeom prst="rect">
            <a:avLst/>
          </a:prstGeom>
        </p:spPr>
      </p:pic>
      <p:sp>
        <p:nvSpPr>
          <p:cNvPr id="10" name="Содержимое 9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Участие в заседаниях по вопросам гуманного отношения к животным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Участие в благотворительных акциях помощи безнадзорным животным</a:t>
            </a:r>
          </a:p>
          <a:p>
            <a:pPr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2" name="Содержимое 11" descr="MyCollages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648200" y="1556792"/>
            <a:ext cx="4388296" cy="4680520"/>
          </a:xfrm>
        </p:spPr>
      </p:pic>
      <p:pic>
        <p:nvPicPr>
          <p:cNvPr id="13" name="Рисунок 12" descr="2rpYxqed8-g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55576" y="3645024"/>
            <a:ext cx="1789624" cy="2376264"/>
          </a:xfrm>
          <a:prstGeom prst="rect">
            <a:avLst/>
          </a:prstGeom>
        </p:spPr>
      </p:pic>
      <p:pic>
        <p:nvPicPr>
          <p:cNvPr id="16" name="Рисунок 15" descr="5f-d5YQGvIg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699792" y="3284984"/>
            <a:ext cx="1952317" cy="273630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022352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29600" cy="1215008"/>
          </a:xfrm>
        </p:spPr>
        <p:txBody>
          <a:bodyPr>
            <a:normAutofit fontScale="90000"/>
          </a:bodyPr>
          <a:lstStyle/>
          <a:p>
            <a:r>
              <a:rPr lang="ru-RU" sz="2500" b="1" dirty="0" smtClean="0">
                <a:latin typeface="Times New Roman" pitchFamily="18" charset="0"/>
                <a:cs typeface="Times New Roman" pitchFamily="18" charset="0"/>
              </a:rPr>
              <a:t>МАОУ «СОШ №18» </a:t>
            </a:r>
            <a:br>
              <a:rPr lang="ru-RU" sz="25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Обращения на каждый личный прием! </a:t>
            </a:r>
            <a:r>
              <a:rPr lang="ru-RU" sz="25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5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500" b="1" dirty="0" smtClean="0">
                <a:latin typeface="Times New Roman" pitchFamily="18" charset="0"/>
                <a:cs typeface="Times New Roman" pitchFamily="18" charset="0"/>
              </a:rPr>
              <a:t>Отремонтирован обеденный зал в школьной столовой </a:t>
            </a:r>
            <a:br>
              <a:rPr lang="ru-RU" sz="25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500" b="1" dirty="0" smtClean="0">
                <a:latin typeface="Times New Roman" pitchFamily="18" charset="0"/>
                <a:cs typeface="Times New Roman" pitchFamily="18" charset="0"/>
              </a:rPr>
              <a:t>и зона приготовления пищи</a:t>
            </a:r>
            <a:endParaRPr lang="ru-RU" sz="25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Содержимое 5" descr="tGEli1cLZHQ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691680" y="1700808"/>
            <a:ext cx="3744416" cy="2664296"/>
          </a:xfrm>
        </p:spPr>
      </p:pic>
      <p:pic>
        <p:nvPicPr>
          <p:cNvPr id="7" name="Содержимое 6" descr="ldvOIAzF77Q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3275856" y="4509120"/>
            <a:ext cx="2252641" cy="2232248"/>
          </a:xfr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9B3D1-D9C3-4EB1-B7B1-4DB68C1ADC79}" type="slidenum">
              <a:rPr lang="ru-RU" smtClean="0"/>
              <a:pPr/>
              <a:t>13</a:t>
            </a:fld>
            <a:endParaRPr lang="ru-RU"/>
          </a:p>
        </p:txBody>
      </p:sp>
      <p:pic>
        <p:nvPicPr>
          <p:cNvPr id="8" name="Рисунок 7" descr="nr2_0qXWHbc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81677" y="1700808"/>
            <a:ext cx="3362323" cy="5040560"/>
          </a:xfrm>
          <a:prstGeom prst="rect">
            <a:avLst/>
          </a:prstGeom>
        </p:spPr>
      </p:pic>
      <p:pic>
        <p:nvPicPr>
          <p:cNvPr id="9" name="Рисунок 8" descr="ZgSHTi2WL4k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99592" y="4509120"/>
            <a:ext cx="2016224" cy="2232248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0" y="764704"/>
            <a:ext cx="3419872" cy="1080120"/>
          </a:xfrm>
        </p:spPr>
        <p:txBody>
          <a:bodyPr>
            <a:normAutofit fontScale="90000"/>
          </a:bodyPr>
          <a:lstStyle/>
          <a:p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«Светофор собирает друзей»  </a:t>
            </a:r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3200" dirty="0"/>
          </a:p>
        </p:txBody>
      </p:sp>
      <p:sp>
        <p:nvSpPr>
          <p:cNvPr id="16" name="Текст 1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z="2900" dirty="0" smtClean="0"/>
              <a:t>                            </a:t>
            </a:r>
            <a:endParaRPr lang="ru-RU" sz="2900" b="1" dirty="0" smtClean="0"/>
          </a:p>
          <a:p>
            <a:pPr>
              <a:buNone/>
            </a:pPr>
            <a:r>
              <a:rPr lang="ru-RU" sz="1700" dirty="0" smtClean="0"/>
              <a:t>       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AEF8EB07-63A0-49D9-AB94-69BA500BB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9B3D1-D9C3-4EB1-B7B1-4DB68C1ADC79}" type="slidenum">
              <a:rPr lang="ru-RU" b="1" smtClean="0">
                <a:solidFill>
                  <a:srgbClr val="0070C0"/>
                </a:solidFill>
              </a:rPr>
              <a:pPr/>
              <a:t>14</a:t>
            </a:fld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18" name="Текст 17"/>
          <p:cNvSpPr>
            <a:spLocks noGrp="1"/>
          </p:cNvSpPr>
          <p:nvPr>
            <p:ph type="body" sz="quarter" idx="4294967295"/>
          </p:nvPr>
        </p:nvSpPr>
        <p:spPr>
          <a:xfrm>
            <a:off x="3203849" y="908720"/>
            <a:ext cx="5940152" cy="1448718"/>
          </a:xfrm>
        </p:spPr>
        <p:txBody>
          <a:bodyPr>
            <a:noAutofit/>
          </a:bodyPr>
          <a:lstStyle/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Участие в мероприятиях ТОС «Мой дом» , организованные  в рамках  проекта Губернатора области Георгий Филимонов. «Лето Русского Севера», при поддержке мэрии города Череповца на средства субсидии Правительства области</a:t>
            </a:r>
          </a:p>
          <a:p>
            <a:endParaRPr lang="ru-RU" sz="1600" dirty="0" smtClean="0"/>
          </a:p>
          <a:p>
            <a:endParaRPr lang="ru-RU" sz="1600" dirty="0" smtClean="0"/>
          </a:p>
          <a:p>
            <a:endParaRPr lang="ru-RU" sz="1600" dirty="0" smtClean="0"/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="" xmlns:a16="http://schemas.microsoft.com/office/drawing/2014/main" id="{95E7EFDF-3242-4CCD-855E-40A1C11131DD}"/>
              </a:ext>
            </a:extLst>
          </p:cNvPr>
          <p:cNvCxnSpPr>
            <a:cxnSpLocks/>
          </p:cNvCxnSpPr>
          <p:nvPr/>
        </p:nvCxnSpPr>
        <p:spPr>
          <a:xfrm>
            <a:off x="922472" y="913039"/>
            <a:ext cx="805994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>
            <a:extLst>
              <a:ext uri="{FF2B5EF4-FFF2-40B4-BE49-F238E27FC236}">
                <a16:creationId xmlns="" xmlns:a16="http://schemas.microsoft.com/office/drawing/2014/main" id="{28F0321C-BAC5-45FA-B9FF-D7DDD4AE68D4}"/>
              </a:ext>
            </a:extLst>
          </p:cNvPr>
          <p:cNvCxnSpPr>
            <a:cxnSpLocks/>
          </p:cNvCxnSpPr>
          <p:nvPr/>
        </p:nvCxnSpPr>
        <p:spPr>
          <a:xfrm>
            <a:off x="179512" y="6492875"/>
            <a:ext cx="597666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064B68BF-B293-4018-9508-8A444471F05A}"/>
              </a:ext>
            </a:extLst>
          </p:cNvPr>
          <p:cNvSpPr txBox="1"/>
          <p:nvPr/>
        </p:nvSpPr>
        <p:spPr>
          <a:xfrm>
            <a:off x="857225" y="357166"/>
            <a:ext cx="812519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ru-RU" sz="1600" dirty="0" smtClean="0">
                <a:solidFill>
                  <a:srgbClr val="0070C0"/>
                </a:solidFill>
              </a:rPr>
              <a:t>            Участие </a:t>
            </a:r>
            <a:r>
              <a:rPr lang="ru-RU" sz="1600" dirty="0">
                <a:solidFill>
                  <a:srgbClr val="0070C0"/>
                </a:solidFill>
              </a:rPr>
              <a:t>в городских и общественных </a:t>
            </a:r>
            <a:r>
              <a:rPr lang="ru-RU" sz="1600" dirty="0" smtClean="0">
                <a:solidFill>
                  <a:srgbClr val="0070C0"/>
                </a:solidFill>
              </a:rPr>
              <a:t>мероприятиях, организуемых </a:t>
            </a:r>
            <a:r>
              <a:rPr lang="ru-RU" sz="1600" dirty="0">
                <a:solidFill>
                  <a:srgbClr val="0070C0"/>
                </a:solidFill>
              </a:rPr>
              <a:t>органами </a:t>
            </a:r>
            <a:r>
              <a:rPr lang="ru-RU" sz="1600" dirty="0" smtClean="0">
                <a:solidFill>
                  <a:srgbClr val="0070C0"/>
                </a:solidFill>
              </a:rPr>
              <a:t>                    государственной власти</a:t>
            </a:r>
            <a:endParaRPr lang="ru-RU" sz="1600" dirty="0">
              <a:solidFill>
                <a:srgbClr val="0070C0"/>
              </a:solidFill>
            </a:endParaRPr>
          </a:p>
          <a:p>
            <a:pPr>
              <a:lnSpc>
                <a:spcPts val="1400"/>
              </a:lnSpc>
            </a:pPr>
            <a:endParaRPr lang="ru-RU" sz="1600" dirty="0">
              <a:solidFill>
                <a:srgbClr val="0070C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BB087D8B-DD43-4A96-8D7E-E99CBBD354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00" y="285728"/>
            <a:ext cx="315315" cy="313534"/>
          </a:xfrm>
          <a:prstGeom prst="rect">
            <a:avLst/>
          </a:prstGeom>
        </p:spPr>
      </p:pic>
      <p:pic>
        <p:nvPicPr>
          <p:cNvPr id="12" name="Рисунок 11" descr="rOc8X7fleGw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47864" y="2564904"/>
            <a:ext cx="5472608" cy="3816424"/>
          </a:xfrm>
          <a:prstGeom prst="rect">
            <a:avLst/>
          </a:prstGeom>
        </p:spPr>
      </p:pic>
      <p:pic>
        <p:nvPicPr>
          <p:cNvPr id="13" name="Рисунок 12" descr="MQ3gPPKiNuU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7504" y="1772816"/>
            <a:ext cx="2952328" cy="460851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688004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0" y="764704"/>
            <a:ext cx="3419872" cy="1080120"/>
          </a:xfrm>
        </p:spPr>
        <p:txBody>
          <a:bodyPr>
            <a:normAutofit fontScale="90000"/>
          </a:bodyPr>
          <a:lstStyle/>
          <a:p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«Мама папа я и солнце»  </a:t>
            </a:r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3200" dirty="0"/>
          </a:p>
        </p:txBody>
      </p:sp>
      <p:sp>
        <p:nvSpPr>
          <p:cNvPr id="16" name="Текст 1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z="2900" dirty="0" smtClean="0"/>
              <a:t>                            </a:t>
            </a:r>
            <a:endParaRPr lang="ru-RU" sz="2900" b="1" dirty="0" smtClean="0"/>
          </a:p>
          <a:p>
            <a:pPr>
              <a:buNone/>
            </a:pPr>
            <a:r>
              <a:rPr lang="ru-RU" sz="1700" dirty="0" smtClean="0"/>
              <a:t>       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AEF8EB07-63A0-49D9-AB94-69BA500BB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9B3D1-D9C3-4EB1-B7B1-4DB68C1ADC79}" type="slidenum">
              <a:rPr lang="ru-RU" b="1" smtClean="0">
                <a:solidFill>
                  <a:srgbClr val="0070C0"/>
                </a:solidFill>
              </a:rPr>
              <a:pPr/>
              <a:t>15</a:t>
            </a:fld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18" name="Текст 17"/>
          <p:cNvSpPr>
            <a:spLocks noGrp="1"/>
          </p:cNvSpPr>
          <p:nvPr>
            <p:ph type="body" sz="quarter" idx="4294967295"/>
          </p:nvPr>
        </p:nvSpPr>
        <p:spPr>
          <a:xfrm>
            <a:off x="3203849" y="908720"/>
            <a:ext cx="5940152" cy="1448718"/>
          </a:xfrm>
        </p:spPr>
        <p:txBody>
          <a:bodyPr>
            <a:noAutofit/>
          </a:bodyPr>
          <a:lstStyle/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Праздник рисунков в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Гагаринском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сквере с участием детей  7 и 8 округов.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Мероприятие в рамках проекта "Знай наших", реализуемый на средства субсидии мэрии города Череповца"</a:t>
            </a:r>
          </a:p>
          <a:p>
            <a:endParaRPr lang="ru-RU" sz="1600" dirty="0" smtClean="0"/>
          </a:p>
          <a:p>
            <a:endParaRPr lang="ru-RU" sz="1600" dirty="0" smtClean="0"/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="" xmlns:a16="http://schemas.microsoft.com/office/drawing/2014/main" id="{95E7EFDF-3242-4CCD-855E-40A1C11131DD}"/>
              </a:ext>
            </a:extLst>
          </p:cNvPr>
          <p:cNvCxnSpPr>
            <a:cxnSpLocks/>
          </p:cNvCxnSpPr>
          <p:nvPr/>
        </p:nvCxnSpPr>
        <p:spPr>
          <a:xfrm>
            <a:off x="922472" y="913039"/>
            <a:ext cx="805994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>
            <a:extLst>
              <a:ext uri="{FF2B5EF4-FFF2-40B4-BE49-F238E27FC236}">
                <a16:creationId xmlns="" xmlns:a16="http://schemas.microsoft.com/office/drawing/2014/main" id="{28F0321C-BAC5-45FA-B9FF-D7DDD4AE68D4}"/>
              </a:ext>
            </a:extLst>
          </p:cNvPr>
          <p:cNvCxnSpPr>
            <a:cxnSpLocks/>
          </p:cNvCxnSpPr>
          <p:nvPr/>
        </p:nvCxnSpPr>
        <p:spPr>
          <a:xfrm>
            <a:off x="179512" y="6492875"/>
            <a:ext cx="597666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064B68BF-B293-4018-9508-8A444471F05A}"/>
              </a:ext>
            </a:extLst>
          </p:cNvPr>
          <p:cNvSpPr txBox="1"/>
          <p:nvPr/>
        </p:nvSpPr>
        <p:spPr>
          <a:xfrm>
            <a:off x="857225" y="357166"/>
            <a:ext cx="812519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ru-RU" sz="1600" dirty="0" smtClean="0">
                <a:solidFill>
                  <a:srgbClr val="0070C0"/>
                </a:solidFill>
              </a:rPr>
              <a:t>            Участие </a:t>
            </a:r>
            <a:r>
              <a:rPr lang="ru-RU" sz="1600" dirty="0">
                <a:solidFill>
                  <a:srgbClr val="0070C0"/>
                </a:solidFill>
              </a:rPr>
              <a:t>в городских и общественных </a:t>
            </a:r>
            <a:r>
              <a:rPr lang="ru-RU" sz="1600" dirty="0" smtClean="0">
                <a:solidFill>
                  <a:srgbClr val="0070C0"/>
                </a:solidFill>
              </a:rPr>
              <a:t>мероприятиях, организуемых </a:t>
            </a:r>
            <a:r>
              <a:rPr lang="ru-RU" sz="1600" dirty="0">
                <a:solidFill>
                  <a:srgbClr val="0070C0"/>
                </a:solidFill>
              </a:rPr>
              <a:t>органами </a:t>
            </a:r>
            <a:r>
              <a:rPr lang="ru-RU" sz="1600" dirty="0" smtClean="0">
                <a:solidFill>
                  <a:srgbClr val="0070C0"/>
                </a:solidFill>
              </a:rPr>
              <a:t>                    государственной власти</a:t>
            </a:r>
            <a:endParaRPr lang="ru-RU" sz="1600" dirty="0">
              <a:solidFill>
                <a:srgbClr val="0070C0"/>
              </a:solidFill>
            </a:endParaRPr>
          </a:p>
          <a:p>
            <a:pPr>
              <a:lnSpc>
                <a:spcPts val="1400"/>
              </a:lnSpc>
            </a:pPr>
            <a:endParaRPr lang="ru-RU" sz="1600" dirty="0">
              <a:solidFill>
                <a:srgbClr val="0070C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BB087D8B-DD43-4A96-8D7E-E99CBBD354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00" y="285728"/>
            <a:ext cx="315315" cy="313534"/>
          </a:xfrm>
          <a:prstGeom prst="rect">
            <a:avLst/>
          </a:prstGeom>
        </p:spPr>
      </p:pic>
      <p:pic>
        <p:nvPicPr>
          <p:cNvPr id="14" name="Рисунок 13" descr="ekSzPajow2k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7504" y="2780928"/>
            <a:ext cx="4876226" cy="3672408"/>
          </a:xfrm>
          <a:prstGeom prst="rect">
            <a:avLst/>
          </a:prstGeom>
        </p:spPr>
      </p:pic>
      <p:pic>
        <p:nvPicPr>
          <p:cNvPr id="19" name="Рисунок 18" descr="MyCollages (1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95528" y="2276872"/>
            <a:ext cx="4248472" cy="424847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688004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0" y="764704"/>
            <a:ext cx="3419872" cy="1368152"/>
          </a:xfrm>
        </p:spPr>
        <p:txBody>
          <a:bodyPr>
            <a:normAutofit fontScale="90000"/>
          </a:bodyPr>
          <a:lstStyle/>
          <a:p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«Животные в большом городе»  </a:t>
            </a:r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3200" dirty="0"/>
          </a:p>
        </p:txBody>
      </p:sp>
      <p:sp>
        <p:nvSpPr>
          <p:cNvPr id="16" name="Текст 1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z="2900" dirty="0" smtClean="0"/>
              <a:t>                            </a:t>
            </a:r>
            <a:endParaRPr lang="ru-RU" sz="2900" b="1" dirty="0" smtClean="0"/>
          </a:p>
          <a:p>
            <a:pPr>
              <a:buNone/>
            </a:pPr>
            <a:r>
              <a:rPr lang="ru-RU" sz="1700" dirty="0" smtClean="0"/>
              <a:t>       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AEF8EB07-63A0-49D9-AB94-69BA500BB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9B3D1-D9C3-4EB1-B7B1-4DB68C1ADC79}" type="slidenum">
              <a:rPr lang="ru-RU" b="1" smtClean="0">
                <a:solidFill>
                  <a:srgbClr val="0070C0"/>
                </a:solidFill>
              </a:rPr>
              <a:pPr/>
              <a:t>16</a:t>
            </a:fld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18" name="Текст 17"/>
          <p:cNvSpPr>
            <a:spLocks noGrp="1"/>
          </p:cNvSpPr>
          <p:nvPr>
            <p:ph type="body" sz="quarter" idx="4294967295"/>
          </p:nvPr>
        </p:nvSpPr>
        <p:spPr>
          <a:xfrm>
            <a:off x="3203849" y="908720"/>
            <a:ext cx="5940152" cy="1448718"/>
          </a:xfrm>
        </p:spPr>
        <p:txBody>
          <a:bodyPr>
            <a:noAutofit/>
          </a:bodyPr>
          <a:lstStyle/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Проект, реализованный АНО "Быть человеком" в рамках президентского гранта, направлен на воспитание в детях с раннего возраста правильное и безопасное взаимодействие с собаками.</a:t>
            </a:r>
            <a:endParaRPr lang="ru-RU" sz="1600" dirty="0" smtClean="0"/>
          </a:p>
          <a:p>
            <a:endParaRPr lang="ru-RU" sz="1600" dirty="0" smtClean="0"/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="" xmlns:a16="http://schemas.microsoft.com/office/drawing/2014/main" id="{95E7EFDF-3242-4CCD-855E-40A1C11131DD}"/>
              </a:ext>
            </a:extLst>
          </p:cNvPr>
          <p:cNvCxnSpPr>
            <a:cxnSpLocks/>
          </p:cNvCxnSpPr>
          <p:nvPr/>
        </p:nvCxnSpPr>
        <p:spPr>
          <a:xfrm>
            <a:off x="922472" y="913039"/>
            <a:ext cx="805994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>
            <a:extLst>
              <a:ext uri="{FF2B5EF4-FFF2-40B4-BE49-F238E27FC236}">
                <a16:creationId xmlns="" xmlns:a16="http://schemas.microsoft.com/office/drawing/2014/main" id="{28F0321C-BAC5-45FA-B9FF-D7DDD4AE68D4}"/>
              </a:ext>
            </a:extLst>
          </p:cNvPr>
          <p:cNvCxnSpPr>
            <a:cxnSpLocks/>
          </p:cNvCxnSpPr>
          <p:nvPr/>
        </p:nvCxnSpPr>
        <p:spPr>
          <a:xfrm>
            <a:off x="179512" y="6492875"/>
            <a:ext cx="597666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064B68BF-B293-4018-9508-8A444471F05A}"/>
              </a:ext>
            </a:extLst>
          </p:cNvPr>
          <p:cNvSpPr txBox="1"/>
          <p:nvPr/>
        </p:nvSpPr>
        <p:spPr>
          <a:xfrm>
            <a:off x="857225" y="357166"/>
            <a:ext cx="812519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ru-RU" sz="1600" dirty="0" smtClean="0">
                <a:solidFill>
                  <a:srgbClr val="0070C0"/>
                </a:solidFill>
              </a:rPr>
              <a:t>            Участие </a:t>
            </a:r>
            <a:r>
              <a:rPr lang="ru-RU" sz="1600" dirty="0">
                <a:solidFill>
                  <a:srgbClr val="0070C0"/>
                </a:solidFill>
              </a:rPr>
              <a:t>в городских и общественных </a:t>
            </a:r>
            <a:r>
              <a:rPr lang="ru-RU" sz="1600" dirty="0" smtClean="0">
                <a:solidFill>
                  <a:srgbClr val="0070C0"/>
                </a:solidFill>
              </a:rPr>
              <a:t>мероприятиях, организуемых </a:t>
            </a:r>
            <a:r>
              <a:rPr lang="ru-RU" sz="1600" dirty="0">
                <a:solidFill>
                  <a:srgbClr val="0070C0"/>
                </a:solidFill>
              </a:rPr>
              <a:t>органами </a:t>
            </a:r>
            <a:r>
              <a:rPr lang="ru-RU" sz="1600" dirty="0" smtClean="0">
                <a:solidFill>
                  <a:srgbClr val="0070C0"/>
                </a:solidFill>
              </a:rPr>
              <a:t>                    государственной власти</a:t>
            </a:r>
            <a:endParaRPr lang="ru-RU" sz="1600" dirty="0">
              <a:solidFill>
                <a:srgbClr val="0070C0"/>
              </a:solidFill>
            </a:endParaRPr>
          </a:p>
          <a:p>
            <a:pPr>
              <a:lnSpc>
                <a:spcPts val="1400"/>
              </a:lnSpc>
            </a:pPr>
            <a:endParaRPr lang="ru-RU" sz="1600" dirty="0">
              <a:solidFill>
                <a:srgbClr val="0070C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BB087D8B-DD43-4A96-8D7E-E99CBBD354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00" y="285728"/>
            <a:ext cx="315315" cy="313534"/>
          </a:xfrm>
          <a:prstGeom prst="rect">
            <a:avLst/>
          </a:prstGeom>
        </p:spPr>
      </p:pic>
      <p:pic>
        <p:nvPicPr>
          <p:cNvPr id="12" name="Рисунок 11" descr="u9CU4hH62N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7504" y="2852936"/>
            <a:ext cx="5591277" cy="3312368"/>
          </a:xfrm>
          <a:prstGeom prst="rect">
            <a:avLst/>
          </a:prstGeom>
        </p:spPr>
      </p:pic>
      <p:pic>
        <p:nvPicPr>
          <p:cNvPr id="13" name="Рисунок 12" descr="edZPB_6rhKc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24128" y="2132856"/>
            <a:ext cx="3230538" cy="423991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688004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0" y="764704"/>
            <a:ext cx="3563888" cy="1080120"/>
          </a:xfrm>
        </p:spPr>
        <p:txBody>
          <a:bodyPr>
            <a:normAutofit fontScale="90000"/>
          </a:bodyPr>
          <a:lstStyle/>
          <a:p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Ежегодный субботник 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Гагаринском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сквере  </a:t>
            </a:r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3200" dirty="0"/>
          </a:p>
        </p:txBody>
      </p:sp>
      <p:sp>
        <p:nvSpPr>
          <p:cNvPr id="16" name="Текст 15"/>
          <p:cNvSpPr>
            <a:spLocks noGrp="1"/>
          </p:cNvSpPr>
          <p:nvPr>
            <p:ph idx="1"/>
          </p:nvPr>
        </p:nvSpPr>
        <p:spPr>
          <a:xfrm>
            <a:off x="457200" y="2636912"/>
            <a:ext cx="8229600" cy="348925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900" dirty="0" smtClean="0"/>
              <a:t>                            </a:t>
            </a:r>
            <a:endParaRPr lang="ru-RU" sz="2900" b="1" dirty="0" smtClean="0"/>
          </a:p>
          <a:p>
            <a:pPr>
              <a:buNone/>
            </a:pPr>
            <a:r>
              <a:rPr lang="ru-RU" sz="1700" dirty="0" smtClean="0"/>
              <a:t>       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AEF8EB07-63A0-49D9-AB94-69BA500BB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9B3D1-D9C3-4EB1-B7B1-4DB68C1ADC79}" type="slidenum">
              <a:rPr lang="ru-RU" b="1" smtClean="0">
                <a:solidFill>
                  <a:srgbClr val="0070C0"/>
                </a:solidFill>
              </a:rPr>
              <a:pPr/>
              <a:t>17</a:t>
            </a:fld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18" name="Текст 17"/>
          <p:cNvSpPr>
            <a:spLocks noGrp="1"/>
          </p:cNvSpPr>
          <p:nvPr>
            <p:ph type="body" sz="quarter" idx="4294967295"/>
          </p:nvPr>
        </p:nvSpPr>
        <p:spPr>
          <a:xfrm>
            <a:off x="3203849" y="908720"/>
            <a:ext cx="5940152" cy="1448718"/>
          </a:xfrm>
        </p:spPr>
        <p:txBody>
          <a:bodyPr>
            <a:noAutofit/>
          </a:bodyPr>
          <a:lstStyle/>
          <a:p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Участие в субботниках - добрая традиция, которая объединяет 7 и 8   </a:t>
            </a:r>
            <a:endParaRPr lang="ru-RU" sz="1600" dirty="0" smtClean="0"/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="" xmlns:a16="http://schemas.microsoft.com/office/drawing/2014/main" id="{95E7EFDF-3242-4CCD-855E-40A1C11131DD}"/>
              </a:ext>
            </a:extLst>
          </p:cNvPr>
          <p:cNvCxnSpPr>
            <a:cxnSpLocks/>
          </p:cNvCxnSpPr>
          <p:nvPr/>
        </p:nvCxnSpPr>
        <p:spPr>
          <a:xfrm>
            <a:off x="922472" y="913039"/>
            <a:ext cx="805994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>
            <a:extLst>
              <a:ext uri="{FF2B5EF4-FFF2-40B4-BE49-F238E27FC236}">
                <a16:creationId xmlns="" xmlns:a16="http://schemas.microsoft.com/office/drawing/2014/main" id="{28F0321C-BAC5-45FA-B9FF-D7DDD4AE68D4}"/>
              </a:ext>
            </a:extLst>
          </p:cNvPr>
          <p:cNvCxnSpPr>
            <a:cxnSpLocks/>
          </p:cNvCxnSpPr>
          <p:nvPr/>
        </p:nvCxnSpPr>
        <p:spPr>
          <a:xfrm>
            <a:off x="179512" y="6492875"/>
            <a:ext cx="597666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064B68BF-B293-4018-9508-8A444471F05A}"/>
              </a:ext>
            </a:extLst>
          </p:cNvPr>
          <p:cNvSpPr txBox="1"/>
          <p:nvPr/>
        </p:nvSpPr>
        <p:spPr>
          <a:xfrm>
            <a:off x="857225" y="357166"/>
            <a:ext cx="812519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ru-RU" sz="1600" dirty="0" smtClean="0">
                <a:solidFill>
                  <a:srgbClr val="0070C0"/>
                </a:solidFill>
              </a:rPr>
              <a:t>            Участие </a:t>
            </a:r>
            <a:r>
              <a:rPr lang="ru-RU" sz="1600" dirty="0">
                <a:solidFill>
                  <a:srgbClr val="0070C0"/>
                </a:solidFill>
              </a:rPr>
              <a:t>в городских и общественных </a:t>
            </a:r>
            <a:r>
              <a:rPr lang="ru-RU" sz="1600" dirty="0" smtClean="0">
                <a:solidFill>
                  <a:srgbClr val="0070C0"/>
                </a:solidFill>
              </a:rPr>
              <a:t>мероприятиях, организуемых </a:t>
            </a:r>
            <a:r>
              <a:rPr lang="ru-RU" sz="1600" dirty="0">
                <a:solidFill>
                  <a:srgbClr val="0070C0"/>
                </a:solidFill>
              </a:rPr>
              <a:t>органами </a:t>
            </a:r>
            <a:r>
              <a:rPr lang="ru-RU" sz="1600" dirty="0" smtClean="0">
                <a:solidFill>
                  <a:srgbClr val="0070C0"/>
                </a:solidFill>
              </a:rPr>
              <a:t>                    государственной власти</a:t>
            </a:r>
            <a:endParaRPr lang="ru-RU" sz="1600" dirty="0">
              <a:solidFill>
                <a:srgbClr val="0070C0"/>
              </a:solidFill>
            </a:endParaRPr>
          </a:p>
          <a:p>
            <a:pPr>
              <a:lnSpc>
                <a:spcPts val="1400"/>
              </a:lnSpc>
            </a:pPr>
            <a:endParaRPr lang="ru-RU" sz="1600" dirty="0">
              <a:solidFill>
                <a:srgbClr val="0070C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BB087D8B-DD43-4A96-8D7E-E99CBBD354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00" y="285728"/>
            <a:ext cx="315315" cy="313534"/>
          </a:xfrm>
          <a:prstGeom prst="rect">
            <a:avLst/>
          </a:prstGeom>
        </p:spPr>
      </p:pic>
      <p:pic>
        <p:nvPicPr>
          <p:cNvPr id="14" name="Рисунок 13" descr="_3q33UoEL4U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2276872"/>
            <a:ext cx="5400600" cy="3960440"/>
          </a:xfrm>
          <a:prstGeom prst="rect">
            <a:avLst/>
          </a:prstGeom>
        </p:spPr>
      </p:pic>
      <p:pic>
        <p:nvPicPr>
          <p:cNvPr id="20" name="Рисунок 19" descr="с мясн 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868144" y="1916832"/>
            <a:ext cx="2880320" cy="432488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688004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 </a:t>
            </a:r>
            <a:br>
              <a:rPr lang="ru-RU" sz="3200" dirty="0" smtClean="0"/>
            </a:br>
            <a:endParaRPr lang="ru-RU" sz="3200" dirty="0"/>
          </a:p>
        </p:txBody>
      </p:sp>
      <p:sp>
        <p:nvSpPr>
          <p:cNvPr id="16" name="Текст 1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z="2900" dirty="0" smtClean="0"/>
              <a:t>                            </a:t>
            </a:r>
            <a:endParaRPr lang="ru-RU" sz="2900" b="1" dirty="0" smtClean="0"/>
          </a:p>
          <a:p>
            <a:pPr>
              <a:buNone/>
            </a:pPr>
            <a:r>
              <a:rPr lang="ru-RU" sz="1700" dirty="0" smtClean="0"/>
              <a:t>       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AEF8EB07-63A0-49D9-AB94-69BA500BB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9B3D1-D9C3-4EB1-B7B1-4DB68C1ADC79}" type="slidenum">
              <a:rPr lang="ru-RU" b="1" smtClean="0">
                <a:solidFill>
                  <a:srgbClr val="0070C0"/>
                </a:solidFill>
              </a:rPr>
              <a:pPr/>
              <a:t>18</a:t>
            </a:fld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18" name="Текст 17"/>
          <p:cNvSpPr>
            <a:spLocks noGrp="1"/>
          </p:cNvSpPr>
          <p:nvPr>
            <p:ph type="body" sz="quarter" idx="4294967295"/>
          </p:nvPr>
        </p:nvSpPr>
        <p:spPr>
          <a:xfrm>
            <a:off x="5102225" y="1500188"/>
            <a:ext cx="4041775" cy="857250"/>
          </a:xfrm>
        </p:spPr>
        <p:txBody>
          <a:bodyPr>
            <a:noAutofit/>
          </a:bodyPr>
          <a:lstStyle/>
          <a:p>
            <a:endParaRPr lang="ru-RU" sz="1600" dirty="0" smtClean="0"/>
          </a:p>
          <a:p>
            <a:endParaRPr lang="ru-RU" sz="1600" dirty="0" smtClean="0"/>
          </a:p>
          <a:p>
            <a:endParaRPr lang="ru-RU" sz="1600" dirty="0" smtClean="0"/>
          </a:p>
          <a:p>
            <a:endParaRPr lang="ru-RU" sz="1600" dirty="0" smtClean="0"/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="" xmlns:a16="http://schemas.microsoft.com/office/drawing/2014/main" id="{95E7EFDF-3242-4CCD-855E-40A1C11131DD}"/>
              </a:ext>
            </a:extLst>
          </p:cNvPr>
          <p:cNvCxnSpPr>
            <a:cxnSpLocks/>
          </p:cNvCxnSpPr>
          <p:nvPr/>
        </p:nvCxnSpPr>
        <p:spPr>
          <a:xfrm>
            <a:off x="922472" y="913039"/>
            <a:ext cx="805994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>
            <a:extLst>
              <a:ext uri="{FF2B5EF4-FFF2-40B4-BE49-F238E27FC236}">
                <a16:creationId xmlns="" xmlns:a16="http://schemas.microsoft.com/office/drawing/2014/main" id="{28F0321C-BAC5-45FA-B9FF-D7DDD4AE68D4}"/>
              </a:ext>
            </a:extLst>
          </p:cNvPr>
          <p:cNvCxnSpPr>
            <a:cxnSpLocks/>
          </p:cNvCxnSpPr>
          <p:nvPr/>
        </p:nvCxnSpPr>
        <p:spPr>
          <a:xfrm>
            <a:off x="179512" y="6492875"/>
            <a:ext cx="597666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064B68BF-B293-4018-9508-8A444471F05A}"/>
              </a:ext>
            </a:extLst>
          </p:cNvPr>
          <p:cNvSpPr txBox="1"/>
          <p:nvPr/>
        </p:nvSpPr>
        <p:spPr>
          <a:xfrm>
            <a:off x="857225" y="357166"/>
            <a:ext cx="812519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ru-RU" sz="1600" dirty="0" smtClean="0">
                <a:solidFill>
                  <a:srgbClr val="0070C0"/>
                </a:solidFill>
              </a:rPr>
              <a:t>            Участие </a:t>
            </a:r>
            <a:r>
              <a:rPr lang="ru-RU" sz="1600" dirty="0">
                <a:solidFill>
                  <a:srgbClr val="0070C0"/>
                </a:solidFill>
              </a:rPr>
              <a:t>в городских и общественных мероприятиях; </a:t>
            </a:r>
          </a:p>
          <a:p>
            <a:pPr>
              <a:lnSpc>
                <a:spcPts val="1400"/>
              </a:lnSpc>
            </a:pPr>
            <a:r>
              <a:rPr lang="ru-RU" sz="1600" dirty="0">
                <a:solidFill>
                  <a:srgbClr val="0070C0"/>
                </a:solidFill>
              </a:rPr>
              <a:t>мероприятиях, </a:t>
            </a:r>
            <a:r>
              <a:rPr lang="ru-RU" sz="1600" dirty="0" smtClean="0">
                <a:solidFill>
                  <a:srgbClr val="0070C0"/>
                </a:solidFill>
              </a:rPr>
              <a:t>партии Единая Россия </a:t>
            </a:r>
            <a:endParaRPr lang="ru-RU" sz="1600" dirty="0">
              <a:solidFill>
                <a:srgbClr val="0070C0"/>
              </a:solidFill>
            </a:endParaRPr>
          </a:p>
          <a:p>
            <a:pPr>
              <a:lnSpc>
                <a:spcPts val="1400"/>
              </a:lnSpc>
            </a:pPr>
            <a:r>
              <a:rPr lang="ru-RU" sz="1600" dirty="0" smtClean="0">
                <a:solidFill>
                  <a:srgbClr val="0070C0"/>
                </a:solidFill>
              </a:rPr>
              <a:t>:</a:t>
            </a:r>
            <a:endParaRPr lang="ru-RU" sz="1600" dirty="0">
              <a:solidFill>
                <a:srgbClr val="0070C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BB087D8B-DD43-4A96-8D7E-E99CBBD354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00" y="285728"/>
            <a:ext cx="315315" cy="313534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285720" y="785794"/>
            <a:ext cx="357190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500" b="1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Участие в акции      </a:t>
            </a: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   «Ёлка желаний»</a:t>
            </a: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86776" y="357166"/>
            <a:ext cx="642942" cy="543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" name="Рисунок 19" descr="MyCollage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635896" y="908720"/>
            <a:ext cx="5229200" cy="5256584"/>
          </a:xfrm>
          <a:prstGeom prst="rect">
            <a:avLst/>
          </a:prstGeom>
        </p:spPr>
      </p:pic>
      <p:pic>
        <p:nvPicPr>
          <p:cNvPr id="21" name="Рисунок 20" descr="-RMkqr39pm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27584" y="1916832"/>
            <a:ext cx="2675230" cy="403244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688004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57200" y="1071546"/>
            <a:ext cx="8229600" cy="428628"/>
          </a:xfrm>
        </p:spPr>
        <p:txBody>
          <a:bodyPr>
            <a:normAutofit fontScale="90000"/>
          </a:bodyPr>
          <a:lstStyle/>
          <a:p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300" b="1" dirty="0" smtClean="0">
                <a:latin typeface="Times New Roman" pitchFamily="18" charset="0"/>
                <a:cs typeface="Times New Roman" pitchFamily="18" charset="0"/>
              </a:rPr>
              <a:t>Цветущий город 2024 в детском саду №37</a:t>
            </a:r>
            <a:br>
              <a:rPr lang="ru-RU" sz="33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3200" dirty="0"/>
          </a:p>
        </p:txBody>
      </p:sp>
      <p:sp>
        <p:nvSpPr>
          <p:cNvPr id="16" name="Текст 15"/>
          <p:cNvSpPr>
            <a:spLocks noGrp="1"/>
          </p:cNvSpPr>
          <p:nvPr>
            <p:ph type="body" idx="1"/>
          </p:nvPr>
        </p:nvSpPr>
        <p:spPr>
          <a:xfrm>
            <a:off x="457200" y="1643050"/>
            <a:ext cx="4040188" cy="1209886"/>
          </a:xfrm>
        </p:spPr>
        <p:txBody>
          <a:bodyPr>
            <a:normAutofit fontScale="25000" lnSpcReduction="20000"/>
          </a:bodyPr>
          <a:lstStyle/>
          <a:p>
            <a:pPr algn="ctr"/>
            <a:endParaRPr lang="ru-RU" sz="5600" dirty="0" smtClean="0"/>
          </a:p>
          <a:p>
            <a:pPr algn="ctr">
              <a:lnSpc>
                <a:spcPct val="120000"/>
              </a:lnSpc>
            </a:pPr>
            <a:endParaRPr lang="ru-RU" sz="4800" b="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20000"/>
              </a:lnSpc>
            </a:pPr>
            <a:endParaRPr lang="ru-RU" sz="4800" b="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20000"/>
              </a:lnSpc>
            </a:pPr>
            <a:endParaRPr lang="ru-RU" sz="4800" b="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20000"/>
              </a:lnSpc>
            </a:pPr>
            <a:endParaRPr lang="ru-RU" sz="4800" b="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20000"/>
              </a:lnSpc>
            </a:pPr>
            <a:endParaRPr lang="ru-RU" sz="4800" b="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20000"/>
              </a:lnSpc>
            </a:pPr>
            <a:endParaRPr lang="ru-RU" sz="4800" b="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20000"/>
              </a:lnSpc>
            </a:pP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1 МЕСТО </a:t>
            </a:r>
          </a:p>
          <a:p>
            <a:pPr algn="ctr">
              <a:lnSpc>
                <a:spcPct val="120000"/>
              </a:lnSpc>
            </a:pPr>
            <a:r>
              <a:rPr lang="ru-RU" sz="5600" dirty="0" smtClean="0">
                <a:latin typeface="Times New Roman" pitchFamily="18" charset="0"/>
                <a:cs typeface="Times New Roman" pitchFamily="18" charset="0"/>
              </a:rPr>
              <a:t>«Лучшее цветочное оформление территории дошкольного образовательного учреждения» </a:t>
            </a:r>
          </a:p>
          <a:p>
            <a:pPr algn="ctr">
              <a:lnSpc>
                <a:spcPct val="120000"/>
              </a:lnSpc>
            </a:pPr>
            <a:r>
              <a:rPr lang="ru-RU" sz="5600" dirty="0" smtClean="0">
                <a:latin typeface="Times New Roman" pitchFamily="18" charset="0"/>
                <a:cs typeface="Times New Roman" pitchFamily="18" charset="0"/>
              </a:rPr>
              <a:t>"Веселая семейка»</a:t>
            </a:r>
          </a:p>
          <a:p>
            <a:pPr algn="ctr">
              <a:lnSpc>
                <a:spcPct val="120000"/>
              </a:lnSpc>
            </a:pPr>
            <a:r>
              <a:rPr lang="ru-RU" sz="5600" dirty="0" smtClean="0">
                <a:latin typeface="Times New Roman" pitchFamily="18" charset="0"/>
                <a:cs typeface="Times New Roman" pitchFamily="18" charset="0"/>
              </a:rPr>
              <a:t>«Цвети Череповец"</a:t>
            </a:r>
            <a:endParaRPr lang="ru-RU" sz="5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Текст 17"/>
          <p:cNvSpPr>
            <a:spLocks noGrp="1"/>
          </p:cNvSpPr>
          <p:nvPr>
            <p:ph type="body" sz="quarter" idx="3"/>
          </p:nvPr>
        </p:nvSpPr>
        <p:spPr>
          <a:xfrm>
            <a:off x="4645025" y="1571611"/>
            <a:ext cx="4041775" cy="785819"/>
          </a:xfrm>
        </p:spPr>
        <p:txBody>
          <a:bodyPr>
            <a:noAutofit/>
          </a:bodyPr>
          <a:lstStyle/>
          <a:p>
            <a:endParaRPr lang="ru-RU" sz="1600" dirty="0" smtClean="0"/>
          </a:p>
          <a:p>
            <a:endParaRPr lang="ru-RU" sz="1600" dirty="0" smtClean="0"/>
          </a:p>
          <a:p>
            <a:endParaRPr lang="ru-RU" sz="1600" dirty="0" smtClean="0"/>
          </a:p>
          <a:p>
            <a:endParaRPr lang="ru-RU" sz="1600" dirty="0" smtClean="0"/>
          </a:p>
          <a:p>
            <a:endParaRPr lang="ru-RU" sz="1600" dirty="0" smtClean="0"/>
          </a:p>
          <a:p>
            <a:endParaRPr lang="ru-RU" sz="1600" dirty="0" smtClean="0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AEF8EB07-63A0-49D9-AB94-69BA500BB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9B3D1-D9C3-4EB1-B7B1-4DB68C1ADC79}" type="slidenum">
              <a:rPr lang="ru-RU" b="1" smtClean="0">
                <a:solidFill>
                  <a:srgbClr val="0070C0"/>
                </a:solidFill>
              </a:rPr>
              <a:pPr/>
              <a:t>19</a:t>
            </a:fld>
            <a:endParaRPr lang="ru-RU" b="1" dirty="0">
              <a:solidFill>
                <a:srgbClr val="0070C0"/>
              </a:solidFill>
            </a:endParaRPr>
          </a:p>
        </p:txBody>
      </p:sp>
      <p:cxnSp>
        <p:nvCxnSpPr>
          <p:cNvPr id="17" name="Прямая соединительная линия 16">
            <a:extLst>
              <a:ext uri="{FF2B5EF4-FFF2-40B4-BE49-F238E27FC236}">
                <a16:creationId xmlns="" xmlns:a16="http://schemas.microsoft.com/office/drawing/2014/main" id="{28F0321C-BAC5-45FA-B9FF-D7DDD4AE68D4}"/>
              </a:ext>
            </a:extLst>
          </p:cNvPr>
          <p:cNvCxnSpPr>
            <a:cxnSpLocks/>
          </p:cNvCxnSpPr>
          <p:nvPr/>
        </p:nvCxnSpPr>
        <p:spPr>
          <a:xfrm>
            <a:off x="179512" y="6492875"/>
            <a:ext cx="597666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BB087D8B-DD43-4A96-8D7E-E99CBBD354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00" y="285728"/>
            <a:ext cx="315315" cy="313534"/>
          </a:xfrm>
          <a:prstGeom prst="rect">
            <a:avLst/>
          </a:prstGeom>
        </p:spPr>
      </p:pic>
      <p:pic>
        <p:nvPicPr>
          <p:cNvPr id="12" name="Содержимое 11" descr="j0A5xYBIn3g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57200" y="3026460"/>
            <a:ext cx="4040188" cy="2925980"/>
          </a:xfrm>
        </p:spPr>
      </p:pic>
      <p:pic>
        <p:nvPicPr>
          <p:cNvPr id="14" name="Содержимое 13" descr="MyCollages (1).jpg"/>
          <p:cNvPicPr>
            <a:picLocks noGrp="1" noChangeAspect="1"/>
          </p:cNvPicPr>
          <p:nvPr>
            <p:ph sz="quarter" idx="4"/>
          </p:nvPr>
        </p:nvPicPr>
        <p:blipFill>
          <a:blip r:embed="rId5" cstate="print"/>
          <a:stretch>
            <a:fillRect/>
          </a:stretch>
        </p:blipFill>
        <p:spPr>
          <a:xfrm>
            <a:off x="4690268" y="1772816"/>
            <a:ext cx="4202212" cy="4353347"/>
          </a:xfrm>
        </p:spPr>
      </p:pic>
    </p:spTree>
    <p:extLst>
      <p:ext uri="{BB962C8B-B14F-4D97-AF65-F5344CB8AC3E}">
        <p14:creationId xmlns="" xmlns:p14="http://schemas.microsoft.com/office/powerpoint/2010/main" val="27688004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AEF8EB07-63A0-49D9-AB94-69BA500BB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39366" y="6492875"/>
            <a:ext cx="443049" cy="365125"/>
          </a:xfrm>
        </p:spPr>
        <p:txBody>
          <a:bodyPr/>
          <a:lstStyle/>
          <a:p>
            <a:fld id="{AB29B3D1-D9C3-4EB1-B7B1-4DB68C1ADC79}" type="slidenum">
              <a:rPr lang="ru-RU" b="1" smtClean="0">
                <a:solidFill>
                  <a:srgbClr val="0070C0"/>
                </a:solidFill>
              </a:rPr>
              <a:pPr/>
              <a:t>2</a:t>
            </a:fld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449E5F05-0143-41ED-B045-A891FA9696CA}"/>
              </a:ext>
            </a:extLst>
          </p:cNvPr>
          <p:cNvSpPr txBox="1"/>
          <p:nvPr/>
        </p:nvSpPr>
        <p:spPr>
          <a:xfrm>
            <a:off x="3255096" y="175991"/>
            <a:ext cx="52842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0070C0"/>
                </a:solidFill>
              </a:rPr>
              <a:t>Правотворческая деятельность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2DC4829-BEED-45C4-B3AD-05EFAF008DD6}"/>
              </a:ext>
            </a:extLst>
          </p:cNvPr>
          <p:cNvSpPr txBox="1"/>
          <p:nvPr/>
        </p:nvSpPr>
        <p:spPr>
          <a:xfrm>
            <a:off x="972766" y="785794"/>
            <a:ext cx="790906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0070C0"/>
                </a:solidFill>
              </a:rPr>
              <a:t>                                   </a:t>
            </a:r>
            <a:r>
              <a:rPr lang="ru-RU" sz="3000" b="1" dirty="0" smtClean="0">
                <a:latin typeface="Times New Roman" pitchFamily="18" charset="0"/>
                <a:cs typeface="Times New Roman" pitchFamily="18" charset="0"/>
              </a:rPr>
              <a:t>Приняла участие:  </a:t>
            </a:r>
          </a:p>
          <a:p>
            <a:endParaRPr lang="ru-RU" sz="3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 smtClean="0">
                <a:solidFill>
                  <a:srgbClr val="0070C0"/>
                </a:solidFill>
              </a:rPr>
              <a:t>                                   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 14 заседаниях городской Думы   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                 В 2 заседаниях постоянной комиссии по развитию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                 города и муниципальной     собственности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                 В двух выездных заседаниях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51B7A43E-1ABE-4CAB-91A3-D248482FBB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34" y="2714620"/>
            <a:ext cx="490729" cy="390145"/>
          </a:xfrm>
          <a:prstGeom prst="rect">
            <a:avLst/>
          </a:prstGeom>
        </p:spPr>
      </p:pic>
      <p:cxnSp>
        <p:nvCxnSpPr>
          <p:cNvPr id="15" name="Прямая соединительная линия 14">
            <a:extLst>
              <a:ext uri="{FF2B5EF4-FFF2-40B4-BE49-F238E27FC236}">
                <a16:creationId xmlns="" xmlns:a16="http://schemas.microsoft.com/office/drawing/2014/main" id="{95E7EFDF-3242-4CCD-855E-40A1C11131DD}"/>
              </a:ext>
            </a:extLst>
          </p:cNvPr>
          <p:cNvCxnSpPr>
            <a:cxnSpLocks/>
          </p:cNvCxnSpPr>
          <p:nvPr/>
        </p:nvCxnSpPr>
        <p:spPr>
          <a:xfrm>
            <a:off x="922473" y="598228"/>
            <a:ext cx="805994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>
            <a:extLst>
              <a:ext uri="{FF2B5EF4-FFF2-40B4-BE49-F238E27FC236}">
                <a16:creationId xmlns="" xmlns:a16="http://schemas.microsoft.com/office/drawing/2014/main" id="{28F0321C-BAC5-45FA-B9FF-D7DDD4AE68D4}"/>
              </a:ext>
            </a:extLst>
          </p:cNvPr>
          <p:cNvCxnSpPr>
            <a:cxnSpLocks/>
          </p:cNvCxnSpPr>
          <p:nvPr/>
        </p:nvCxnSpPr>
        <p:spPr>
          <a:xfrm>
            <a:off x="179512" y="6492875"/>
            <a:ext cx="597666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Рисунок 21">
            <a:extLst>
              <a:ext uri="{FF2B5EF4-FFF2-40B4-BE49-F238E27FC236}">
                <a16:creationId xmlns="" xmlns:a16="http://schemas.microsoft.com/office/drawing/2014/main" id="{8B6F2B40-E76E-464B-AE85-EC7810139E9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34" y="785794"/>
            <a:ext cx="368809" cy="408433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="" xmlns:a16="http://schemas.microsoft.com/office/drawing/2014/main" id="{FC650A0F-2C44-4EC2-95FD-7098FF6A2F4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662" y="219943"/>
            <a:ext cx="330394" cy="328734"/>
          </a:xfrm>
          <a:prstGeom prst="rect">
            <a:avLst/>
          </a:prstGeom>
        </p:spPr>
      </p:pic>
      <p:pic>
        <p:nvPicPr>
          <p:cNvPr id="21" name="Рисунок 20" descr="uzTaXhN169Y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857884" y="3500438"/>
            <a:ext cx="3071834" cy="2593568"/>
          </a:xfrm>
          <a:prstGeom prst="rect">
            <a:avLst/>
          </a:prstGeom>
        </p:spPr>
      </p:pic>
      <p:pic>
        <p:nvPicPr>
          <p:cNvPr id="23" name="Рисунок 22" descr="CLvQb-xpVDI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57158" y="3429000"/>
            <a:ext cx="2520095" cy="2714644"/>
          </a:xfrm>
          <a:prstGeom prst="rect">
            <a:avLst/>
          </a:prstGeom>
        </p:spPr>
      </p:pic>
      <p:pic>
        <p:nvPicPr>
          <p:cNvPr id="26" name="Рисунок 25" descr="I4vkHII89NI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000364" y="3143248"/>
            <a:ext cx="2786082" cy="3214710"/>
          </a:xfrm>
          <a:prstGeom prst="rect">
            <a:avLst/>
          </a:prstGeom>
        </p:spPr>
      </p:pic>
      <p:pic>
        <p:nvPicPr>
          <p:cNvPr id="27" name="Рисунок 26" descr="glZ_zsk2D8E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42844" y="857232"/>
            <a:ext cx="2475930" cy="185645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353286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57200" y="928670"/>
            <a:ext cx="8229600" cy="642942"/>
          </a:xfrm>
        </p:spPr>
        <p:txBody>
          <a:bodyPr>
            <a:normAutofit fontScale="90000"/>
          </a:bodyPr>
          <a:lstStyle/>
          <a:p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Цветущий город 2024 в детском саду №83</a:t>
            </a:r>
            <a:r>
              <a:rPr lang="ru-RU" sz="33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3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33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Текст 15"/>
          <p:cNvSpPr>
            <a:spLocks noGrp="1"/>
          </p:cNvSpPr>
          <p:nvPr>
            <p:ph type="body" idx="1"/>
          </p:nvPr>
        </p:nvSpPr>
        <p:spPr>
          <a:xfrm>
            <a:off x="457200" y="1484785"/>
            <a:ext cx="4040188" cy="1224136"/>
          </a:xfrm>
        </p:spPr>
        <p:txBody>
          <a:bodyPr>
            <a:noAutofit/>
          </a:bodyPr>
          <a:lstStyle/>
          <a:p>
            <a:pPr algn="ctr"/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2 почетное место в номинациях:</a:t>
            </a:r>
          </a:p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"Наша Великая Победа»</a:t>
            </a:r>
          </a:p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Веселая семейка»« </a:t>
            </a:r>
          </a:p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Лучшее цветочное оформление территории дошкольного образовательного учреждения"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Текст 17"/>
          <p:cNvSpPr>
            <a:spLocks noGrp="1"/>
          </p:cNvSpPr>
          <p:nvPr>
            <p:ph type="body" sz="quarter" idx="3"/>
          </p:nvPr>
        </p:nvSpPr>
        <p:spPr>
          <a:xfrm>
            <a:off x="4645025" y="1571611"/>
            <a:ext cx="4213255" cy="785819"/>
          </a:xfrm>
        </p:spPr>
        <p:txBody>
          <a:bodyPr>
            <a:noAutofit/>
          </a:bodyPr>
          <a:lstStyle/>
          <a:p>
            <a:endParaRPr lang="ru-RU" sz="1600" dirty="0" smtClean="0"/>
          </a:p>
          <a:p>
            <a:endParaRPr lang="ru-RU" sz="1600" dirty="0" smtClean="0"/>
          </a:p>
          <a:p>
            <a:endParaRPr lang="ru-RU" sz="1600" dirty="0" smtClean="0"/>
          </a:p>
          <a:p>
            <a:endParaRPr lang="ru-RU" sz="1600" dirty="0" smtClean="0"/>
          </a:p>
          <a:p>
            <a:endParaRPr lang="ru-RU" sz="1600" dirty="0" smtClean="0"/>
          </a:p>
          <a:p>
            <a:endParaRPr lang="ru-RU" sz="1600" dirty="0" smtClean="0"/>
          </a:p>
          <a:p>
            <a:r>
              <a:rPr lang="ru-RU" sz="1600" dirty="0" smtClean="0"/>
              <a:t> </a:t>
            </a:r>
            <a:endParaRPr lang="ru-RU" sz="19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AEF8EB07-63A0-49D9-AB94-69BA500BB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9B3D1-D9C3-4EB1-B7B1-4DB68C1ADC79}" type="slidenum">
              <a:rPr lang="ru-RU" b="1" smtClean="0">
                <a:solidFill>
                  <a:srgbClr val="0070C0"/>
                </a:solidFill>
              </a:rPr>
              <a:pPr/>
              <a:t>20</a:t>
            </a:fld>
            <a:endParaRPr lang="ru-RU" b="1" dirty="0">
              <a:solidFill>
                <a:srgbClr val="0070C0"/>
              </a:solidFill>
            </a:endParaRP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="" xmlns:a16="http://schemas.microsoft.com/office/drawing/2014/main" id="{95E7EFDF-3242-4CCD-855E-40A1C11131DD}"/>
              </a:ext>
            </a:extLst>
          </p:cNvPr>
          <p:cNvCxnSpPr>
            <a:cxnSpLocks/>
          </p:cNvCxnSpPr>
          <p:nvPr/>
        </p:nvCxnSpPr>
        <p:spPr>
          <a:xfrm>
            <a:off x="922472" y="913039"/>
            <a:ext cx="805994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>
            <a:extLst>
              <a:ext uri="{FF2B5EF4-FFF2-40B4-BE49-F238E27FC236}">
                <a16:creationId xmlns="" xmlns:a16="http://schemas.microsoft.com/office/drawing/2014/main" id="{28F0321C-BAC5-45FA-B9FF-D7DDD4AE68D4}"/>
              </a:ext>
            </a:extLst>
          </p:cNvPr>
          <p:cNvCxnSpPr>
            <a:cxnSpLocks/>
          </p:cNvCxnSpPr>
          <p:nvPr/>
        </p:nvCxnSpPr>
        <p:spPr>
          <a:xfrm>
            <a:off x="179512" y="6492875"/>
            <a:ext cx="597666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064B68BF-B293-4018-9508-8A444471F05A}"/>
              </a:ext>
            </a:extLst>
          </p:cNvPr>
          <p:cNvSpPr txBox="1"/>
          <p:nvPr/>
        </p:nvSpPr>
        <p:spPr>
          <a:xfrm>
            <a:off x="857225" y="357166"/>
            <a:ext cx="812519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ru-RU" sz="1600" dirty="0" smtClean="0">
                <a:solidFill>
                  <a:srgbClr val="0070C0"/>
                </a:solidFill>
              </a:rPr>
              <a:t>           Участие </a:t>
            </a:r>
            <a:r>
              <a:rPr lang="ru-RU" sz="1600" dirty="0">
                <a:solidFill>
                  <a:srgbClr val="0070C0"/>
                </a:solidFill>
              </a:rPr>
              <a:t>в городских и общественных мероприятиях; </a:t>
            </a:r>
          </a:p>
          <a:p>
            <a:pPr>
              <a:lnSpc>
                <a:spcPts val="1400"/>
              </a:lnSpc>
            </a:pPr>
            <a:r>
              <a:rPr lang="ru-RU" sz="1600" dirty="0">
                <a:solidFill>
                  <a:srgbClr val="0070C0"/>
                </a:solidFill>
              </a:rPr>
              <a:t>мероприятиях, организуемых органами государственной власти </a:t>
            </a:r>
          </a:p>
          <a:p>
            <a:pPr>
              <a:lnSpc>
                <a:spcPts val="1400"/>
              </a:lnSpc>
            </a:pPr>
            <a:r>
              <a:rPr lang="ru-RU" sz="1600" dirty="0">
                <a:solidFill>
                  <a:srgbClr val="0070C0"/>
                </a:solidFill>
              </a:rPr>
              <a:t>и местного самоуправления: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BB087D8B-DD43-4A96-8D7E-E99CBBD354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538" y="285728"/>
            <a:ext cx="315315" cy="313534"/>
          </a:xfrm>
          <a:prstGeom prst="rect">
            <a:avLst/>
          </a:prstGeom>
        </p:spPr>
      </p:pic>
      <p:pic>
        <p:nvPicPr>
          <p:cNvPr id="19" name="Содержимое 18" descr="UCF5d0-pRiY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57200" y="3003785"/>
            <a:ext cx="4040188" cy="3042767"/>
          </a:xfrm>
        </p:spPr>
      </p:pic>
      <p:pic>
        <p:nvPicPr>
          <p:cNvPr id="20" name="Содержимое 19" descr="MyCollages (2).jpg"/>
          <p:cNvPicPr>
            <a:picLocks noGrp="1" noChangeAspect="1"/>
          </p:cNvPicPr>
          <p:nvPr>
            <p:ph sz="quarter" idx="4"/>
          </p:nvPr>
        </p:nvPicPr>
        <p:blipFill>
          <a:blip r:embed="rId5" cstate="print"/>
          <a:stretch>
            <a:fillRect/>
          </a:stretch>
        </p:blipFill>
        <p:spPr>
          <a:xfrm>
            <a:off x="4690268" y="2174875"/>
            <a:ext cx="3951288" cy="3951288"/>
          </a:xfrm>
        </p:spPr>
      </p:pic>
    </p:spTree>
    <p:extLst>
      <p:ext uri="{BB962C8B-B14F-4D97-AF65-F5344CB8AC3E}">
        <p14:creationId xmlns="" xmlns:p14="http://schemas.microsoft.com/office/powerpoint/2010/main" val="27688004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57200" y="928670"/>
            <a:ext cx="8229600" cy="642942"/>
          </a:xfrm>
        </p:spPr>
        <p:txBody>
          <a:bodyPr>
            <a:normAutofit fontScale="90000"/>
          </a:bodyPr>
          <a:lstStyle/>
          <a:p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Цветущий город 2024 </a:t>
            </a:r>
            <a:br>
              <a:rPr lang="ru-RU" sz="32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Текст 15"/>
          <p:cNvSpPr>
            <a:spLocks noGrp="1"/>
          </p:cNvSpPr>
          <p:nvPr>
            <p:ph type="body" idx="1"/>
          </p:nvPr>
        </p:nvSpPr>
        <p:spPr>
          <a:xfrm>
            <a:off x="457200" y="980728"/>
            <a:ext cx="8435280" cy="1008113"/>
          </a:xfrm>
        </p:spPr>
        <p:txBody>
          <a:bodyPr>
            <a:noAutofit/>
          </a:bodyPr>
          <a:lstStyle/>
          <a:p>
            <a:pPr algn="ctr"/>
            <a:r>
              <a:rPr lang="ru-RU" sz="1400" b="0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Дебют Татьяны с Чкалова 2/30, 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И Олеси с Мира, 23-Б . Их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цветочныме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композиции высоко отмечены членами жюри !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Текст 17"/>
          <p:cNvSpPr>
            <a:spLocks noGrp="1"/>
          </p:cNvSpPr>
          <p:nvPr>
            <p:ph type="body" sz="quarter" idx="3"/>
          </p:nvPr>
        </p:nvSpPr>
        <p:spPr>
          <a:xfrm>
            <a:off x="4572000" y="1571612"/>
            <a:ext cx="4286279" cy="785818"/>
          </a:xfrm>
        </p:spPr>
        <p:txBody>
          <a:bodyPr>
            <a:noAutofit/>
          </a:bodyPr>
          <a:lstStyle/>
          <a:p>
            <a:endParaRPr lang="ru-RU" sz="1600" dirty="0" smtClean="0"/>
          </a:p>
          <a:p>
            <a:endParaRPr lang="ru-RU" sz="1600" dirty="0" smtClean="0"/>
          </a:p>
          <a:p>
            <a:endParaRPr lang="ru-RU" sz="1600" dirty="0" smtClean="0"/>
          </a:p>
          <a:p>
            <a:endParaRPr lang="ru-RU" sz="1600" dirty="0" smtClean="0"/>
          </a:p>
          <a:p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AEF8EB07-63A0-49D9-AB94-69BA500BB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9B3D1-D9C3-4EB1-B7B1-4DB68C1ADC79}" type="slidenum">
              <a:rPr lang="ru-RU" b="1" smtClean="0">
                <a:solidFill>
                  <a:srgbClr val="0070C0"/>
                </a:solidFill>
              </a:rPr>
              <a:pPr/>
              <a:t>21</a:t>
            </a:fld>
            <a:endParaRPr lang="ru-RU" b="1" dirty="0">
              <a:solidFill>
                <a:srgbClr val="0070C0"/>
              </a:solidFill>
            </a:endParaRP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="" xmlns:a16="http://schemas.microsoft.com/office/drawing/2014/main" id="{95E7EFDF-3242-4CCD-855E-40A1C11131DD}"/>
              </a:ext>
            </a:extLst>
          </p:cNvPr>
          <p:cNvCxnSpPr>
            <a:cxnSpLocks/>
          </p:cNvCxnSpPr>
          <p:nvPr/>
        </p:nvCxnSpPr>
        <p:spPr>
          <a:xfrm>
            <a:off x="922472" y="913039"/>
            <a:ext cx="805994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>
            <a:extLst>
              <a:ext uri="{FF2B5EF4-FFF2-40B4-BE49-F238E27FC236}">
                <a16:creationId xmlns="" xmlns:a16="http://schemas.microsoft.com/office/drawing/2014/main" id="{28F0321C-BAC5-45FA-B9FF-D7DDD4AE68D4}"/>
              </a:ext>
            </a:extLst>
          </p:cNvPr>
          <p:cNvCxnSpPr>
            <a:cxnSpLocks/>
          </p:cNvCxnSpPr>
          <p:nvPr/>
        </p:nvCxnSpPr>
        <p:spPr>
          <a:xfrm>
            <a:off x="179512" y="6492875"/>
            <a:ext cx="597666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064B68BF-B293-4018-9508-8A444471F05A}"/>
              </a:ext>
            </a:extLst>
          </p:cNvPr>
          <p:cNvSpPr txBox="1"/>
          <p:nvPr/>
        </p:nvSpPr>
        <p:spPr>
          <a:xfrm>
            <a:off x="857225" y="357166"/>
            <a:ext cx="812519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ru-RU" sz="1600" dirty="0" smtClean="0">
                <a:solidFill>
                  <a:srgbClr val="0070C0"/>
                </a:solidFill>
              </a:rPr>
              <a:t>       Участие </a:t>
            </a:r>
            <a:r>
              <a:rPr lang="ru-RU" sz="1600" dirty="0">
                <a:solidFill>
                  <a:srgbClr val="0070C0"/>
                </a:solidFill>
              </a:rPr>
              <a:t>в городских и общественных мероприятиях; </a:t>
            </a:r>
          </a:p>
          <a:p>
            <a:pPr>
              <a:lnSpc>
                <a:spcPts val="1400"/>
              </a:lnSpc>
            </a:pPr>
            <a:r>
              <a:rPr lang="ru-RU" sz="1600" dirty="0">
                <a:solidFill>
                  <a:srgbClr val="0070C0"/>
                </a:solidFill>
              </a:rPr>
              <a:t>мероприятиях, организуемых органами государственной власти </a:t>
            </a:r>
          </a:p>
          <a:p>
            <a:pPr>
              <a:lnSpc>
                <a:spcPts val="1400"/>
              </a:lnSpc>
            </a:pPr>
            <a:r>
              <a:rPr lang="ru-RU" sz="1600" dirty="0">
                <a:solidFill>
                  <a:srgbClr val="0070C0"/>
                </a:solidFill>
              </a:rPr>
              <a:t>и местного самоуправления: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BB087D8B-DD43-4A96-8D7E-E99CBBD354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24" y="214290"/>
            <a:ext cx="315315" cy="313534"/>
          </a:xfrm>
          <a:prstGeom prst="rect">
            <a:avLst/>
          </a:prstGeom>
        </p:spPr>
      </p:pic>
      <p:pic>
        <p:nvPicPr>
          <p:cNvPr id="19" name="Содержимое 18" descr="Jv6a1Tj7t1k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611560" y="2132856"/>
            <a:ext cx="2529515" cy="3960440"/>
          </a:xfrm>
        </p:spPr>
      </p:pic>
      <p:pic>
        <p:nvPicPr>
          <p:cNvPr id="21" name="Содержимое 20" descr="-WoCLWlcya5T6d4FuyJ8G8GP1ykyHExYtrnhMGco5TVpUNOTPZ_4FzzI3Bo1_7zduYTEX6ExxIT3BwUeOYjAa265.jpg"/>
          <p:cNvPicPr>
            <a:picLocks noGrp="1" noChangeAspect="1"/>
          </p:cNvPicPr>
          <p:nvPr>
            <p:ph sz="quarter" idx="4"/>
          </p:nvPr>
        </p:nvPicPr>
        <p:blipFill>
          <a:blip r:embed="rId5" cstate="print"/>
          <a:stretch>
            <a:fillRect/>
          </a:stretch>
        </p:blipFill>
        <p:spPr>
          <a:xfrm>
            <a:off x="3347864" y="2132856"/>
            <a:ext cx="2592288" cy="3960438"/>
          </a:xfrm>
        </p:spPr>
      </p:pic>
      <p:pic>
        <p:nvPicPr>
          <p:cNvPr id="22" name="Рисунок 21" descr="MVtIzXgI5Yg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12160" y="2132856"/>
            <a:ext cx="2928476" cy="396044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688004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 </a:t>
            </a:r>
            <a:br>
              <a:rPr lang="ru-RU" sz="3200" dirty="0" smtClean="0"/>
            </a:br>
            <a:endParaRPr lang="ru-RU" sz="3200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AEF8EB07-63A0-49D9-AB94-69BA500BB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9B3D1-D9C3-4EB1-B7B1-4DB68C1ADC79}" type="slidenum">
              <a:rPr lang="ru-RU" b="1" smtClean="0">
                <a:solidFill>
                  <a:srgbClr val="0070C0"/>
                </a:solidFill>
              </a:rPr>
              <a:pPr/>
              <a:t>22</a:t>
            </a:fld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16" name="Текст 15"/>
          <p:cNvSpPr>
            <a:spLocks noGrp="1"/>
          </p:cNvSpPr>
          <p:nvPr>
            <p:ph type="body" idx="4294967295"/>
          </p:nvPr>
        </p:nvSpPr>
        <p:spPr>
          <a:xfrm>
            <a:off x="0" y="928671"/>
            <a:ext cx="8786842" cy="642941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r>
              <a:rPr lang="ru-RU" sz="10000" dirty="0" smtClean="0"/>
              <a:t>    </a:t>
            </a:r>
            <a:r>
              <a:rPr lang="ru-RU" sz="10000" b="1" dirty="0" smtClean="0">
                <a:latin typeface="Times New Roman" pitchFamily="18" charset="0"/>
                <a:cs typeface="Times New Roman" pitchFamily="18" charset="0"/>
              </a:rPr>
              <a:t>Взаимодействие с дошкольными учреждениями округа </a:t>
            </a:r>
          </a:p>
          <a:p>
            <a:pPr>
              <a:buNone/>
            </a:pPr>
            <a:r>
              <a:rPr lang="ru-RU" sz="4000" dirty="0" smtClean="0"/>
              <a:t/>
            </a:r>
            <a:br>
              <a:rPr lang="ru-RU" sz="4000" dirty="0" smtClean="0"/>
            </a:br>
            <a:endParaRPr lang="ru-RU" sz="1700" dirty="0" smtClean="0"/>
          </a:p>
        </p:txBody>
      </p:sp>
      <p:sp>
        <p:nvSpPr>
          <p:cNvPr id="18" name="Текст 17"/>
          <p:cNvSpPr>
            <a:spLocks noGrp="1"/>
          </p:cNvSpPr>
          <p:nvPr>
            <p:ph type="body" sz="quarter" idx="4294967295"/>
          </p:nvPr>
        </p:nvSpPr>
        <p:spPr>
          <a:xfrm>
            <a:off x="5102225" y="1500188"/>
            <a:ext cx="4041775" cy="857250"/>
          </a:xfrm>
        </p:spPr>
        <p:txBody>
          <a:bodyPr>
            <a:noAutofit/>
          </a:bodyPr>
          <a:lstStyle/>
          <a:p>
            <a:endParaRPr lang="ru-RU" sz="1600" dirty="0" smtClean="0"/>
          </a:p>
          <a:p>
            <a:endParaRPr lang="ru-RU" sz="1600" dirty="0" smtClean="0"/>
          </a:p>
          <a:p>
            <a:endParaRPr lang="ru-RU" sz="1600" dirty="0" smtClean="0"/>
          </a:p>
          <a:p>
            <a:endParaRPr lang="ru-RU" sz="1600" dirty="0" smtClean="0"/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="" xmlns:a16="http://schemas.microsoft.com/office/drawing/2014/main" id="{95E7EFDF-3242-4CCD-855E-40A1C11131DD}"/>
              </a:ext>
            </a:extLst>
          </p:cNvPr>
          <p:cNvCxnSpPr>
            <a:cxnSpLocks/>
          </p:cNvCxnSpPr>
          <p:nvPr/>
        </p:nvCxnSpPr>
        <p:spPr>
          <a:xfrm>
            <a:off x="922472" y="913039"/>
            <a:ext cx="805994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>
            <a:extLst>
              <a:ext uri="{FF2B5EF4-FFF2-40B4-BE49-F238E27FC236}">
                <a16:creationId xmlns="" xmlns:a16="http://schemas.microsoft.com/office/drawing/2014/main" id="{28F0321C-BAC5-45FA-B9FF-D7DDD4AE68D4}"/>
              </a:ext>
            </a:extLst>
          </p:cNvPr>
          <p:cNvCxnSpPr>
            <a:cxnSpLocks/>
          </p:cNvCxnSpPr>
          <p:nvPr/>
        </p:nvCxnSpPr>
        <p:spPr>
          <a:xfrm>
            <a:off x="179512" y="6492875"/>
            <a:ext cx="597666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064B68BF-B293-4018-9508-8A444471F05A}"/>
              </a:ext>
            </a:extLst>
          </p:cNvPr>
          <p:cNvSpPr txBox="1"/>
          <p:nvPr/>
        </p:nvSpPr>
        <p:spPr>
          <a:xfrm>
            <a:off x="857225" y="357166"/>
            <a:ext cx="812519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ru-RU" sz="1600" dirty="0" smtClean="0">
                <a:solidFill>
                  <a:srgbClr val="0070C0"/>
                </a:solidFill>
              </a:rPr>
              <a:t>            Участие </a:t>
            </a:r>
            <a:r>
              <a:rPr lang="ru-RU" sz="1600" dirty="0">
                <a:solidFill>
                  <a:srgbClr val="0070C0"/>
                </a:solidFill>
              </a:rPr>
              <a:t>в городских и общественных мероприятиях; </a:t>
            </a:r>
          </a:p>
          <a:p>
            <a:pPr>
              <a:lnSpc>
                <a:spcPts val="1400"/>
              </a:lnSpc>
            </a:pPr>
            <a:r>
              <a:rPr lang="ru-RU" sz="1600" dirty="0">
                <a:solidFill>
                  <a:srgbClr val="0070C0"/>
                </a:solidFill>
              </a:rPr>
              <a:t>мероприятиях, организуемых органами государственной власти </a:t>
            </a:r>
          </a:p>
          <a:p>
            <a:pPr>
              <a:lnSpc>
                <a:spcPts val="1400"/>
              </a:lnSpc>
            </a:pPr>
            <a:r>
              <a:rPr lang="ru-RU" sz="1600" dirty="0">
                <a:solidFill>
                  <a:srgbClr val="0070C0"/>
                </a:solidFill>
              </a:rPr>
              <a:t>и местного самоуправления: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BB087D8B-DD43-4A96-8D7E-E99CBBD354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00" y="285728"/>
            <a:ext cx="315315" cy="313534"/>
          </a:xfrm>
          <a:prstGeom prst="rect">
            <a:avLst/>
          </a:prstGeom>
        </p:spPr>
      </p:pic>
      <p:sp>
        <p:nvSpPr>
          <p:cNvPr id="12" name="Содержимое 11"/>
          <p:cNvSpPr>
            <a:spLocks noGrp="1"/>
          </p:cNvSpPr>
          <p:nvPr>
            <p:ph sz="half" idx="1"/>
          </p:nvPr>
        </p:nvSpPr>
        <p:spPr>
          <a:xfrm>
            <a:off x="457200" y="1500174"/>
            <a:ext cx="4038600" cy="4625989"/>
          </a:xfrm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Детский сад №37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500174"/>
            <a:ext cx="4038600" cy="4625989"/>
          </a:xfrm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Детский сад №83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Рисунок 13" descr="MyCollages (3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3968" y="1988840"/>
            <a:ext cx="4725144" cy="4581128"/>
          </a:xfrm>
          <a:prstGeom prst="rect">
            <a:avLst/>
          </a:prstGeom>
        </p:spPr>
      </p:pic>
      <p:pic>
        <p:nvPicPr>
          <p:cNvPr id="19" name="Рисунок 18" descr="MyCollages (4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2060848"/>
            <a:ext cx="4248472" cy="439248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688004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 </a:t>
            </a:r>
            <a:br>
              <a:rPr lang="ru-RU" sz="3200" dirty="0" smtClean="0"/>
            </a:br>
            <a:endParaRPr lang="ru-RU" sz="3200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AEF8EB07-63A0-49D9-AB94-69BA500BB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9B3D1-D9C3-4EB1-B7B1-4DB68C1ADC79}" type="slidenum">
              <a:rPr lang="ru-RU" b="1" smtClean="0">
                <a:solidFill>
                  <a:srgbClr val="0070C0"/>
                </a:solidFill>
              </a:rPr>
              <a:pPr/>
              <a:t>23</a:t>
            </a:fld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16" name="Текст 15"/>
          <p:cNvSpPr>
            <a:spLocks noGrp="1"/>
          </p:cNvSpPr>
          <p:nvPr>
            <p:ph type="body" idx="4294967295"/>
          </p:nvPr>
        </p:nvSpPr>
        <p:spPr>
          <a:xfrm>
            <a:off x="0" y="928671"/>
            <a:ext cx="8786842" cy="714380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ru-RU" sz="9600" b="1" dirty="0" smtClean="0">
                <a:latin typeface="Times New Roman" pitchFamily="18" charset="0"/>
                <a:cs typeface="Times New Roman" pitchFamily="18" charset="0"/>
              </a:rPr>
              <a:t>Взаимодействие с образовательными учреждениями округа  </a:t>
            </a:r>
          </a:p>
          <a:p>
            <a:pPr>
              <a:buNone/>
            </a:pPr>
            <a:r>
              <a:rPr lang="ru-RU" sz="1700" dirty="0" smtClean="0"/>
              <a:t>       </a:t>
            </a:r>
          </a:p>
        </p:txBody>
      </p:sp>
      <p:sp>
        <p:nvSpPr>
          <p:cNvPr id="18" name="Текст 17"/>
          <p:cNvSpPr>
            <a:spLocks noGrp="1"/>
          </p:cNvSpPr>
          <p:nvPr>
            <p:ph type="body" sz="quarter" idx="4294967295"/>
          </p:nvPr>
        </p:nvSpPr>
        <p:spPr>
          <a:xfrm>
            <a:off x="5102225" y="1500188"/>
            <a:ext cx="4041775" cy="857250"/>
          </a:xfrm>
        </p:spPr>
        <p:txBody>
          <a:bodyPr>
            <a:noAutofit/>
          </a:bodyPr>
          <a:lstStyle/>
          <a:p>
            <a:endParaRPr lang="ru-RU" sz="1600" dirty="0" smtClean="0"/>
          </a:p>
          <a:p>
            <a:endParaRPr lang="ru-RU" sz="1600" dirty="0" smtClean="0"/>
          </a:p>
          <a:p>
            <a:endParaRPr lang="ru-RU" sz="1600" dirty="0" smtClean="0"/>
          </a:p>
          <a:p>
            <a:endParaRPr lang="ru-RU" sz="1600" dirty="0" smtClean="0"/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="" xmlns:a16="http://schemas.microsoft.com/office/drawing/2014/main" id="{95E7EFDF-3242-4CCD-855E-40A1C11131DD}"/>
              </a:ext>
            </a:extLst>
          </p:cNvPr>
          <p:cNvCxnSpPr>
            <a:cxnSpLocks/>
          </p:cNvCxnSpPr>
          <p:nvPr/>
        </p:nvCxnSpPr>
        <p:spPr>
          <a:xfrm>
            <a:off x="922472" y="913039"/>
            <a:ext cx="805994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>
            <a:extLst>
              <a:ext uri="{FF2B5EF4-FFF2-40B4-BE49-F238E27FC236}">
                <a16:creationId xmlns="" xmlns:a16="http://schemas.microsoft.com/office/drawing/2014/main" id="{28F0321C-BAC5-45FA-B9FF-D7DDD4AE68D4}"/>
              </a:ext>
            </a:extLst>
          </p:cNvPr>
          <p:cNvCxnSpPr>
            <a:cxnSpLocks/>
          </p:cNvCxnSpPr>
          <p:nvPr/>
        </p:nvCxnSpPr>
        <p:spPr>
          <a:xfrm>
            <a:off x="179512" y="6492875"/>
            <a:ext cx="597666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064B68BF-B293-4018-9508-8A444471F05A}"/>
              </a:ext>
            </a:extLst>
          </p:cNvPr>
          <p:cNvSpPr txBox="1"/>
          <p:nvPr/>
        </p:nvSpPr>
        <p:spPr>
          <a:xfrm>
            <a:off x="857225" y="357166"/>
            <a:ext cx="812519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ru-RU" sz="1600" dirty="0" smtClean="0">
                <a:solidFill>
                  <a:srgbClr val="0070C0"/>
                </a:solidFill>
              </a:rPr>
              <a:t>            Участие </a:t>
            </a:r>
            <a:r>
              <a:rPr lang="ru-RU" sz="1600" dirty="0">
                <a:solidFill>
                  <a:srgbClr val="0070C0"/>
                </a:solidFill>
              </a:rPr>
              <a:t>в городских и общественных мероприятиях; </a:t>
            </a:r>
          </a:p>
          <a:p>
            <a:pPr>
              <a:lnSpc>
                <a:spcPts val="1400"/>
              </a:lnSpc>
            </a:pPr>
            <a:r>
              <a:rPr lang="ru-RU" sz="1600" dirty="0">
                <a:solidFill>
                  <a:srgbClr val="0070C0"/>
                </a:solidFill>
              </a:rPr>
              <a:t>мероприятиях, организуемых органами государственной </a:t>
            </a:r>
            <a:r>
              <a:rPr lang="ru-RU" sz="1600" dirty="0" smtClean="0">
                <a:solidFill>
                  <a:srgbClr val="0070C0"/>
                </a:solidFill>
              </a:rPr>
              <a:t>власти и </a:t>
            </a:r>
            <a:r>
              <a:rPr lang="ru-RU" sz="1600" dirty="0">
                <a:solidFill>
                  <a:srgbClr val="0070C0"/>
                </a:solidFill>
              </a:rPr>
              <a:t>местного самоуправления: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BB087D8B-DD43-4A96-8D7E-E99CBBD354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00" y="285728"/>
            <a:ext cx="315315" cy="313534"/>
          </a:xfrm>
          <a:prstGeom prst="rect">
            <a:avLst/>
          </a:prstGeom>
        </p:spPr>
      </p:pic>
      <p:sp>
        <p:nvSpPr>
          <p:cNvPr id="12" name="Содержимое 11"/>
          <p:cNvSpPr>
            <a:spLocks noGrp="1"/>
          </p:cNvSpPr>
          <p:nvPr>
            <p:ph sz="half" idx="1"/>
          </p:nvPr>
        </p:nvSpPr>
        <p:spPr>
          <a:xfrm>
            <a:off x="457200" y="1285860"/>
            <a:ext cx="4038600" cy="4840303"/>
          </a:xfrm>
        </p:spPr>
        <p:txBody>
          <a:bodyPr/>
          <a:lstStyle/>
          <a:p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Женская гуманитарная гимназия  </a:t>
            </a:r>
          </a:p>
          <a:p>
            <a:endParaRPr lang="ru-RU" dirty="0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357298"/>
            <a:ext cx="4038600" cy="4768865"/>
          </a:xfrm>
        </p:spPr>
        <p:txBody>
          <a:bodyPr>
            <a:normAutofit/>
          </a:bodyPr>
          <a:lstStyle/>
          <a:p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Школа №18</a:t>
            </a:r>
            <a:endParaRPr lang="ru-RU" sz="2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Рисунок 19" descr="MyCollages (5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2060848"/>
            <a:ext cx="4104456" cy="4104456"/>
          </a:xfrm>
          <a:prstGeom prst="rect">
            <a:avLst/>
          </a:prstGeom>
        </p:spPr>
      </p:pic>
      <p:pic>
        <p:nvPicPr>
          <p:cNvPr id="21" name="Рисунок 20" descr="MyCollages (6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55976" y="1988840"/>
            <a:ext cx="4320480" cy="432048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688004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 </a:t>
            </a:r>
            <a:br>
              <a:rPr lang="ru-RU" sz="3200" dirty="0" smtClean="0"/>
            </a:br>
            <a:endParaRPr lang="ru-RU" sz="3200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AEF8EB07-63A0-49D9-AB94-69BA500BB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9B3D1-D9C3-4EB1-B7B1-4DB68C1ADC79}" type="slidenum">
              <a:rPr lang="ru-RU" b="1" smtClean="0">
                <a:solidFill>
                  <a:srgbClr val="0070C0"/>
                </a:solidFill>
              </a:rPr>
              <a:pPr/>
              <a:t>24</a:t>
            </a:fld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16" name="Текст 15"/>
          <p:cNvSpPr>
            <a:spLocks noGrp="1"/>
          </p:cNvSpPr>
          <p:nvPr>
            <p:ph type="body" idx="4294967295"/>
          </p:nvPr>
        </p:nvSpPr>
        <p:spPr>
          <a:xfrm>
            <a:off x="0" y="785794"/>
            <a:ext cx="8786842" cy="571504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900" dirty="0" smtClean="0"/>
              <a:t>           </a:t>
            </a:r>
            <a:r>
              <a:rPr lang="ru-RU" sz="2900" b="1" dirty="0" smtClean="0">
                <a:latin typeface="Times New Roman" pitchFamily="18" charset="0"/>
                <a:cs typeface="Times New Roman" pitchFamily="18" charset="0"/>
              </a:rPr>
              <a:t>Наши ветераны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                      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Клюквина Таисия Егоровна 1933 год рождения 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Годунова Юлия Васильевна 1933 год рождения</a:t>
            </a:r>
          </a:p>
          <a:p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Колодько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Клавдия Андреевна 1929 год рождения          </a:t>
            </a:r>
          </a:p>
        </p:txBody>
      </p:sp>
      <p:sp>
        <p:nvSpPr>
          <p:cNvPr id="18" name="Текст 17"/>
          <p:cNvSpPr>
            <a:spLocks noGrp="1"/>
          </p:cNvSpPr>
          <p:nvPr>
            <p:ph type="body" sz="quarter" idx="4294967295"/>
          </p:nvPr>
        </p:nvSpPr>
        <p:spPr>
          <a:xfrm>
            <a:off x="1000100" y="428604"/>
            <a:ext cx="8143901" cy="785818"/>
          </a:xfrm>
        </p:spPr>
        <p:txBody>
          <a:bodyPr>
            <a:noAutofit/>
          </a:bodyPr>
          <a:lstStyle/>
          <a:p>
            <a:endParaRPr lang="ru-RU" sz="1600" dirty="0" smtClean="0"/>
          </a:p>
          <a:p>
            <a:endParaRPr lang="ru-RU" sz="1600" dirty="0" smtClean="0"/>
          </a:p>
          <a:p>
            <a:pPr>
              <a:buNone/>
            </a:pPr>
            <a:r>
              <a:rPr lang="ru-RU" sz="2400" dirty="0" smtClean="0"/>
              <a:t>  </a:t>
            </a: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="" xmlns:a16="http://schemas.microsoft.com/office/drawing/2014/main" id="{95E7EFDF-3242-4CCD-855E-40A1C11131DD}"/>
              </a:ext>
            </a:extLst>
          </p:cNvPr>
          <p:cNvCxnSpPr>
            <a:cxnSpLocks/>
          </p:cNvCxnSpPr>
          <p:nvPr/>
        </p:nvCxnSpPr>
        <p:spPr>
          <a:xfrm>
            <a:off x="922472" y="913039"/>
            <a:ext cx="805994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>
            <a:extLst>
              <a:ext uri="{FF2B5EF4-FFF2-40B4-BE49-F238E27FC236}">
                <a16:creationId xmlns="" xmlns:a16="http://schemas.microsoft.com/office/drawing/2014/main" id="{28F0321C-BAC5-45FA-B9FF-D7DDD4AE68D4}"/>
              </a:ext>
            </a:extLst>
          </p:cNvPr>
          <p:cNvCxnSpPr>
            <a:cxnSpLocks/>
          </p:cNvCxnSpPr>
          <p:nvPr/>
        </p:nvCxnSpPr>
        <p:spPr>
          <a:xfrm>
            <a:off x="179512" y="6492875"/>
            <a:ext cx="597666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064B68BF-B293-4018-9508-8A444471F05A}"/>
              </a:ext>
            </a:extLst>
          </p:cNvPr>
          <p:cNvSpPr txBox="1"/>
          <p:nvPr/>
        </p:nvSpPr>
        <p:spPr>
          <a:xfrm>
            <a:off x="857225" y="357166"/>
            <a:ext cx="8125190" cy="45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ru-RU" sz="1600" dirty="0" smtClean="0">
                <a:solidFill>
                  <a:srgbClr val="0070C0"/>
                </a:solidFill>
              </a:rPr>
              <a:t>            Участие </a:t>
            </a:r>
            <a:r>
              <a:rPr lang="ru-RU" sz="1600" dirty="0">
                <a:solidFill>
                  <a:srgbClr val="0070C0"/>
                </a:solidFill>
              </a:rPr>
              <a:t>в городских и общественных мероприятиях; </a:t>
            </a:r>
          </a:p>
          <a:p>
            <a:pPr>
              <a:lnSpc>
                <a:spcPts val="1400"/>
              </a:lnSpc>
            </a:pPr>
            <a:endParaRPr lang="ru-RU" sz="1600" dirty="0">
              <a:solidFill>
                <a:srgbClr val="0070C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BB087D8B-DD43-4A96-8D7E-E99CBBD354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00" y="285728"/>
            <a:ext cx="315315" cy="313534"/>
          </a:xfrm>
          <a:prstGeom prst="rect">
            <a:avLst/>
          </a:prstGeom>
        </p:spPr>
      </p:pic>
      <p:pic>
        <p:nvPicPr>
          <p:cNvPr id="25" name="Содержимое 24" descr="5gC3lefDbVE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2987824" y="2348880"/>
            <a:ext cx="2736304" cy="3960440"/>
          </a:xfrm>
        </p:spPr>
      </p:pic>
      <p:pic>
        <p:nvPicPr>
          <p:cNvPr id="24" name="Содержимое 23" descr="3Xicfuz-TL4.jpg"/>
          <p:cNvPicPr>
            <a:picLocks noGrp="1" noChangeAspect="1"/>
          </p:cNvPicPr>
          <p:nvPr>
            <p:ph sz="half" idx="1"/>
          </p:nvPr>
        </p:nvPicPr>
        <p:blipFill>
          <a:blip r:embed="rId5" cstate="print"/>
          <a:stretch>
            <a:fillRect/>
          </a:stretch>
        </p:blipFill>
        <p:spPr>
          <a:xfrm>
            <a:off x="467544" y="2348880"/>
            <a:ext cx="2448272" cy="3989040"/>
          </a:xfrm>
        </p:spPr>
      </p:pic>
      <p:pic>
        <p:nvPicPr>
          <p:cNvPr id="26" name="Рисунок 25" descr="bh3XXKSxtEc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7020272" y="260648"/>
            <a:ext cx="1463563" cy="1944216"/>
          </a:xfrm>
          <a:prstGeom prst="rect">
            <a:avLst/>
          </a:prstGeom>
        </p:spPr>
      </p:pic>
      <p:pic>
        <p:nvPicPr>
          <p:cNvPr id="27" name="Рисунок 26" descr="fO358Cw0IXc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891996" y="2276872"/>
            <a:ext cx="2928475" cy="388843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688004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 </a:t>
            </a:r>
            <a:br>
              <a:rPr lang="ru-RU" sz="3200" dirty="0" smtClean="0"/>
            </a:br>
            <a:endParaRPr lang="ru-RU" sz="3200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AEF8EB07-63A0-49D9-AB94-69BA500BB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9B3D1-D9C3-4EB1-B7B1-4DB68C1ADC79}" type="slidenum">
              <a:rPr lang="ru-RU" b="1" smtClean="0">
                <a:solidFill>
                  <a:srgbClr val="0070C0"/>
                </a:solidFill>
              </a:rPr>
              <a:pPr/>
              <a:t>25</a:t>
            </a:fld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16" name="Текст 15"/>
          <p:cNvSpPr>
            <a:spLocks noGrp="1"/>
          </p:cNvSpPr>
          <p:nvPr>
            <p:ph type="body" idx="4294967295"/>
          </p:nvPr>
        </p:nvSpPr>
        <p:spPr>
          <a:xfrm>
            <a:off x="-357222" y="928688"/>
            <a:ext cx="9144035" cy="714375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r>
              <a:rPr lang="ru-RU" sz="2900" dirty="0" smtClean="0"/>
              <a:t>          </a:t>
            </a:r>
            <a:r>
              <a:rPr lang="ru-RU" sz="2900" dirty="0" smtClean="0"/>
              <a:t>                                           </a:t>
            </a:r>
            <a:r>
              <a:rPr lang="ru-RU" sz="6400" b="1" dirty="0" smtClean="0">
                <a:latin typeface="Times New Roman" pitchFamily="18" charset="0"/>
                <a:cs typeface="Times New Roman" pitchFamily="18" charset="0"/>
              </a:rPr>
              <a:t>Участие в патриотических городских мероприятиях  у Мемориала «Штыки»                     </a:t>
            </a:r>
          </a:p>
          <a:p>
            <a:pPr>
              <a:buNone/>
            </a:pPr>
            <a:r>
              <a:rPr lang="ru-RU" sz="6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4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в День Победы 9 мая</a:t>
            </a:r>
            <a:r>
              <a:rPr lang="ru-RU" sz="6400" b="1" dirty="0" smtClean="0">
                <a:latin typeface="Times New Roman" pitchFamily="18" charset="0"/>
                <a:cs typeface="Times New Roman" pitchFamily="18" charset="0"/>
              </a:rPr>
              <a:t> 2024 г.</a:t>
            </a:r>
            <a:endParaRPr lang="ru-RU" sz="6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6400" b="1" dirty="0" smtClean="0"/>
              <a:t> </a:t>
            </a:r>
            <a:endParaRPr lang="ru-RU" sz="6400" dirty="0" smtClean="0"/>
          </a:p>
        </p:txBody>
      </p:sp>
      <p:sp>
        <p:nvSpPr>
          <p:cNvPr id="18" name="Текст 17"/>
          <p:cNvSpPr>
            <a:spLocks noGrp="1"/>
          </p:cNvSpPr>
          <p:nvPr>
            <p:ph type="body" sz="quarter" idx="4294967295"/>
          </p:nvPr>
        </p:nvSpPr>
        <p:spPr>
          <a:xfrm>
            <a:off x="5102225" y="1500188"/>
            <a:ext cx="4041775" cy="857250"/>
          </a:xfrm>
        </p:spPr>
        <p:txBody>
          <a:bodyPr>
            <a:noAutofit/>
          </a:bodyPr>
          <a:lstStyle/>
          <a:p>
            <a:endParaRPr lang="ru-RU" sz="1600" dirty="0" smtClean="0"/>
          </a:p>
          <a:p>
            <a:endParaRPr lang="ru-RU" sz="1600" dirty="0" smtClean="0"/>
          </a:p>
          <a:p>
            <a:endParaRPr lang="ru-RU" sz="1600" dirty="0" smtClean="0"/>
          </a:p>
          <a:p>
            <a:endParaRPr lang="ru-RU" sz="1600" dirty="0" smtClean="0"/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="" xmlns:a16="http://schemas.microsoft.com/office/drawing/2014/main" id="{95E7EFDF-3242-4CCD-855E-40A1C11131DD}"/>
              </a:ext>
            </a:extLst>
          </p:cNvPr>
          <p:cNvCxnSpPr>
            <a:cxnSpLocks/>
          </p:cNvCxnSpPr>
          <p:nvPr/>
        </p:nvCxnSpPr>
        <p:spPr>
          <a:xfrm>
            <a:off x="922472" y="913039"/>
            <a:ext cx="805994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>
            <a:extLst>
              <a:ext uri="{FF2B5EF4-FFF2-40B4-BE49-F238E27FC236}">
                <a16:creationId xmlns="" xmlns:a16="http://schemas.microsoft.com/office/drawing/2014/main" id="{28F0321C-BAC5-45FA-B9FF-D7DDD4AE68D4}"/>
              </a:ext>
            </a:extLst>
          </p:cNvPr>
          <p:cNvCxnSpPr>
            <a:cxnSpLocks/>
          </p:cNvCxnSpPr>
          <p:nvPr/>
        </p:nvCxnSpPr>
        <p:spPr>
          <a:xfrm>
            <a:off x="179512" y="6492875"/>
            <a:ext cx="597666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064B68BF-B293-4018-9508-8A444471F05A}"/>
              </a:ext>
            </a:extLst>
          </p:cNvPr>
          <p:cNvSpPr txBox="1"/>
          <p:nvPr/>
        </p:nvSpPr>
        <p:spPr>
          <a:xfrm>
            <a:off x="857225" y="357166"/>
            <a:ext cx="8125190" cy="45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ru-RU" sz="1600" dirty="0" smtClean="0">
                <a:solidFill>
                  <a:srgbClr val="0070C0"/>
                </a:solidFill>
              </a:rPr>
              <a:t>            Участие </a:t>
            </a:r>
            <a:r>
              <a:rPr lang="ru-RU" sz="1600" dirty="0">
                <a:solidFill>
                  <a:srgbClr val="0070C0"/>
                </a:solidFill>
              </a:rPr>
              <a:t>в городских и общественных мероприятиях; </a:t>
            </a:r>
          </a:p>
          <a:p>
            <a:pPr>
              <a:lnSpc>
                <a:spcPts val="1400"/>
              </a:lnSpc>
            </a:pPr>
            <a:r>
              <a:rPr lang="ru-RU" sz="1600" dirty="0" smtClean="0">
                <a:solidFill>
                  <a:srgbClr val="0070C0"/>
                </a:solidFill>
              </a:rPr>
              <a:t>мероприятиях</a:t>
            </a:r>
            <a:endParaRPr lang="ru-RU" sz="1600" dirty="0">
              <a:solidFill>
                <a:srgbClr val="0070C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BB087D8B-DD43-4A96-8D7E-E99CBBD354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00" y="285728"/>
            <a:ext cx="315315" cy="313534"/>
          </a:xfrm>
          <a:prstGeom prst="rect">
            <a:avLst/>
          </a:prstGeom>
        </p:spPr>
      </p:pic>
      <p:pic>
        <p:nvPicPr>
          <p:cNvPr id="21" name="Рисунок 20" descr="DEdOX_DjJn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68144" y="2348880"/>
            <a:ext cx="2817674" cy="3744416"/>
          </a:xfrm>
          <a:prstGeom prst="rect">
            <a:avLst/>
          </a:prstGeom>
        </p:spPr>
      </p:pic>
      <p:pic>
        <p:nvPicPr>
          <p:cNvPr id="22" name="Рисунок 21" descr="BppmxWdr2L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7504" y="1556792"/>
            <a:ext cx="5688633" cy="468052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688004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 </a:t>
            </a:r>
            <a:br>
              <a:rPr lang="ru-RU" sz="3200" dirty="0" smtClean="0"/>
            </a:br>
            <a:endParaRPr lang="ru-RU" sz="3200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AEF8EB07-63A0-49D9-AB94-69BA500BB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9B3D1-D9C3-4EB1-B7B1-4DB68C1ADC79}" type="slidenum">
              <a:rPr lang="ru-RU" b="1" smtClean="0">
                <a:solidFill>
                  <a:srgbClr val="0070C0"/>
                </a:solidFill>
              </a:rPr>
              <a:pPr/>
              <a:t>26</a:t>
            </a:fld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16" name="Текст 15"/>
          <p:cNvSpPr>
            <a:spLocks noGrp="1"/>
          </p:cNvSpPr>
          <p:nvPr>
            <p:ph type="body" idx="4294967295"/>
          </p:nvPr>
        </p:nvSpPr>
        <p:spPr>
          <a:xfrm>
            <a:off x="-357222" y="928688"/>
            <a:ext cx="9144035" cy="714375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ru-RU" sz="2900" dirty="0" smtClean="0"/>
              <a:t>          </a:t>
            </a:r>
            <a:r>
              <a:rPr lang="ru-RU" sz="2900" b="1" dirty="0" smtClean="0">
                <a:latin typeface="Times New Roman" pitchFamily="18" charset="0"/>
                <a:cs typeface="Times New Roman" pitchFamily="18" charset="0"/>
              </a:rPr>
              <a:t>Помощь СВО </a:t>
            </a:r>
          </a:p>
          <a:p>
            <a:pPr>
              <a:buNone/>
            </a:pPr>
            <a:r>
              <a:rPr lang="ru-RU" sz="2900" b="1" dirty="0" smtClean="0"/>
              <a:t> </a:t>
            </a:r>
            <a:endParaRPr lang="ru-RU" sz="1700" dirty="0" smtClean="0"/>
          </a:p>
        </p:txBody>
      </p:sp>
      <p:sp>
        <p:nvSpPr>
          <p:cNvPr id="18" name="Текст 17"/>
          <p:cNvSpPr>
            <a:spLocks noGrp="1"/>
          </p:cNvSpPr>
          <p:nvPr>
            <p:ph type="body" sz="quarter" idx="4294967295"/>
          </p:nvPr>
        </p:nvSpPr>
        <p:spPr>
          <a:xfrm>
            <a:off x="5102225" y="1500188"/>
            <a:ext cx="4041775" cy="857250"/>
          </a:xfrm>
        </p:spPr>
        <p:txBody>
          <a:bodyPr>
            <a:noAutofit/>
          </a:bodyPr>
          <a:lstStyle/>
          <a:p>
            <a:endParaRPr lang="ru-RU" sz="1600" dirty="0" smtClean="0"/>
          </a:p>
          <a:p>
            <a:endParaRPr lang="ru-RU" sz="1600" dirty="0" smtClean="0"/>
          </a:p>
          <a:p>
            <a:endParaRPr lang="ru-RU" sz="1600" dirty="0" smtClean="0"/>
          </a:p>
          <a:p>
            <a:endParaRPr lang="ru-RU" sz="1600" dirty="0" smtClean="0"/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="" xmlns:a16="http://schemas.microsoft.com/office/drawing/2014/main" id="{95E7EFDF-3242-4CCD-855E-40A1C11131DD}"/>
              </a:ext>
            </a:extLst>
          </p:cNvPr>
          <p:cNvCxnSpPr>
            <a:cxnSpLocks/>
          </p:cNvCxnSpPr>
          <p:nvPr/>
        </p:nvCxnSpPr>
        <p:spPr>
          <a:xfrm>
            <a:off x="922472" y="913039"/>
            <a:ext cx="805994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>
            <a:extLst>
              <a:ext uri="{FF2B5EF4-FFF2-40B4-BE49-F238E27FC236}">
                <a16:creationId xmlns="" xmlns:a16="http://schemas.microsoft.com/office/drawing/2014/main" id="{28F0321C-BAC5-45FA-B9FF-D7DDD4AE68D4}"/>
              </a:ext>
            </a:extLst>
          </p:cNvPr>
          <p:cNvCxnSpPr>
            <a:cxnSpLocks/>
          </p:cNvCxnSpPr>
          <p:nvPr/>
        </p:nvCxnSpPr>
        <p:spPr>
          <a:xfrm>
            <a:off x="179512" y="6492875"/>
            <a:ext cx="597666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064B68BF-B293-4018-9508-8A444471F05A}"/>
              </a:ext>
            </a:extLst>
          </p:cNvPr>
          <p:cNvSpPr txBox="1"/>
          <p:nvPr/>
        </p:nvSpPr>
        <p:spPr>
          <a:xfrm>
            <a:off x="857225" y="357166"/>
            <a:ext cx="8125190" cy="45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ru-RU" sz="1600" dirty="0" smtClean="0">
                <a:solidFill>
                  <a:srgbClr val="0070C0"/>
                </a:solidFill>
              </a:rPr>
              <a:t>            Участие </a:t>
            </a:r>
            <a:r>
              <a:rPr lang="ru-RU" sz="1600" dirty="0">
                <a:solidFill>
                  <a:srgbClr val="0070C0"/>
                </a:solidFill>
              </a:rPr>
              <a:t>в городских и общественных мероприятиях; </a:t>
            </a:r>
          </a:p>
          <a:p>
            <a:pPr>
              <a:lnSpc>
                <a:spcPts val="1400"/>
              </a:lnSpc>
            </a:pPr>
            <a:r>
              <a:rPr lang="ru-RU" sz="1600" dirty="0" smtClean="0">
                <a:solidFill>
                  <a:srgbClr val="0070C0"/>
                </a:solidFill>
              </a:rPr>
              <a:t>мероприятиях</a:t>
            </a:r>
            <a:endParaRPr lang="ru-RU" sz="1600" dirty="0">
              <a:solidFill>
                <a:srgbClr val="0070C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BB087D8B-DD43-4A96-8D7E-E99CBBD354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00" y="285728"/>
            <a:ext cx="315315" cy="313534"/>
          </a:xfrm>
          <a:prstGeom prst="rect">
            <a:avLst/>
          </a:prstGeom>
        </p:spPr>
      </p:pic>
      <p:pic>
        <p:nvPicPr>
          <p:cNvPr id="13" name="Рисунок 12" descr="1MSDNWT8rU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24128" y="1124744"/>
            <a:ext cx="3200355" cy="1800200"/>
          </a:xfrm>
          <a:prstGeom prst="rect">
            <a:avLst/>
          </a:prstGeom>
        </p:spPr>
      </p:pic>
      <p:pic>
        <p:nvPicPr>
          <p:cNvPr id="14" name="Рисунок 13" descr="T1gmFgw8ejk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987824" y="1628800"/>
            <a:ext cx="2520280" cy="3600400"/>
          </a:xfrm>
          <a:prstGeom prst="rect">
            <a:avLst/>
          </a:prstGeom>
        </p:spPr>
      </p:pic>
      <p:pic>
        <p:nvPicPr>
          <p:cNvPr id="19" name="Рисунок 18" descr="8P15ccSFg5k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3528" y="1412776"/>
            <a:ext cx="2637540" cy="4896544"/>
          </a:xfrm>
          <a:prstGeom prst="rect">
            <a:avLst/>
          </a:prstGeom>
        </p:spPr>
      </p:pic>
      <p:pic>
        <p:nvPicPr>
          <p:cNvPr id="20" name="Рисунок 19" descr="yX_AlZArKcQ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508104" y="3140968"/>
            <a:ext cx="3456384" cy="315395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688004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 </a:t>
            </a:r>
            <a:br>
              <a:rPr lang="ru-RU" sz="3200" dirty="0" smtClean="0"/>
            </a:br>
            <a:endParaRPr lang="ru-RU" sz="3200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AEF8EB07-63A0-49D9-AB94-69BA500BB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9B3D1-D9C3-4EB1-B7B1-4DB68C1ADC79}" type="slidenum">
              <a:rPr lang="ru-RU" b="1" smtClean="0">
                <a:solidFill>
                  <a:srgbClr val="0070C0"/>
                </a:solidFill>
              </a:rPr>
              <a:pPr/>
              <a:t>27</a:t>
            </a:fld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16" name="Текст 15"/>
          <p:cNvSpPr>
            <a:spLocks noGrp="1"/>
          </p:cNvSpPr>
          <p:nvPr>
            <p:ph type="body" idx="4294967295"/>
          </p:nvPr>
        </p:nvSpPr>
        <p:spPr>
          <a:xfrm>
            <a:off x="-357222" y="785794"/>
            <a:ext cx="9144035" cy="1203046"/>
          </a:xfrm>
        </p:spPr>
        <p:txBody>
          <a:bodyPr>
            <a:normAutofit fontScale="32500" lnSpcReduction="20000"/>
          </a:bodyPr>
          <a:lstStyle/>
          <a:p>
            <a:pPr algn="ctr">
              <a:buNone/>
            </a:pPr>
            <a:r>
              <a:rPr lang="ru-RU" sz="2900" dirty="0" smtClean="0"/>
              <a:t>         </a:t>
            </a:r>
          </a:p>
          <a:p>
            <a:pPr algn="ctr">
              <a:buNone/>
            </a:pPr>
            <a:r>
              <a:rPr lang="ru-RU" sz="5000" b="1" dirty="0" smtClean="0">
                <a:latin typeface="Times New Roman" pitchFamily="18" charset="0"/>
                <a:cs typeface="Times New Roman" pitchFamily="18" charset="0"/>
              </a:rPr>
              <a:t>Участие в мастер-классе для по скандинавской ходьбе </a:t>
            </a:r>
          </a:p>
          <a:p>
            <a:pPr algn="ctr">
              <a:buNone/>
            </a:pPr>
            <a:r>
              <a:rPr lang="ru-RU" sz="5000" b="1" dirty="0" smtClean="0">
                <a:latin typeface="Times New Roman" pitchFamily="18" charset="0"/>
                <a:cs typeface="Times New Roman" pitchFamily="18" charset="0"/>
              </a:rPr>
              <a:t>      В рамках федерального проекта «Спорт - норма жизни», и проекта Губернатора Вологодской области</a:t>
            </a:r>
          </a:p>
          <a:p>
            <a:pPr algn="ctr">
              <a:buNone/>
            </a:pPr>
            <a:r>
              <a:rPr lang="ru-RU" sz="5000" b="1" dirty="0" smtClean="0">
                <a:latin typeface="Times New Roman" pitchFamily="18" charset="0"/>
                <a:cs typeface="Times New Roman" pitchFamily="18" charset="0"/>
              </a:rPr>
              <a:t> «Зима Русского Севера»!</a:t>
            </a:r>
          </a:p>
        </p:txBody>
      </p:sp>
      <p:sp>
        <p:nvSpPr>
          <p:cNvPr id="18" name="Текст 17"/>
          <p:cNvSpPr>
            <a:spLocks noGrp="1"/>
          </p:cNvSpPr>
          <p:nvPr>
            <p:ph type="body" sz="quarter" idx="4294967295"/>
          </p:nvPr>
        </p:nvSpPr>
        <p:spPr>
          <a:xfrm>
            <a:off x="5102225" y="1500188"/>
            <a:ext cx="4041775" cy="857250"/>
          </a:xfrm>
        </p:spPr>
        <p:txBody>
          <a:bodyPr>
            <a:noAutofit/>
          </a:bodyPr>
          <a:lstStyle/>
          <a:p>
            <a:endParaRPr lang="ru-RU" sz="1600" dirty="0" smtClean="0"/>
          </a:p>
          <a:p>
            <a:endParaRPr lang="ru-RU" sz="1600" dirty="0" smtClean="0"/>
          </a:p>
          <a:p>
            <a:endParaRPr lang="ru-RU" sz="1600" dirty="0" smtClean="0"/>
          </a:p>
          <a:p>
            <a:endParaRPr lang="ru-RU" sz="1600" dirty="0" smtClean="0"/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="" xmlns:a16="http://schemas.microsoft.com/office/drawing/2014/main" id="{95E7EFDF-3242-4CCD-855E-40A1C11131DD}"/>
              </a:ext>
            </a:extLst>
          </p:cNvPr>
          <p:cNvCxnSpPr>
            <a:cxnSpLocks/>
          </p:cNvCxnSpPr>
          <p:nvPr/>
        </p:nvCxnSpPr>
        <p:spPr>
          <a:xfrm>
            <a:off x="922472" y="913039"/>
            <a:ext cx="805994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>
            <a:extLst>
              <a:ext uri="{FF2B5EF4-FFF2-40B4-BE49-F238E27FC236}">
                <a16:creationId xmlns="" xmlns:a16="http://schemas.microsoft.com/office/drawing/2014/main" id="{28F0321C-BAC5-45FA-B9FF-D7DDD4AE68D4}"/>
              </a:ext>
            </a:extLst>
          </p:cNvPr>
          <p:cNvCxnSpPr>
            <a:cxnSpLocks/>
          </p:cNvCxnSpPr>
          <p:nvPr/>
        </p:nvCxnSpPr>
        <p:spPr>
          <a:xfrm>
            <a:off x="179512" y="6492875"/>
            <a:ext cx="597666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064B68BF-B293-4018-9508-8A444471F05A}"/>
              </a:ext>
            </a:extLst>
          </p:cNvPr>
          <p:cNvSpPr txBox="1"/>
          <p:nvPr/>
        </p:nvSpPr>
        <p:spPr>
          <a:xfrm>
            <a:off x="857225" y="357166"/>
            <a:ext cx="8125190" cy="45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ru-RU" sz="1600" dirty="0" smtClean="0">
                <a:solidFill>
                  <a:srgbClr val="0070C0"/>
                </a:solidFill>
              </a:rPr>
              <a:t>            Участие </a:t>
            </a:r>
            <a:r>
              <a:rPr lang="ru-RU" sz="1600" dirty="0">
                <a:solidFill>
                  <a:srgbClr val="0070C0"/>
                </a:solidFill>
              </a:rPr>
              <a:t>в городских и общественных мероприятиях; </a:t>
            </a:r>
          </a:p>
          <a:p>
            <a:pPr>
              <a:lnSpc>
                <a:spcPts val="1400"/>
              </a:lnSpc>
            </a:pPr>
            <a:r>
              <a:rPr lang="ru-RU" sz="1600" dirty="0" smtClean="0">
                <a:solidFill>
                  <a:srgbClr val="0070C0"/>
                </a:solidFill>
              </a:rPr>
              <a:t>мероприятиях</a:t>
            </a:r>
            <a:endParaRPr lang="ru-RU" sz="1600" dirty="0">
              <a:solidFill>
                <a:srgbClr val="0070C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BB087D8B-DD43-4A96-8D7E-E99CBBD354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00" y="285728"/>
            <a:ext cx="315315" cy="313534"/>
          </a:xfrm>
          <a:prstGeom prst="rect">
            <a:avLst/>
          </a:prstGeom>
        </p:spPr>
      </p:pic>
      <p:pic>
        <p:nvPicPr>
          <p:cNvPr id="12" name="Рисунок 11" descr="9Gr8kpPFlq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59632" y="1988840"/>
            <a:ext cx="6336704" cy="432048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688004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AEF8EB07-63A0-49D9-AB94-69BA500BB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39366" y="6492875"/>
            <a:ext cx="443049" cy="365125"/>
          </a:xfrm>
        </p:spPr>
        <p:txBody>
          <a:bodyPr/>
          <a:lstStyle/>
          <a:p>
            <a:fld id="{AB29B3D1-D9C3-4EB1-B7B1-4DB68C1ADC79}" type="slidenum">
              <a:rPr lang="ru-RU" b="1" smtClean="0">
                <a:solidFill>
                  <a:srgbClr val="0070C0"/>
                </a:solidFill>
              </a:rPr>
              <a:pPr/>
              <a:t>28</a:t>
            </a:fld>
            <a:endParaRPr lang="ru-RU" b="1" dirty="0">
              <a:solidFill>
                <a:srgbClr val="0070C0"/>
              </a:solidFill>
            </a:endParaRP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="" xmlns:a16="http://schemas.microsoft.com/office/drawing/2014/main" id="{95E7EFDF-3242-4CCD-855E-40A1C11131DD}"/>
              </a:ext>
            </a:extLst>
          </p:cNvPr>
          <p:cNvCxnSpPr>
            <a:cxnSpLocks/>
          </p:cNvCxnSpPr>
          <p:nvPr/>
        </p:nvCxnSpPr>
        <p:spPr>
          <a:xfrm>
            <a:off x="922472" y="773415"/>
            <a:ext cx="805994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>
            <a:extLst>
              <a:ext uri="{FF2B5EF4-FFF2-40B4-BE49-F238E27FC236}">
                <a16:creationId xmlns="" xmlns:a16="http://schemas.microsoft.com/office/drawing/2014/main" id="{28F0321C-BAC5-45FA-B9FF-D7DDD4AE68D4}"/>
              </a:ext>
            </a:extLst>
          </p:cNvPr>
          <p:cNvCxnSpPr>
            <a:cxnSpLocks/>
          </p:cNvCxnSpPr>
          <p:nvPr/>
        </p:nvCxnSpPr>
        <p:spPr>
          <a:xfrm>
            <a:off x="179512" y="6492875"/>
            <a:ext cx="597666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064B68BF-B293-4018-9508-8A444471F05A}"/>
              </a:ext>
            </a:extLst>
          </p:cNvPr>
          <p:cNvSpPr txBox="1"/>
          <p:nvPr/>
        </p:nvSpPr>
        <p:spPr>
          <a:xfrm>
            <a:off x="3143240" y="357166"/>
            <a:ext cx="5557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0070C0"/>
                </a:solidFill>
              </a:rPr>
              <a:t>Освещение деятельности депутата в средствах </a:t>
            </a:r>
          </a:p>
          <a:p>
            <a:r>
              <a:rPr lang="ru-RU" sz="1600" dirty="0">
                <a:solidFill>
                  <a:srgbClr val="0070C0"/>
                </a:solidFill>
              </a:rPr>
              <a:t>массовой информации и в социальных сетях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35EB54E7-5E2A-40CC-9BB4-5D9AB2AEED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260649"/>
            <a:ext cx="216024" cy="41584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785786" y="1643050"/>
            <a:ext cx="4857784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Страница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 – 8630 друзей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hlinkClick r:id="rId4"/>
              </a:rPr>
              <a:t> https://vk.com/irinashohina</a:t>
            </a:r>
            <a:endParaRPr lang="ru-RU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Более 12000 публикаций.</a:t>
            </a: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Электронная почта: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irakuleva@yandex.ru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Управа №7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Глава управы: Кузнецова Юлия Павловна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Главный специалист помощник депутата: Фомина Елена </a:t>
            </a: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Помощник депутата: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Рыбакова Светлана Анатольевна</a:t>
            </a:r>
          </a:p>
          <a:p>
            <a:endParaRPr lang="ru-RU" dirty="0"/>
          </a:p>
        </p:txBody>
      </p:sp>
      <p:pic>
        <p:nvPicPr>
          <p:cNvPr id="9" name="Рисунок 8" descr="082bdecd-ac36-4ab4-8559-43675fec805c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76056" y="1412776"/>
            <a:ext cx="3888432" cy="222454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37843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000" b="1" dirty="0" smtClean="0">
                <a:latin typeface="Times New Roman" pitchFamily="18" charset="0"/>
                <a:cs typeface="Times New Roman" pitchFamily="18" charset="0"/>
              </a:rPr>
              <a:t>12 приемов – отработано 63 обращения </a:t>
            </a:r>
            <a:endParaRPr lang="ru-RU" sz="3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одержимое 8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Вопросы: </a:t>
            </a:r>
          </a:p>
          <a:p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Проблемы ЖКХ </a:t>
            </a:r>
          </a:p>
          <a:p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Благоустройство  дворовой территории </a:t>
            </a:r>
          </a:p>
          <a:p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Участие в КГС</a:t>
            </a:r>
          </a:p>
          <a:p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Проблемы приемных семей  </a:t>
            </a:r>
          </a:p>
          <a:p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Помощь безнадзорным животным</a:t>
            </a:r>
          </a:p>
          <a:p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Парковка в ненадлежащем месте  </a:t>
            </a:r>
          </a:p>
          <a:p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Помощь семьям СВО </a:t>
            </a:r>
          </a:p>
          <a:p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Строительство </a:t>
            </a:r>
            <a:r>
              <a:rPr lang="ru-RU" sz="2200" dirty="0" err="1" smtClean="0">
                <a:latin typeface="Times New Roman" pitchFamily="18" charset="0"/>
                <a:cs typeface="Times New Roman" pitchFamily="18" charset="0"/>
              </a:rPr>
              <a:t>скейт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парка </a:t>
            </a:r>
          </a:p>
          <a:p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Проблемы одиноких людей</a:t>
            </a:r>
          </a:p>
          <a:p>
            <a:pPr>
              <a:buNone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     И другие. </a:t>
            </a:r>
          </a:p>
          <a:p>
            <a:endParaRPr lang="ru-RU" sz="2200" dirty="0" smtClean="0"/>
          </a:p>
          <a:p>
            <a:endParaRPr lang="ru-RU" sz="2200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AEF8EB07-63A0-49D9-AB94-69BA500BB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9B3D1-D9C3-4EB1-B7B1-4DB68C1ADC79}" type="slidenum">
              <a:rPr lang="ru-RU" b="1" smtClean="0">
                <a:solidFill>
                  <a:srgbClr val="0070C0"/>
                </a:solidFill>
              </a:rPr>
              <a:pPr/>
              <a:t>3</a:t>
            </a:fld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449E5F05-0143-41ED-B045-A891FA9696CA}"/>
              </a:ext>
            </a:extLst>
          </p:cNvPr>
          <p:cNvSpPr txBox="1"/>
          <p:nvPr/>
        </p:nvSpPr>
        <p:spPr>
          <a:xfrm>
            <a:off x="3167844" y="170310"/>
            <a:ext cx="540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0070C0"/>
                </a:solidFill>
              </a:rPr>
              <a:t>Работа с обращениями </a:t>
            </a:r>
            <a:endParaRPr lang="ru-RU" sz="2400" dirty="0">
              <a:solidFill>
                <a:srgbClr val="0070C0"/>
              </a:solidFill>
            </a:endParaRP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="" xmlns:a16="http://schemas.microsoft.com/office/drawing/2014/main" id="{95E7EFDF-3242-4CCD-855E-40A1C11131DD}"/>
              </a:ext>
            </a:extLst>
          </p:cNvPr>
          <p:cNvCxnSpPr>
            <a:cxnSpLocks/>
          </p:cNvCxnSpPr>
          <p:nvPr/>
        </p:nvCxnSpPr>
        <p:spPr>
          <a:xfrm>
            <a:off x="922473" y="598228"/>
            <a:ext cx="805994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>
            <a:extLst>
              <a:ext uri="{FF2B5EF4-FFF2-40B4-BE49-F238E27FC236}">
                <a16:creationId xmlns="" xmlns:a16="http://schemas.microsoft.com/office/drawing/2014/main" id="{28F0321C-BAC5-45FA-B9FF-D7DDD4AE68D4}"/>
              </a:ext>
            </a:extLst>
          </p:cNvPr>
          <p:cNvCxnSpPr>
            <a:cxnSpLocks/>
          </p:cNvCxnSpPr>
          <p:nvPr/>
        </p:nvCxnSpPr>
        <p:spPr>
          <a:xfrm>
            <a:off x="179512" y="6492875"/>
            <a:ext cx="597666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9255B267-1591-4DDA-BDD8-113CE86E10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416" y="260648"/>
            <a:ext cx="229266" cy="280990"/>
          </a:xfrm>
          <a:prstGeom prst="rect">
            <a:avLst/>
          </a:prstGeom>
        </p:spPr>
      </p:pic>
      <p:pic>
        <p:nvPicPr>
          <p:cNvPr id="11" name="Содержимое 10" descr="MyCollages.jp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>
          <a:xfrm>
            <a:off x="285720" y="1285860"/>
            <a:ext cx="4656953" cy="4799829"/>
          </a:xfrm>
        </p:spPr>
      </p:pic>
    </p:spTree>
    <p:extLst>
      <p:ext uri="{BB962C8B-B14F-4D97-AF65-F5344CB8AC3E}">
        <p14:creationId xmlns="" xmlns:p14="http://schemas.microsoft.com/office/powerpoint/2010/main" val="37022352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000" b="1" dirty="0" smtClean="0">
                <a:latin typeface="Times New Roman" pitchFamily="18" charset="0"/>
                <a:cs typeface="Times New Roman" pitchFamily="18" charset="0"/>
              </a:rPr>
              <a:t>Состав округа №7</a:t>
            </a:r>
            <a:endParaRPr lang="ru-RU" sz="3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одержимое 8"/>
          <p:cNvSpPr>
            <a:spLocks noGrp="1"/>
          </p:cNvSpPr>
          <p:nvPr>
            <p:ph sz="half"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Улица Бардина: 1; 2; 3 ;4; 5; 7; 8; 9; 10; 11; 12; 13; 13а; 15; 16; 17; 17а; 18; 19;  20; 21; 23; 25; 27; 29; 31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Улица Гагарина: 16; 16а; 18; 37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Улица Жукова: 1; 2; 3; 3а; 4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Улица Ленина: 122а;  124; 126; 128; 130; 132; 134; 136; 138; 140; 142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Улица Металлургов: 34; 36; 38; 40; 42; 43; 44; 45; 46; 47; 49; 51; 53; 55; 57; 59; 61; 65; 67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Улица Мира: 17; 19; 19а; 19б; 21; 21а; 21б; 23; 23а; 23б; 25; 27; 29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Улица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Устюженская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: 5; 6; 7; 9; 10; 10а; 18; 20; 22; 24; 26; 28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Улица Чкалова: 2/30; 10; 14; 16; 18; 19; 20; 20а; 21; 22; 23; 24; 25; 26; 27;28; 29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AEF8EB07-63A0-49D9-AB94-69BA500BB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9B3D1-D9C3-4EB1-B7B1-4DB68C1ADC79}" type="slidenum">
              <a:rPr lang="ru-RU" b="1" smtClean="0">
                <a:solidFill>
                  <a:srgbClr val="0070C0"/>
                </a:solidFill>
              </a:rPr>
              <a:pPr/>
              <a:t>4</a:t>
            </a:fld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449E5F05-0143-41ED-B045-A891FA9696CA}"/>
              </a:ext>
            </a:extLst>
          </p:cNvPr>
          <p:cNvSpPr txBox="1"/>
          <p:nvPr/>
        </p:nvSpPr>
        <p:spPr>
          <a:xfrm>
            <a:off x="3311860" y="136563"/>
            <a:ext cx="56886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0070C0"/>
                </a:solidFill>
              </a:rPr>
              <a:t>Работа с обращениями граждан</a:t>
            </a: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="" xmlns:a16="http://schemas.microsoft.com/office/drawing/2014/main" id="{95E7EFDF-3242-4CCD-855E-40A1C11131DD}"/>
              </a:ext>
            </a:extLst>
          </p:cNvPr>
          <p:cNvCxnSpPr>
            <a:cxnSpLocks/>
          </p:cNvCxnSpPr>
          <p:nvPr/>
        </p:nvCxnSpPr>
        <p:spPr>
          <a:xfrm>
            <a:off x="922473" y="598228"/>
            <a:ext cx="805994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>
            <a:extLst>
              <a:ext uri="{FF2B5EF4-FFF2-40B4-BE49-F238E27FC236}">
                <a16:creationId xmlns="" xmlns:a16="http://schemas.microsoft.com/office/drawing/2014/main" id="{28F0321C-BAC5-45FA-B9FF-D7DDD4AE68D4}"/>
              </a:ext>
            </a:extLst>
          </p:cNvPr>
          <p:cNvCxnSpPr>
            <a:cxnSpLocks/>
          </p:cNvCxnSpPr>
          <p:nvPr/>
        </p:nvCxnSpPr>
        <p:spPr>
          <a:xfrm>
            <a:off x="179512" y="6492875"/>
            <a:ext cx="597666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1DB01AC8-063A-410F-ADAF-322E4286D7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183" y="239844"/>
            <a:ext cx="322677" cy="304850"/>
          </a:xfrm>
          <a:prstGeom prst="rect">
            <a:avLst/>
          </a:prstGeom>
        </p:spPr>
      </p:pic>
      <p:pic>
        <p:nvPicPr>
          <p:cNvPr id="12" name="Содержимое 11" descr="MyCollages (1)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410848" y="1428736"/>
            <a:ext cx="4733152" cy="4857783"/>
          </a:xfrm>
        </p:spPr>
      </p:pic>
    </p:spTree>
    <p:extLst>
      <p:ext uri="{BB962C8B-B14F-4D97-AF65-F5344CB8AC3E}">
        <p14:creationId xmlns="" xmlns:p14="http://schemas.microsoft.com/office/powerpoint/2010/main" val="30183030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714356"/>
            <a:ext cx="8229600" cy="785818"/>
          </a:xfrm>
        </p:spPr>
        <p:txBody>
          <a:bodyPr>
            <a:normAutofit fontScale="90000"/>
          </a:bodyPr>
          <a:lstStyle/>
          <a:p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По многочисленным обращениям граждан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Проведен ремонт улицы Окружная – Стройиндустрии. </a:t>
            </a:r>
            <a:br>
              <a:rPr lang="ru-RU" sz="2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Ремонт выполнен по программе «Национальные проекты России»</a:t>
            </a:r>
            <a:endParaRPr lang="ru-RU" sz="2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AEF8EB07-63A0-49D9-AB94-69BA500BB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9B3D1-D9C3-4EB1-B7B1-4DB68C1ADC79}" type="slidenum">
              <a:rPr lang="ru-RU" b="1" smtClean="0">
                <a:solidFill>
                  <a:srgbClr val="0070C0"/>
                </a:solidFill>
              </a:rPr>
              <a:pPr/>
              <a:t>5</a:t>
            </a:fld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449E5F05-0143-41ED-B045-A891FA9696CA}"/>
              </a:ext>
            </a:extLst>
          </p:cNvPr>
          <p:cNvSpPr txBox="1"/>
          <p:nvPr/>
        </p:nvSpPr>
        <p:spPr>
          <a:xfrm>
            <a:off x="3167844" y="170310"/>
            <a:ext cx="540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0070C0"/>
                </a:solidFill>
              </a:rPr>
              <a:t>Работа в округе</a:t>
            </a: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="" xmlns:a16="http://schemas.microsoft.com/office/drawing/2014/main" id="{95E7EFDF-3242-4CCD-855E-40A1C11131DD}"/>
              </a:ext>
            </a:extLst>
          </p:cNvPr>
          <p:cNvCxnSpPr>
            <a:cxnSpLocks/>
          </p:cNvCxnSpPr>
          <p:nvPr/>
        </p:nvCxnSpPr>
        <p:spPr>
          <a:xfrm>
            <a:off x="922473" y="598228"/>
            <a:ext cx="805994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>
            <a:extLst>
              <a:ext uri="{FF2B5EF4-FFF2-40B4-BE49-F238E27FC236}">
                <a16:creationId xmlns="" xmlns:a16="http://schemas.microsoft.com/office/drawing/2014/main" id="{28F0321C-BAC5-45FA-B9FF-D7DDD4AE68D4}"/>
              </a:ext>
            </a:extLst>
          </p:cNvPr>
          <p:cNvCxnSpPr>
            <a:cxnSpLocks/>
          </p:cNvCxnSpPr>
          <p:nvPr/>
        </p:nvCxnSpPr>
        <p:spPr>
          <a:xfrm>
            <a:off x="179512" y="6492875"/>
            <a:ext cx="597666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9255B267-1591-4DDA-BDD8-113CE86E10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416" y="260648"/>
            <a:ext cx="229266" cy="280990"/>
          </a:xfrm>
          <a:prstGeom prst="rect">
            <a:avLst/>
          </a:prstGeom>
        </p:spPr>
      </p:pic>
      <p:pic>
        <p:nvPicPr>
          <p:cNvPr id="13" name="Содержимое 12" descr="RcTHEOO5Cj4.jp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>
          <a:xfrm>
            <a:off x="755576" y="1751595"/>
            <a:ext cx="3425232" cy="4374568"/>
          </a:xfrm>
        </p:spPr>
      </p:pic>
      <p:pic>
        <p:nvPicPr>
          <p:cNvPr id="16" name="Содержимое 15" descr="-Tj3HPENETA.jpg"/>
          <p:cNvPicPr>
            <a:picLocks noGrp="1" noChangeAspect="1"/>
          </p:cNvPicPr>
          <p:nvPr>
            <p:ph sz="half" idx="2"/>
          </p:nvPr>
        </p:nvPicPr>
        <p:blipFill>
          <a:blip r:embed="rId5" cstate="print"/>
          <a:stretch>
            <a:fillRect/>
          </a:stretch>
        </p:blipFill>
        <p:spPr>
          <a:xfrm>
            <a:off x="4963192" y="1772816"/>
            <a:ext cx="3408616" cy="4353347"/>
          </a:xfrm>
        </p:spPr>
      </p:pic>
    </p:spTree>
    <p:extLst>
      <p:ext uri="{BB962C8B-B14F-4D97-AF65-F5344CB8AC3E}">
        <p14:creationId xmlns="" xmlns:p14="http://schemas.microsoft.com/office/powerpoint/2010/main" val="37022352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571480"/>
            <a:ext cx="8229600" cy="1285884"/>
          </a:xfrm>
        </p:spPr>
        <p:txBody>
          <a:bodyPr>
            <a:normAutofit fontScale="90000"/>
          </a:bodyPr>
          <a:lstStyle/>
          <a:p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Начата реконструкция ул. Мира, которая должна завершиться к концу ноября 2025 года. Средства выделен по поручению Губернатора области Георгия Филимонова  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AEF8EB07-63A0-49D9-AB94-69BA500BB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9B3D1-D9C3-4EB1-B7B1-4DB68C1ADC79}" type="slidenum">
              <a:rPr lang="ru-RU" b="1" smtClean="0">
                <a:solidFill>
                  <a:srgbClr val="0070C0"/>
                </a:solidFill>
              </a:rPr>
              <a:pPr/>
              <a:t>6</a:t>
            </a:fld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449E5F05-0143-41ED-B045-A891FA9696CA}"/>
              </a:ext>
            </a:extLst>
          </p:cNvPr>
          <p:cNvSpPr txBox="1"/>
          <p:nvPr/>
        </p:nvSpPr>
        <p:spPr>
          <a:xfrm>
            <a:off x="3167844" y="170310"/>
            <a:ext cx="540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0070C0"/>
                </a:solidFill>
              </a:rPr>
              <a:t>Работа в округе</a:t>
            </a: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="" xmlns:a16="http://schemas.microsoft.com/office/drawing/2014/main" id="{95E7EFDF-3242-4CCD-855E-40A1C11131DD}"/>
              </a:ext>
            </a:extLst>
          </p:cNvPr>
          <p:cNvCxnSpPr>
            <a:cxnSpLocks/>
          </p:cNvCxnSpPr>
          <p:nvPr/>
        </p:nvCxnSpPr>
        <p:spPr>
          <a:xfrm>
            <a:off x="922473" y="598228"/>
            <a:ext cx="805994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>
            <a:extLst>
              <a:ext uri="{FF2B5EF4-FFF2-40B4-BE49-F238E27FC236}">
                <a16:creationId xmlns="" xmlns:a16="http://schemas.microsoft.com/office/drawing/2014/main" id="{28F0321C-BAC5-45FA-B9FF-D7DDD4AE68D4}"/>
              </a:ext>
            </a:extLst>
          </p:cNvPr>
          <p:cNvCxnSpPr>
            <a:cxnSpLocks/>
          </p:cNvCxnSpPr>
          <p:nvPr/>
        </p:nvCxnSpPr>
        <p:spPr>
          <a:xfrm>
            <a:off x="179512" y="6492875"/>
            <a:ext cx="597666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9255B267-1591-4DDA-BDD8-113CE86E10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416" y="260648"/>
            <a:ext cx="229266" cy="280990"/>
          </a:xfrm>
          <a:prstGeom prst="rect">
            <a:avLst/>
          </a:prstGeom>
        </p:spPr>
      </p:pic>
      <p:pic>
        <p:nvPicPr>
          <p:cNvPr id="16" name="Содержимое 15" descr="rCm7vGghfX8.jp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>
          <a:xfrm>
            <a:off x="323528" y="2132856"/>
            <a:ext cx="4038600" cy="4038600"/>
          </a:xfrm>
        </p:spPr>
      </p:pic>
      <p:pic>
        <p:nvPicPr>
          <p:cNvPr id="18" name="Рисунок 17" descr="HBng1dSa7k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148064" y="1916832"/>
            <a:ext cx="2880320" cy="2160240"/>
          </a:xfrm>
          <a:prstGeom prst="rect">
            <a:avLst/>
          </a:prstGeom>
        </p:spPr>
      </p:pic>
      <p:pic>
        <p:nvPicPr>
          <p:cNvPr id="19" name="Рисунок 18" descr="5e5f9170-ab78-4887-8f78-67a9ced5a01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724128" y="4077072"/>
            <a:ext cx="1728192" cy="229660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022352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571480"/>
            <a:ext cx="8229600" cy="1285884"/>
          </a:xfrm>
        </p:spPr>
        <p:txBody>
          <a:bodyPr>
            <a:normAutofit/>
          </a:bodyPr>
          <a:lstStyle/>
          <a:p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По обращению жителей отремонтирован тротуар за Пожарной частью на ул. Чкалова- </a:t>
            </a:r>
            <a:r>
              <a:rPr lang="ru-RU" sz="2200" b="1" dirty="0" err="1" smtClean="0">
                <a:latin typeface="Times New Roman" pitchFamily="18" charset="0"/>
                <a:cs typeface="Times New Roman" pitchFamily="18" charset="0"/>
              </a:rPr>
              <a:t>Устюженская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AEF8EB07-63A0-49D9-AB94-69BA500BB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9B3D1-D9C3-4EB1-B7B1-4DB68C1ADC79}" type="slidenum">
              <a:rPr lang="ru-RU" b="1" smtClean="0">
                <a:solidFill>
                  <a:srgbClr val="0070C0"/>
                </a:solidFill>
              </a:rPr>
              <a:pPr/>
              <a:t>7</a:t>
            </a:fld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449E5F05-0143-41ED-B045-A891FA9696CA}"/>
              </a:ext>
            </a:extLst>
          </p:cNvPr>
          <p:cNvSpPr txBox="1"/>
          <p:nvPr/>
        </p:nvSpPr>
        <p:spPr>
          <a:xfrm>
            <a:off x="3167844" y="170310"/>
            <a:ext cx="540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0070C0"/>
                </a:solidFill>
              </a:rPr>
              <a:t>Работа в округе</a:t>
            </a: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="" xmlns:a16="http://schemas.microsoft.com/office/drawing/2014/main" id="{95E7EFDF-3242-4CCD-855E-40A1C11131DD}"/>
              </a:ext>
            </a:extLst>
          </p:cNvPr>
          <p:cNvCxnSpPr>
            <a:cxnSpLocks/>
          </p:cNvCxnSpPr>
          <p:nvPr/>
        </p:nvCxnSpPr>
        <p:spPr>
          <a:xfrm>
            <a:off x="922473" y="598228"/>
            <a:ext cx="805994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>
            <a:extLst>
              <a:ext uri="{FF2B5EF4-FFF2-40B4-BE49-F238E27FC236}">
                <a16:creationId xmlns="" xmlns:a16="http://schemas.microsoft.com/office/drawing/2014/main" id="{28F0321C-BAC5-45FA-B9FF-D7DDD4AE68D4}"/>
              </a:ext>
            </a:extLst>
          </p:cNvPr>
          <p:cNvCxnSpPr>
            <a:cxnSpLocks/>
          </p:cNvCxnSpPr>
          <p:nvPr/>
        </p:nvCxnSpPr>
        <p:spPr>
          <a:xfrm>
            <a:off x="179512" y="6492875"/>
            <a:ext cx="597666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9255B267-1591-4DDA-BDD8-113CE86E10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416" y="260648"/>
            <a:ext cx="229266" cy="280990"/>
          </a:xfrm>
          <a:prstGeom prst="rect">
            <a:avLst/>
          </a:prstGeom>
        </p:spPr>
      </p:pic>
      <p:pic>
        <p:nvPicPr>
          <p:cNvPr id="12" name="Содержимое 11" descr="M7wQ_VT4s3Q.jp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>
          <a:xfrm>
            <a:off x="773606" y="1600200"/>
            <a:ext cx="3405787" cy="4525963"/>
          </a:xfrm>
        </p:spPr>
      </p:pic>
      <p:pic>
        <p:nvPicPr>
          <p:cNvPr id="18" name="Содержимое 17" descr="NLq9UBvVdZU (1).jpg"/>
          <p:cNvPicPr>
            <a:picLocks noGrp="1" noChangeAspect="1"/>
          </p:cNvPicPr>
          <p:nvPr>
            <p:ph sz="half" idx="2"/>
          </p:nvPr>
        </p:nvPicPr>
        <p:blipFill>
          <a:blip r:embed="rId5" cstate="print"/>
          <a:stretch>
            <a:fillRect/>
          </a:stretch>
        </p:blipFill>
        <p:spPr>
          <a:xfrm>
            <a:off x="4963192" y="1600200"/>
            <a:ext cx="3408616" cy="4525963"/>
          </a:xfrm>
        </p:spPr>
      </p:pic>
    </p:spTree>
    <p:extLst>
      <p:ext uri="{BB962C8B-B14F-4D97-AF65-F5344CB8AC3E}">
        <p14:creationId xmlns="" xmlns:p14="http://schemas.microsoft.com/office/powerpoint/2010/main" val="37022352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 </a:t>
            </a:r>
            <a:br>
              <a:rPr lang="ru-RU" sz="3200" dirty="0" smtClean="0"/>
            </a:br>
            <a:endParaRPr lang="ru-RU" sz="3200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AEF8EB07-63A0-49D9-AB94-69BA500BB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9B3D1-D9C3-4EB1-B7B1-4DB68C1ADC79}" type="slidenum">
              <a:rPr lang="ru-RU" b="1" smtClean="0">
                <a:solidFill>
                  <a:srgbClr val="0070C0"/>
                </a:solidFill>
              </a:rPr>
              <a:pPr/>
              <a:t>8</a:t>
            </a:fld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16" name="Текст 15"/>
          <p:cNvSpPr>
            <a:spLocks noGrp="1"/>
          </p:cNvSpPr>
          <p:nvPr>
            <p:ph type="body" idx="4294967295"/>
          </p:nvPr>
        </p:nvSpPr>
        <p:spPr>
          <a:xfrm>
            <a:off x="0" y="928688"/>
            <a:ext cx="8786813" cy="714375"/>
          </a:xfrm>
        </p:spPr>
        <p:txBody>
          <a:bodyPr>
            <a:normAutofit fontScale="25000" lnSpcReduction="20000"/>
          </a:bodyPr>
          <a:lstStyle/>
          <a:p>
            <a:pPr algn="ctr">
              <a:buNone/>
            </a:pPr>
            <a:r>
              <a:rPr lang="ru-RU" sz="2900" dirty="0" smtClean="0"/>
              <a:t>              </a:t>
            </a:r>
            <a:r>
              <a:rPr lang="ru-RU" sz="9200" b="1" dirty="0" smtClean="0">
                <a:latin typeface="Times New Roman" pitchFamily="18" charset="0"/>
                <a:cs typeface="Times New Roman" pitchFamily="18" charset="0"/>
              </a:rPr>
              <a:t>Важное событие для округа: </a:t>
            </a:r>
          </a:p>
          <a:p>
            <a:pPr algn="ctr">
              <a:buNone/>
            </a:pPr>
            <a:r>
              <a:rPr lang="ru-RU" sz="9200" b="1" dirty="0" smtClean="0">
                <a:latin typeface="Times New Roman" pitchFamily="18" charset="0"/>
                <a:cs typeface="Times New Roman" pitchFamily="18" charset="0"/>
              </a:rPr>
              <a:t>обновлена детская площадка у «Горки»  Металлургов –Ленина </a:t>
            </a:r>
          </a:p>
        </p:txBody>
      </p:sp>
      <p:sp>
        <p:nvSpPr>
          <p:cNvPr id="18" name="Текст 17"/>
          <p:cNvSpPr>
            <a:spLocks noGrp="1"/>
          </p:cNvSpPr>
          <p:nvPr>
            <p:ph type="body" sz="quarter" idx="4294967295"/>
          </p:nvPr>
        </p:nvSpPr>
        <p:spPr>
          <a:xfrm>
            <a:off x="5102225" y="1500188"/>
            <a:ext cx="4041775" cy="857250"/>
          </a:xfrm>
        </p:spPr>
        <p:txBody>
          <a:bodyPr>
            <a:noAutofit/>
          </a:bodyPr>
          <a:lstStyle/>
          <a:p>
            <a:endParaRPr lang="ru-RU" sz="1600" dirty="0" smtClean="0"/>
          </a:p>
          <a:p>
            <a:endParaRPr lang="ru-RU" sz="1600" dirty="0" smtClean="0"/>
          </a:p>
          <a:p>
            <a:endParaRPr lang="ru-RU" sz="1600" dirty="0" smtClean="0"/>
          </a:p>
          <a:p>
            <a:endParaRPr lang="ru-RU" sz="1600" dirty="0" smtClean="0"/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="" xmlns:a16="http://schemas.microsoft.com/office/drawing/2014/main" id="{95E7EFDF-3242-4CCD-855E-40A1C11131DD}"/>
              </a:ext>
            </a:extLst>
          </p:cNvPr>
          <p:cNvCxnSpPr>
            <a:cxnSpLocks/>
          </p:cNvCxnSpPr>
          <p:nvPr/>
        </p:nvCxnSpPr>
        <p:spPr>
          <a:xfrm>
            <a:off x="922472" y="913039"/>
            <a:ext cx="805994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>
            <a:extLst>
              <a:ext uri="{FF2B5EF4-FFF2-40B4-BE49-F238E27FC236}">
                <a16:creationId xmlns="" xmlns:a16="http://schemas.microsoft.com/office/drawing/2014/main" id="{28F0321C-BAC5-45FA-B9FF-D7DDD4AE68D4}"/>
              </a:ext>
            </a:extLst>
          </p:cNvPr>
          <p:cNvCxnSpPr>
            <a:cxnSpLocks/>
          </p:cNvCxnSpPr>
          <p:nvPr/>
        </p:nvCxnSpPr>
        <p:spPr>
          <a:xfrm>
            <a:off x="179512" y="6492875"/>
            <a:ext cx="597666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064B68BF-B293-4018-9508-8A444471F05A}"/>
              </a:ext>
            </a:extLst>
          </p:cNvPr>
          <p:cNvSpPr txBox="1"/>
          <p:nvPr/>
        </p:nvSpPr>
        <p:spPr>
          <a:xfrm>
            <a:off x="857225" y="357166"/>
            <a:ext cx="8125190" cy="460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ru-RU" sz="1600" dirty="0" smtClean="0">
                <a:solidFill>
                  <a:srgbClr val="0070C0"/>
                </a:solidFill>
              </a:rPr>
              <a:t>            Участие </a:t>
            </a:r>
            <a:r>
              <a:rPr lang="ru-RU" sz="1600" dirty="0">
                <a:solidFill>
                  <a:srgbClr val="0070C0"/>
                </a:solidFill>
              </a:rPr>
              <a:t>в городских и общественных мероприятиях; </a:t>
            </a:r>
            <a:r>
              <a:rPr lang="ru-RU" sz="1600" dirty="0" smtClean="0">
                <a:solidFill>
                  <a:srgbClr val="0070C0"/>
                </a:solidFill>
              </a:rPr>
              <a:t> мероприятиях</a:t>
            </a:r>
            <a:r>
              <a:rPr lang="ru-RU" sz="1600" dirty="0">
                <a:solidFill>
                  <a:srgbClr val="0070C0"/>
                </a:solidFill>
              </a:rPr>
              <a:t>, организуемых </a:t>
            </a:r>
            <a:r>
              <a:rPr lang="ru-RU" sz="1600" dirty="0" smtClean="0">
                <a:solidFill>
                  <a:srgbClr val="0070C0"/>
                </a:solidFill>
              </a:rPr>
              <a:t> </a:t>
            </a:r>
            <a:r>
              <a:rPr lang="ru-RU" sz="1600" dirty="0">
                <a:solidFill>
                  <a:srgbClr val="0070C0"/>
                </a:solidFill>
              </a:rPr>
              <a:t>местного самоуправления: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BB087D8B-DD43-4A96-8D7E-E99CBBD354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00" y="285728"/>
            <a:ext cx="315315" cy="313534"/>
          </a:xfrm>
          <a:prstGeom prst="rect">
            <a:avLst/>
          </a:prstGeom>
        </p:spPr>
      </p:pic>
      <p:pic>
        <p:nvPicPr>
          <p:cNvPr id="13" name="Содержимое 12" descr="RLBLTRXlJ70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683568" y="1772816"/>
            <a:ext cx="3312368" cy="2113914"/>
          </a:xfrm>
        </p:spPr>
      </p:pic>
      <p:pic>
        <p:nvPicPr>
          <p:cNvPr id="14" name="Рисунок 13" descr="площадка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27984" y="1772816"/>
            <a:ext cx="3877419" cy="4620985"/>
          </a:xfrm>
          <a:prstGeom prst="rect">
            <a:avLst/>
          </a:prstGeom>
        </p:spPr>
      </p:pic>
      <p:pic>
        <p:nvPicPr>
          <p:cNvPr id="19" name="Рисунок 18" descr="goJbcecIZ1U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7544" y="4005064"/>
            <a:ext cx="1872208" cy="2487065"/>
          </a:xfrm>
          <a:prstGeom prst="rect">
            <a:avLst/>
          </a:prstGeom>
        </p:spPr>
      </p:pic>
      <p:pic>
        <p:nvPicPr>
          <p:cNvPr id="22" name="Рисунок 21" descr="tXLbJ17K5lk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411760" y="4005064"/>
            <a:ext cx="1872208" cy="248591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688004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571480"/>
            <a:ext cx="8229600" cy="1285884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По обращению жителей установлена лавочка             рядом с площадкой 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AEF8EB07-63A0-49D9-AB94-69BA500BB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9B3D1-D9C3-4EB1-B7B1-4DB68C1ADC79}" type="slidenum">
              <a:rPr lang="ru-RU" b="1" smtClean="0">
                <a:solidFill>
                  <a:srgbClr val="0070C0"/>
                </a:solidFill>
              </a:rPr>
              <a:pPr/>
              <a:t>9</a:t>
            </a:fld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449E5F05-0143-41ED-B045-A891FA9696CA}"/>
              </a:ext>
            </a:extLst>
          </p:cNvPr>
          <p:cNvSpPr txBox="1"/>
          <p:nvPr/>
        </p:nvSpPr>
        <p:spPr>
          <a:xfrm>
            <a:off x="3167844" y="170310"/>
            <a:ext cx="540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0070C0"/>
                </a:solidFill>
              </a:rPr>
              <a:t>Работа в округе</a:t>
            </a: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="" xmlns:a16="http://schemas.microsoft.com/office/drawing/2014/main" id="{95E7EFDF-3242-4CCD-855E-40A1C11131DD}"/>
              </a:ext>
            </a:extLst>
          </p:cNvPr>
          <p:cNvCxnSpPr>
            <a:cxnSpLocks/>
          </p:cNvCxnSpPr>
          <p:nvPr/>
        </p:nvCxnSpPr>
        <p:spPr>
          <a:xfrm>
            <a:off x="922473" y="598228"/>
            <a:ext cx="805994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>
            <a:extLst>
              <a:ext uri="{FF2B5EF4-FFF2-40B4-BE49-F238E27FC236}">
                <a16:creationId xmlns="" xmlns:a16="http://schemas.microsoft.com/office/drawing/2014/main" id="{28F0321C-BAC5-45FA-B9FF-D7DDD4AE68D4}"/>
              </a:ext>
            </a:extLst>
          </p:cNvPr>
          <p:cNvCxnSpPr>
            <a:cxnSpLocks/>
          </p:cNvCxnSpPr>
          <p:nvPr/>
        </p:nvCxnSpPr>
        <p:spPr>
          <a:xfrm>
            <a:off x="179512" y="6492875"/>
            <a:ext cx="597666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9255B267-1591-4DDA-BDD8-113CE86E10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416" y="260648"/>
            <a:ext cx="229266" cy="280990"/>
          </a:xfrm>
          <a:prstGeom prst="rect">
            <a:avLst/>
          </a:prstGeom>
        </p:spPr>
      </p:pic>
      <p:pic>
        <p:nvPicPr>
          <p:cNvPr id="14" name="Содержимое 13" descr="qMBnyzKfoEw.jp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>
          <a:xfrm>
            <a:off x="4716016" y="2492896"/>
            <a:ext cx="4038600" cy="3028950"/>
          </a:xfrm>
        </p:spPr>
      </p:pic>
      <p:pic>
        <p:nvPicPr>
          <p:cNvPr id="16" name="Содержимое 15" descr="BrqByEXYoDA.jpg"/>
          <p:cNvPicPr>
            <a:picLocks noGrp="1" noChangeAspect="1"/>
          </p:cNvPicPr>
          <p:nvPr>
            <p:ph sz="half" idx="2"/>
          </p:nvPr>
        </p:nvPicPr>
        <p:blipFill>
          <a:blip r:embed="rId5" cstate="print"/>
          <a:stretch>
            <a:fillRect/>
          </a:stretch>
        </p:blipFill>
        <p:spPr>
          <a:xfrm>
            <a:off x="1259632" y="1916832"/>
            <a:ext cx="3405787" cy="4165923"/>
          </a:xfrm>
        </p:spPr>
      </p:pic>
    </p:spTree>
    <p:extLst>
      <p:ext uri="{BB962C8B-B14F-4D97-AF65-F5344CB8AC3E}">
        <p14:creationId xmlns="" xmlns:p14="http://schemas.microsoft.com/office/powerpoint/2010/main" val="370223524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1332</TotalTime>
  <Words>747</Words>
  <Application>Microsoft Office PowerPoint</Application>
  <PresentationFormat>Экран (4:3)</PresentationFormat>
  <Paragraphs>228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Тема Office</vt:lpstr>
      <vt:lpstr>Слайд 1</vt:lpstr>
      <vt:lpstr>Слайд 2</vt:lpstr>
      <vt:lpstr>12 приемов – отработано 63 обращения </vt:lpstr>
      <vt:lpstr>Состав округа №7</vt:lpstr>
      <vt:lpstr>По многочисленным обращениям граждан  Проведен ремонт улицы Окружная – Стройиндустрии.  Ремонт выполнен по программе «Национальные проекты России»</vt:lpstr>
      <vt:lpstr> Начата реконструкция ул. Мира, которая должна завершиться к концу ноября 2025 года. Средства выделен по поручению Губернатора области Георгия Филимонова  </vt:lpstr>
      <vt:lpstr>По обращению жителей отремонтирован тротуар за Пожарной частью на ул. Чкалова- Устюженская </vt:lpstr>
      <vt:lpstr>  </vt:lpstr>
      <vt:lpstr>По обращению жителей установлена лавочка             рядом с площадкой </vt:lpstr>
      <vt:lpstr> Благоустроена дворовая территория в рамках реализации муниципальной программы «Формирование современной городской среды»     </vt:lpstr>
      <vt:lpstr>  Провели озеленение двора в рамках проекта "Наш зеленый двор" совместно с ТОС «Мой Дом»  Проект «Жилье и городская среда», инициирован Президентом  РФ      </vt:lpstr>
      <vt:lpstr>  Координатор проекта «Защита животного мира» в Череповце      </vt:lpstr>
      <vt:lpstr>МАОУ «СОШ №18»  Обращения на каждый личный прием!  Отремонтирован обеденный зал в школьной столовой  и зона приготовления пищи</vt:lpstr>
      <vt:lpstr> «Светофор собирает друзей»   </vt:lpstr>
      <vt:lpstr>  «Мама папа я и солнце»   </vt:lpstr>
      <vt:lpstr>  «Животные в большом городе»   </vt:lpstr>
      <vt:lpstr>  Ежегодный субботник  в Гагаринском сквере   </vt:lpstr>
      <vt:lpstr>  </vt:lpstr>
      <vt:lpstr>  Цветущий город 2024 в детском саду №37  </vt:lpstr>
      <vt:lpstr> Цветущий город 2024 в детском саду №83 </vt:lpstr>
      <vt:lpstr> Цветущий город 2024  </vt:lpstr>
      <vt:lpstr>  </vt:lpstr>
      <vt:lpstr>  </vt:lpstr>
      <vt:lpstr>  </vt:lpstr>
      <vt:lpstr>  </vt:lpstr>
      <vt:lpstr>  </vt:lpstr>
      <vt:lpstr>  </vt:lpstr>
      <vt:lpstr>Слайд 28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Анфалова Ирина Павловна</dc:creator>
  <cp:lastModifiedBy>User18</cp:lastModifiedBy>
  <cp:revision>156</cp:revision>
  <dcterms:created xsi:type="dcterms:W3CDTF">2018-09-05T06:59:14Z</dcterms:created>
  <dcterms:modified xsi:type="dcterms:W3CDTF">2025-03-11T13:32:14Z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AdHocReviewCycleID">
    <vt:i4>-1792868492</vt:i4>
  </property>
  <property fmtid="{D5CDD505-2E9C-101B-9397-08002B2CF9AE}" pid="3" name="_NewReviewCycle">
    <vt:lpwstr/>
  </property>
  <property fmtid="{D5CDD505-2E9C-101B-9397-08002B2CF9AE}" pid="4" name="_EmailSubject">
    <vt:lpwstr>сайт</vt:lpwstr>
  </property>
  <property fmtid="{D5CDD505-2E9C-101B-9397-08002B2CF9AE}" pid="5" name="_AuthorEmail">
    <vt:lpwstr>balaganova.uo@cherepovetscity.ru</vt:lpwstr>
  </property>
  <property fmtid="{D5CDD505-2E9C-101B-9397-08002B2CF9AE}" pid="6" name="_AuthorEmailDisplayName">
    <vt:lpwstr>Балаганова Ульяна Олеговна</vt:lpwstr>
  </property>
  <property fmtid="{D5CDD505-2E9C-101B-9397-08002B2CF9AE}" pid="7" name="_PreviousAdHocReviewCycleID">
    <vt:i4>-1889137772</vt:i4>
  </property>
</Properties>
</file>