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636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58148" y="199221"/>
            <a:ext cx="9061450" cy="513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9/10/2025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9/10/2025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9/10/2025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3093" y="158020"/>
            <a:ext cx="11825813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74740" y="1390159"/>
            <a:ext cx="5017134" cy="29324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95"/>
              </a:spcBef>
            </a:pPr>
            <a:r>
              <a:rPr b="1" dirty="0">
                <a:latin typeface="Calibri"/>
                <a:cs typeface="Calibri"/>
              </a:rPr>
              <a:t>Работа</a:t>
            </a:r>
            <a:r>
              <a:rPr b="1" spc="-17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постоянной</a:t>
            </a:r>
            <a:r>
              <a:rPr b="1" spc="-150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комиссии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20164" y="993228"/>
            <a:ext cx="9732645" cy="153035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50165" marR="657225">
              <a:lnSpc>
                <a:spcPts val="3890"/>
              </a:lnSpc>
              <a:spcBef>
                <a:spcPts val="585"/>
              </a:spcBef>
            </a:pPr>
            <a:r>
              <a:rPr sz="3600" b="1" dirty="0">
                <a:solidFill>
                  <a:srgbClr val="2D75B6"/>
                </a:solidFill>
                <a:latin typeface="Calibri"/>
                <a:cs typeface="Calibri"/>
              </a:rPr>
              <a:t>По</a:t>
            </a:r>
            <a:r>
              <a:rPr sz="3600" b="1" spc="-90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2D75B6"/>
                </a:solidFill>
                <a:latin typeface="Calibri"/>
                <a:cs typeface="Calibri"/>
              </a:rPr>
              <a:t>местному</a:t>
            </a:r>
            <a:r>
              <a:rPr sz="3600" b="1" spc="-110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2D75B6"/>
                </a:solidFill>
                <a:latin typeface="Calibri"/>
                <a:cs typeface="Calibri"/>
              </a:rPr>
              <a:t>самоуправлению,</a:t>
            </a:r>
            <a:r>
              <a:rPr sz="3600" b="1" spc="-110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3600" b="1" spc="-10" dirty="0">
                <a:solidFill>
                  <a:srgbClr val="2D75B6"/>
                </a:solidFill>
                <a:latin typeface="Calibri"/>
                <a:cs typeface="Calibri"/>
              </a:rPr>
              <a:t>регламенту</a:t>
            </a:r>
            <a:r>
              <a:rPr sz="3600" b="1" spc="-100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3600" b="1" spc="-50" dirty="0">
                <a:solidFill>
                  <a:srgbClr val="2D75B6"/>
                </a:solidFill>
                <a:latin typeface="Calibri"/>
                <a:cs typeface="Calibri"/>
              </a:rPr>
              <a:t>и </a:t>
            </a:r>
            <a:r>
              <a:rPr sz="3600" b="1" spc="-10" dirty="0">
                <a:solidFill>
                  <a:srgbClr val="2D75B6"/>
                </a:solidFill>
                <a:latin typeface="Calibri"/>
                <a:cs typeface="Calibri"/>
              </a:rPr>
              <a:t>депутатской</a:t>
            </a:r>
            <a:r>
              <a:rPr sz="3600" b="1" spc="-150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3600" b="1" spc="-10" dirty="0">
                <a:solidFill>
                  <a:srgbClr val="2D75B6"/>
                </a:solidFill>
                <a:latin typeface="Calibri"/>
                <a:cs typeface="Calibri"/>
              </a:rPr>
              <a:t>деятельности</a:t>
            </a:r>
            <a:endParaRPr sz="3600">
              <a:latin typeface="Calibri"/>
              <a:cs typeface="Calibri"/>
            </a:endParaRPr>
          </a:p>
          <a:p>
            <a:pPr marL="12700">
              <a:lnSpc>
                <a:spcPts val="3579"/>
              </a:lnSpc>
            </a:pPr>
            <a:r>
              <a:rPr sz="2800" spc="-10" dirty="0">
                <a:solidFill>
                  <a:srgbClr val="1F4E79"/>
                </a:solidFill>
                <a:latin typeface="Calibri"/>
                <a:cs typeface="Calibri"/>
              </a:rPr>
              <a:t>За</a:t>
            </a:r>
            <a:r>
              <a:rPr sz="2800" spc="-26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3300" b="1" spc="-20" dirty="0">
                <a:solidFill>
                  <a:srgbClr val="1F4E79"/>
                </a:solidFill>
                <a:latin typeface="Calibri"/>
                <a:cs typeface="Calibri"/>
              </a:rPr>
              <a:t>2024</a:t>
            </a:r>
            <a:r>
              <a:rPr sz="3300" b="1" spc="-17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1F4E79"/>
                </a:solidFill>
                <a:latin typeface="Calibri"/>
                <a:cs typeface="Calibri"/>
              </a:rPr>
              <a:t>год</a:t>
            </a:r>
            <a:r>
              <a:rPr sz="2800" spc="-15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spc="-50" dirty="0">
                <a:solidFill>
                  <a:srgbClr val="1F4E79"/>
                </a:solidFill>
                <a:latin typeface="Calibri"/>
                <a:cs typeface="Calibri"/>
              </a:rPr>
              <a:t>Гордумой</a:t>
            </a:r>
            <a:r>
              <a:rPr sz="2800" spc="-6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1F4E79"/>
                </a:solidFill>
                <a:latin typeface="Calibri"/>
                <a:cs typeface="Calibri"/>
              </a:rPr>
              <a:t>подготовлены</a:t>
            </a:r>
            <a:r>
              <a:rPr sz="2800" spc="-7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1F4E79"/>
                </a:solidFill>
                <a:latin typeface="Calibri"/>
                <a:cs typeface="Calibri"/>
              </a:rPr>
              <a:t>и</a:t>
            </a:r>
            <a:r>
              <a:rPr sz="2800" spc="-5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1F4E79"/>
                </a:solidFill>
                <a:latin typeface="Calibri"/>
                <a:cs typeface="Calibri"/>
              </a:rPr>
              <a:t>вручены</a:t>
            </a:r>
            <a:r>
              <a:rPr sz="2800" spc="-5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1F4E79"/>
                </a:solidFill>
                <a:latin typeface="Calibri"/>
                <a:cs typeface="Calibri"/>
              </a:rPr>
              <a:t>1685</a:t>
            </a:r>
            <a:r>
              <a:rPr sz="3200" b="1" spc="-6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1F4E79"/>
                </a:solidFill>
                <a:latin typeface="Calibri"/>
                <a:cs typeface="Calibri"/>
              </a:rPr>
              <a:t>награды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393812" y="2574789"/>
            <a:ext cx="3526154" cy="3562350"/>
            <a:chOff x="7393812" y="2574789"/>
            <a:chExt cx="3526154" cy="3562350"/>
          </a:xfrm>
        </p:grpSpPr>
        <p:sp>
          <p:nvSpPr>
            <p:cNvPr id="5" name="object 5"/>
            <p:cNvSpPr/>
            <p:nvPr/>
          </p:nvSpPr>
          <p:spPr>
            <a:xfrm>
              <a:off x="9168987" y="2584949"/>
              <a:ext cx="1680210" cy="1733550"/>
            </a:xfrm>
            <a:custGeom>
              <a:avLst/>
              <a:gdLst/>
              <a:ahLst/>
              <a:cxnLst/>
              <a:rect l="l" t="t" r="r" b="b"/>
              <a:pathLst>
                <a:path w="1680209" h="1733550">
                  <a:moveTo>
                    <a:pt x="0" y="0"/>
                  </a:moveTo>
                  <a:lnTo>
                    <a:pt x="0" y="1733042"/>
                  </a:lnTo>
                  <a:lnTo>
                    <a:pt x="1680032" y="1307668"/>
                  </a:lnTo>
                  <a:lnTo>
                    <a:pt x="1667218" y="1259907"/>
                  </a:lnTo>
                  <a:lnTo>
                    <a:pt x="1653131" y="1212762"/>
                  </a:lnTo>
                  <a:lnTo>
                    <a:pt x="1637791" y="1166251"/>
                  </a:lnTo>
                  <a:lnTo>
                    <a:pt x="1621221" y="1120390"/>
                  </a:lnTo>
                  <a:lnTo>
                    <a:pt x="1603442" y="1075196"/>
                  </a:lnTo>
                  <a:lnTo>
                    <a:pt x="1584475" y="1030685"/>
                  </a:lnTo>
                  <a:lnTo>
                    <a:pt x="1564342" y="986875"/>
                  </a:lnTo>
                  <a:lnTo>
                    <a:pt x="1543065" y="943781"/>
                  </a:lnTo>
                  <a:lnTo>
                    <a:pt x="1520664" y="901422"/>
                  </a:lnTo>
                  <a:lnTo>
                    <a:pt x="1497162" y="859813"/>
                  </a:lnTo>
                  <a:lnTo>
                    <a:pt x="1472579" y="818971"/>
                  </a:lnTo>
                  <a:lnTo>
                    <a:pt x="1446937" y="778913"/>
                  </a:lnTo>
                  <a:lnTo>
                    <a:pt x="1420259" y="739656"/>
                  </a:lnTo>
                  <a:lnTo>
                    <a:pt x="1392564" y="701216"/>
                  </a:lnTo>
                  <a:lnTo>
                    <a:pt x="1363876" y="663610"/>
                  </a:lnTo>
                  <a:lnTo>
                    <a:pt x="1334214" y="626855"/>
                  </a:lnTo>
                  <a:lnTo>
                    <a:pt x="1303602" y="590967"/>
                  </a:lnTo>
                  <a:lnTo>
                    <a:pt x="1272059" y="555964"/>
                  </a:lnTo>
                  <a:lnTo>
                    <a:pt x="1239608" y="521861"/>
                  </a:lnTo>
                  <a:lnTo>
                    <a:pt x="1206271" y="488677"/>
                  </a:lnTo>
                  <a:lnTo>
                    <a:pt x="1172068" y="456427"/>
                  </a:lnTo>
                  <a:lnTo>
                    <a:pt x="1137021" y="425128"/>
                  </a:lnTo>
                  <a:lnTo>
                    <a:pt x="1101152" y="394796"/>
                  </a:lnTo>
                  <a:lnTo>
                    <a:pt x="1064482" y="365450"/>
                  </a:lnTo>
                  <a:lnTo>
                    <a:pt x="1027032" y="337105"/>
                  </a:lnTo>
                  <a:lnTo>
                    <a:pt x="988825" y="309778"/>
                  </a:lnTo>
                  <a:lnTo>
                    <a:pt x="949881" y="283485"/>
                  </a:lnTo>
                  <a:lnTo>
                    <a:pt x="910222" y="258244"/>
                  </a:lnTo>
                  <a:lnTo>
                    <a:pt x="869870" y="234072"/>
                  </a:lnTo>
                  <a:lnTo>
                    <a:pt x="828846" y="210984"/>
                  </a:lnTo>
                  <a:lnTo>
                    <a:pt x="787171" y="188998"/>
                  </a:lnTo>
                  <a:lnTo>
                    <a:pt x="744868" y="168131"/>
                  </a:lnTo>
                  <a:lnTo>
                    <a:pt x="701957" y="148398"/>
                  </a:lnTo>
                  <a:lnTo>
                    <a:pt x="658459" y="129818"/>
                  </a:lnTo>
                  <a:lnTo>
                    <a:pt x="614398" y="112405"/>
                  </a:lnTo>
                  <a:lnTo>
                    <a:pt x="569793" y="96179"/>
                  </a:lnTo>
                  <a:lnTo>
                    <a:pt x="524667" y="81154"/>
                  </a:lnTo>
                  <a:lnTo>
                    <a:pt x="479040" y="67348"/>
                  </a:lnTo>
                  <a:lnTo>
                    <a:pt x="432935" y="54778"/>
                  </a:lnTo>
                  <a:lnTo>
                    <a:pt x="386373" y="43459"/>
                  </a:lnTo>
                  <a:lnTo>
                    <a:pt x="339376" y="33410"/>
                  </a:lnTo>
                  <a:lnTo>
                    <a:pt x="291964" y="24646"/>
                  </a:lnTo>
                  <a:lnTo>
                    <a:pt x="244159" y="17185"/>
                  </a:lnTo>
                  <a:lnTo>
                    <a:pt x="195984" y="11043"/>
                  </a:lnTo>
                  <a:lnTo>
                    <a:pt x="147458" y="6236"/>
                  </a:lnTo>
                  <a:lnTo>
                    <a:pt x="98605" y="2783"/>
                  </a:lnTo>
                  <a:lnTo>
                    <a:pt x="49445" y="6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168987" y="2584949"/>
              <a:ext cx="1680210" cy="1733550"/>
            </a:xfrm>
            <a:custGeom>
              <a:avLst/>
              <a:gdLst/>
              <a:ahLst/>
              <a:cxnLst/>
              <a:rect l="l" t="t" r="r" b="b"/>
              <a:pathLst>
                <a:path w="1680209" h="1733550">
                  <a:moveTo>
                    <a:pt x="0" y="0"/>
                  </a:moveTo>
                  <a:lnTo>
                    <a:pt x="49445" y="698"/>
                  </a:lnTo>
                  <a:lnTo>
                    <a:pt x="98605" y="2783"/>
                  </a:lnTo>
                  <a:lnTo>
                    <a:pt x="147458" y="6236"/>
                  </a:lnTo>
                  <a:lnTo>
                    <a:pt x="195984" y="11043"/>
                  </a:lnTo>
                  <a:lnTo>
                    <a:pt x="244159" y="17185"/>
                  </a:lnTo>
                  <a:lnTo>
                    <a:pt x="291964" y="24646"/>
                  </a:lnTo>
                  <a:lnTo>
                    <a:pt x="339376" y="33410"/>
                  </a:lnTo>
                  <a:lnTo>
                    <a:pt x="386373" y="43459"/>
                  </a:lnTo>
                  <a:lnTo>
                    <a:pt x="432935" y="54778"/>
                  </a:lnTo>
                  <a:lnTo>
                    <a:pt x="479040" y="67348"/>
                  </a:lnTo>
                  <a:lnTo>
                    <a:pt x="524667" y="81154"/>
                  </a:lnTo>
                  <a:lnTo>
                    <a:pt x="569793" y="96179"/>
                  </a:lnTo>
                  <a:lnTo>
                    <a:pt x="614398" y="112405"/>
                  </a:lnTo>
                  <a:lnTo>
                    <a:pt x="658459" y="129818"/>
                  </a:lnTo>
                  <a:lnTo>
                    <a:pt x="701957" y="148398"/>
                  </a:lnTo>
                  <a:lnTo>
                    <a:pt x="744868" y="168131"/>
                  </a:lnTo>
                  <a:lnTo>
                    <a:pt x="787171" y="188998"/>
                  </a:lnTo>
                  <a:lnTo>
                    <a:pt x="828846" y="210984"/>
                  </a:lnTo>
                  <a:lnTo>
                    <a:pt x="869870" y="234072"/>
                  </a:lnTo>
                  <a:lnTo>
                    <a:pt x="910222" y="258244"/>
                  </a:lnTo>
                  <a:lnTo>
                    <a:pt x="949881" y="283485"/>
                  </a:lnTo>
                  <a:lnTo>
                    <a:pt x="988825" y="309778"/>
                  </a:lnTo>
                  <a:lnTo>
                    <a:pt x="1027032" y="337105"/>
                  </a:lnTo>
                  <a:lnTo>
                    <a:pt x="1064482" y="365450"/>
                  </a:lnTo>
                  <a:lnTo>
                    <a:pt x="1101152" y="394796"/>
                  </a:lnTo>
                  <a:lnTo>
                    <a:pt x="1137021" y="425128"/>
                  </a:lnTo>
                  <a:lnTo>
                    <a:pt x="1172068" y="456427"/>
                  </a:lnTo>
                  <a:lnTo>
                    <a:pt x="1206271" y="488677"/>
                  </a:lnTo>
                  <a:lnTo>
                    <a:pt x="1239608" y="521861"/>
                  </a:lnTo>
                  <a:lnTo>
                    <a:pt x="1272059" y="555964"/>
                  </a:lnTo>
                  <a:lnTo>
                    <a:pt x="1303602" y="590967"/>
                  </a:lnTo>
                  <a:lnTo>
                    <a:pt x="1334214" y="626855"/>
                  </a:lnTo>
                  <a:lnTo>
                    <a:pt x="1363876" y="663610"/>
                  </a:lnTo>
                  <a:lnTo>
                    <a:pt x="1392564" y="701216"/>
                  </a:lnTo>
                  <a:lnTo>
                    <a:pt x="1420259" y="739656"/>
                  </a:lnTo>
                  <a:lnTo>
                    <a:pt x="1446937" y="778913"/>
                  </a:lnTo>
                  <a:lnTo>
                    <a:pt x="1472579" y="818971"/>
                  </a:lnTo>
                  <a:lnTo>
                    <a:pt x="1497162" y="859813"/>
                  </a:lnTo>
                  <a:lnTo>
                    <a:pt x="1520664" y="901422"/>
                  </a:lnTo>
                  <a:lnTo>
                    <a:pt x="1543065" y="943781"/>
                  </a:lnTo>
                  <a:lnTo>
                    <a:pt x="1564342" y="986875"/>
                  </a:lnTo>
                  <a:lnTo>
                    <a:pt x="1584475" y="1030685"/>
                  </a:lnTo>
                  <a:lnTo>
                    <a:pt x="1603442" y="1075196"/>
                  </a:lnTo>
                  <a:lnTo>
                    <a:pt x="1621221" y="1120390"/>
                  </a:lnTo>
                  <a:lnTo>
                    <a:pt x="1637791" y="1166251"/>
                  </a:lnTo>
                  <a:lnTo>
                    <a:pt x="1653131" y="1212762"/>
                  </a:lnTo>
                  <a:lnTo>
                    <a:pt x="1667218" y="1259907"/>
                  </a:lnTo>
                  <a:lnTo>
                    <a:pt x="1680032" y="1307668"/>
                  </a:lnTo>
                  <a:lnTo>
                    <a:pt x="0" y="1733042"/>
                  </a:lnTo>
                  <a:lnTo>
                    <a:pt x="0" y="0"/>
                  </a:lnTo>
                  <a:close/>
                </a:path>
              </a:pathLst>
            </a:custGeom>
            <a:ln w="1981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964120" y="3968035"/>
              <a:ext cx="1945639" cy="2158365"/>
            </a:xfrm>
            <a:custGeom>
              <a:avLst/>
              <a:gdLst/>
              <a:ahLst/>
              <a:cxnLst/>
              <a:rect l="l" t="t" r="r" b="b"/>
              <a:pathLst>
                <a:path w="1945640" h="2158365">
                  <a:moveTo>
                    <a:pt x="1891957" y="0"/>
                  </a:moveTo>
                  <a:lnTo>
                    <a:pt x="211924" y="425373"/>
                  </a:lnTo>
                  <a:lnTo>
                    <a:pt x="0" y="2145410"/>
                  </a:lnTo>
                  <a:lnTo>
                    <a:pt x="49220" y="2150762"/>
                  </a:lnTo>
                  <a:lnTo>
                    <a:pt x="98518" y="2154702"/>
                  </a:lnTo>
                  <a:lnTo>
                    <a:pt x="147863" y="2157232"/>
                  </a:lnTo>
                  <a:lnTo>
                    <a:pt x="197225" y="2158354"/>
                  </a:lnTo>
                  <a:lnTo>
                    <a:pt x="246573" y="2158070"/>
                  </a:lnTo>
                  <a:lnTo>
                    <a:pt x="295879" y="2156382"/>
                  </a:lnTo>
                  <a:lnTo>
                    <a:pt x="345112" y="2153291"/>
                  </a:lnTo>
                  <a:lnTo>
                    <a:pt x="394241" y="2148800"/>
                  </a:lnTo>
                  <a:lnTo>
                    <a:pt x="443238" y="2142911"/>
                  </a:lnTo>
                  <a:lnTo>
                    <a:pt x="492073" y="2135625"/>
                  </a:lnTo>
                  <a:lnTo>
                    <a:pt x="540714" y="2126944"/>
                  </a:lnTo>
                  <a:lnTo>
                    <a:pt x="589132" y="2116870"/>
                  </a:lnTo>
                  <a:lnTo>
                    <a:pt x="637298" y="2105405"/>
                  </a:lnTo>
                  <a:lnTo>
                    <a:pt x="684159" y="2092854"/>
                  </a:lnTo>
                  <a:lnTo>
                    <a:pt x="730377" y="2079103"/>
                  </a:lnTo>
                  <a:lnTo>
                    <a:pt x="775938" y="2064175"/>
                  </a:lnTo>
                  <a:lnTo>
                    <a:pt x="820831" y="2048091"/>
                  </a:lnTo>
                  <a:lnTo>
                    <a:pt x="865042" y="2030871"/>
                  </a:lnTo>
                  <a:lnTo>
                    <a:pt x="908559" y="2012536"/>
                  </a:lnTo>
                  <a:lnTo>
                    <a:pt x="951370" y="1993109"/>
                  </a:lnTo>
                  <a:lnTo>
                    <a:pt x="993461" y="1972609"/>
                  </a:lnTo>
                  <a:lnTo>
                    <a:pt x="1034821" y="1951059"/>
                  </a:lnTo>
                  <a:lnTo>
                    <a:pt x="1075437" y="1928478"/>
                  </a:lnTo>
                  <a:lnTo>
                    <a:pt x="1115296" y="1904889"/>
                  </a:lnTo>
                  <a:lnTo>
                    <a:pt x="1154385" y="1880312"/>
                  </a:lnTo>
                  <a:lnTo>
                    <a:pt x="1192693" y="1854769"/>
                  </a:lnTo>
                  <a:lnTo>
                    <a:pt x="1230206" y="1828280"/>
                  </a:lnTo>
                  <a:lnTo>
                    <a:pt x="1266911" y="1800867"/>
                  </a:lnTo>
                  <a:lnTo>
                    <a:pt x="1302797" y="1772551"/>
                  </a:lnTo>
                  <a:lnTo>
                    <a:pt x="1337851" y="1743352"/>
                  </a:lnTo>
                  <a:lnTo>
                    <a:pt x="1372060" y="1713293"/>
                  </a:lnTo>
                  <a:lnTo>
                    <a:pt x="1405411" y="1682393"/>
                  </a:lnTo>
                  <a:lnTo>
                    <a:pt x="1437893" y="1650675"/>
                  </a:lnTo>
                  <a:lnTo>
                    <a:pt x="1469491" y="1618159"/>
                  </a:lnTo>
                  <a:lnTo>
                    <a:pt x="1500195" y="1584866"/>
                  </a:lnTo>
                  <a:lnTo>
                    <a:pt x="1529991" y="1550818"/>
                  </a:lnTo>
                  <a:lnTo>
                    <a:pt x="1558866" y="1516036"/>
                  </a:lnTo>
                  <a:lnTo>
                    <a:pt x="1586809" y="1480540"/>
                  </a:lnTo>
                  <a:lnTo>
                    <a:pt x="1613806" y="1444353"/>
                  </a:lnTo>
                  <a:lnTo>
                    <a:pt x="1639844" y="1407494"/>
                  </a:lnTo>
                  <a:lnTo>
                    <a:pt x="1664913" y="1369985"/>
                  </a:lnTo>
                  <a:lnTo>
                    <a:pt x="1688998" y="1331847"/>
                  </a:lnTo>
                  <a:lnTo>
                    <a:pt x="1712087" y="1293102"/>
                  </a:lnTo>
                  <a:lnTo>
                    <a:pt x="1734168" y="1253770"/>
                  </a:lnTo>
                  <a:lnTo>
                    <a:pt x="1755228" y="1213872"/>
                  </a:lnTo>
                  <a:lnTo>
                    <a:pt x="1775254" y="1173431"/>
                  </a:lnTo>
                  <a:lnTo>
                    <a:pt x="1794234" y="1132465"/>
                  </a:lnTo>
                  <a:lnTo>
                    <a:pt x="1812156" y="1090998"/>
                  </a:lnTo>
                  <a:lnTo>
                    <a:pt x="1829006" y="1049049"/>
                  </a:lnTo>
                  <a:lnTo>
                    <a:pt x="1844772" y="1006641"/>
                  </a:lnTo>
                  <a:lnTo>
                    <a:pt x="1859442" y="963794"/>
                  </a:lnTo>
                  <a:lnTo>
                    <a:pt x="1873003" y="920528"/>
                  </a:lnTo>
                  <a:lnTo>
                    <a:pt x="1885442" y="876867"/>
                  </a:lnTo>
                  <a:lnTo>
                    <a:pt x="1896747" y="832829"/>
                  </a:lnTo>
                  <a:lnTo>
                    <a:pt x="1906906" y="788437"/>
                  </a:lnTo>
                  <a:lnTo>
                    <a:pt x="1915905" y="743712"/>
                  </a:lnTo>
                  <a:lnTo>
                    <a:pt x="1923732" y="698675"/>
                  </a:lnTo>
                  <a:lnTo>
                    <a:pt x="1930374" y="653347"/>
                  </a:lnTo>
                  <a:lnTo>
                    <a:pt x="1935820" y="607748"/>
                  </a:lnTo>
                  <a:lnTo>
                    <a:pt x="1940056" y="561901"/>
                  </a:lnTo>
                  <a:lnTo>
                    <a:pt x="1943069" y="515825"/>
                  </a:lnTo>
                  <a:lnTo>
                    <a:pt x="1944848" y="469543"/>
                  </a:lnTo>
                  <a:lnTo>
                    <a:pt x="1945380" y="423076"/>
                  </a:lnTo>
                  <a:lnTo>
                    <a:pt x="1944652" y="376444"/>
                  </a:lnTo>
                  <a:lnTo>
                    <a:pt x="1942651" y="329669"/>
                  </a:lnTo>
                  <a:lnTo>
                    <a:pt x="1939365" y="282771"/>
                  </a:lnTo>
                  <a:lnTo>
                    <a:pt x="1934781" y="235772"/>
                  </a:lnTo>
                  <a:lnTo>
                    <a:pt x="1928887" y="188693"/>
                  </a:lnTo>
                  <a:lnTo>
                    <a:pt x="1921670" y="141556"/>
                  </a:lnTo>
                  <a:lnTo>
                    <a:pt x="1913118" y="94380"/>
                  </a:lnTo>
                  <a:lnTo>
                    <a:pt x="1903217" y="47188"/>
                  </a:lnTo>
                  <a:lnTo>
                    <a:pt x="1891957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964120" y="3968035"/>
              <a:ext cx="1945639" cy="2158365"/>
            </a:xfrm>
            <a:custGeom>
              <a:avLst/>
              <a:gdLst/>
              <a:ahLst/>
              <a:cxnLst/>
              <a:rect l="l" t="t" r="r" b="b"/>
              <a:pathLst>
                <a:path w="1945640" h="2158365">
                  <a:moveTo>
                    <a:pt x="1891957" y="0"/>
                  </a:moveTo>
                  <a:lnTo>
                    <a:pt x="1903217" y="47188"/>
                  </a:lnTo>
                  <a:lnTo>
                    <a:pt x="1913118" y="94380"/>
                  </a:lnTo>
                  <a:lnTo>
                    <a:pt x="1921670" y="141556"/>
                  </a:lnTo>
                  <a:lnTo>
                    <a:pt x="1928887" y="188693"/>
                  </a:lnTo>
                  <a:lnTo>
                    <a:pt x="1934781" y="235772"/>
                  </a:lnTo>
                  <a:lnTo>
                    <a:pt x="1939365" y="282771"/>
                  </a:lnTo>
                  <a:lnTo>
                    <a:pt x="1942651" y="329669"/>
                  </a:lnTo>
                  <a:lnTo>
                    <a:pt x="1944652" y="376444"/>
                  </a:lnTo>
                  <a:lnTo>
                    <a:pt x="1945380" y="423076"/>
                  </a:lnTo>
                  <a:lnTo>
                    <a:pt x="1944848" y="469543"/>
                  </a:lnTo>
                  <a:lnTo>
                    <a:pt x="1943069" y="515825"/>
                  </a:lnTo>
                  <a:lnTo>
                    <a:pt x="1940056" y="561901"/>
                  </a:lnTo>
                  <a:lnTo>
                    <a:pt x="1935820" y="607748"/>
                  </a:lnTo>
                  <a:lnTo>
                    <a:pt x="1930374" y="653347"/>
                  </a:lnTo>
                  <a:lnTo>
                    <a:pt x="1923732" y="698675"/>
                  </a:lnTo>
                  <a:lnTo>
                    <a:pt x="1915905" y="743712"/>
                  </a:lnTo>
                  <a:lnTo>
                    <a:pt x="1906906" y="788437"/>
                  </a:lnTo>
                  <a:lnTo>
                    <a:pt x="1896747" y="832829"/>
                  </a:lnTo>
                  <a:lnTo>
                    <a:pt x="1885442" y="876867"/>
                  </a:lnTo>
                  <a:lnTo>
                    <a:pt x="1873003" y="920528"/>
                  </a:lnTo>
                  <a:lnTo>
                    <a:pt x="1859442" y="963794"/>
                  </a:lnTo>
                  <a:lnTo>
                    <a:pt x="1844772" y="1006641"/>
                  </a:lnTo>
                  <a:lnTo>
                    <a:pt x="1829006" y="1049049"/>
                  </a:lnTo>
                  <a:lnTo>
                    <a:pt x="1812156" y="1090998"/>
                  </a:lnTo>
                  <a:lnTo>
                    <a:pt x="1794234" y="1132465"/>
                  </a:lnTo>
                  <a:lnTo>
                    <a:pt x="1775254" y="1173431"/>
                  </a:lnTo>
                  <a:lnTo>
                    <a:pt x="1755228" y="1213872"/>
                  </a:lnTo>
                  <a:lnTo>
                    <a:pt x="1734168" y="1253770"/>
                  </a:lnTo>
                  <a:lnTo>
                    <a:pt x="1712087" y="1293102"/>
                  </a:lnTo>
                  <a:lnTo>
                    <a:pt x="1688998" y="1331847"/>
                  </a:lnTo>
                  <a:lnTo>
                    <a:pt x="1664913" y="1369985"/>
                  </a:lnTo>
                  <a:lnTo>
                    <a:pt x="1639844" y="1407494"/>
                  </a:lnTo>
                  <a:lnTo>
                    <a:pt x="1613806" y="1444353"/>
                  </a:lnTo>
                  <a:lnTo>
                    <a:pt x="1586809" y="1480540"/>
                  </a:lnTo>
                  <a:lnTo>
                    <a:pt x="1558866" y="1516036"/>
                  </a:lnTo>
                  <a:lnTo>
                    <a:pt x="1529991" y="1550818"/>
                  </a:lnTo>
                  <a:lnTo>
                    <a:pt x="1500195" y="1584866"/>
                  </a:lnTo>
                  <a:lnTo>
                    <a:pt x="1469491" y="1618159"/>
                  </a:lnTo>
                  <a:lnTo>
                    <a:pt x="1437893" y="1650675"/>
                  </a:lnTo>
                  <a:lnTo>
                    <a:pt x="1405411" y="1682393"/>
                  </a:lnTo>
                  <a:lnTo>
                    <a:pt x="1372060" y="1713293"/>
                  </a:lnTo>
                  <a:lnTo>
                    <a:pt x="1337851" y="1743352"/>
                  </a:lnTo>
                  <a:lnTo>
                    <a:pt x="1302797" y="1772551"/>
                  </a:lnTo>
                  <a:lnTo>
                    <a:pt x="1266911" y="1800867"/>
                  </a:lnTo>
                  <a:lnTo>
                    <a:pt x="1230206" y="1828280"/>
                  </a:lnTo>
                  <a:lnTo>
                    <a:pt x="1192693" y="1854769"/>
                  </a:lnTo>
                  <a:lnTo>
                    <a:pt x="1154385" y="1880312"/>
                  </a:lnTo>
                  <a:lnTo>
                    <a:pt x="1115296" y="1904889"/>
                  </a:lnTo>
                  <a:lnTo>
                    <a:pt x="1075437" y="1928478"/>
                  </a:lnTo>
                  <a:lnTo>
                    <a:pt x="1034821" y="1951059"/>
                  </a:lnTo>
                  <a:lnTo>
                    <a:pt x="993461" y="1972609"/>
                  </a:lnTo>
                  <a:lnTo>
                    <a:pt x="951370" y="1993109"/>
                  </a:lnTo>
                  <a:lnTo>
                    <a:pt x="908559" y="2012536"/>
                  </a:lnTo>
                  <a:lnTo>
                    <a:pt x="865042" y="2030871"/>
                  </a:lnTo>
                  <a:lnTo>
                    <a:pt x="820831" y="2048091"/>
                  </a:lnTo>
                  <a:lnTo>
                    <a:pt x="775938" y="2064175"/>
                  </a:lnTo>
                  <a:lnTo>
                    <a:pt x="730377" y="2079103"/>
                  </a:lnTo>
                  <a:lnTo>
                    <a:pt x="684159" y="2092854"/>
                  </a:lnTo>
                  <a:lnTo>
                    <a:pt x="637298" y="2105405"/>
                  </a:lnTo>
                  <a:lnTo>
                    <a:pt x="589132" y="2116870"/>
                  </a:lnTo>
                  <a:lnTo>
                    <a:pt x="540714" y="2126944"/>
                  </a:lnTo>
                  <a:lnTo>
                    <a:pt x="492073" y="2135625"/>
                  </a:lnTo>
                  <a:lnTo>
                    <a:pt x="443238" y="2142911"/>
                  </a:lnTo>
                  <a:lnTo>
                    <a:pt x="394241" y="2148800"/>
                  </a:lnTo>
                  <a:lnTo>
                    <a:pt x="345112" y="2153291"/>
                  </a:lnTo>
                  <a:lnTo>
                    <a:pt x="295879" y="2156382"/>
                  </a:lnTo>
                  <a:lnTo>
                    <a:pt x="246573" y="2158070"/>
                  </a:lnTo>
                  <a:lnTo>
                    <a:pt x="197225" y="2158354"/>
                  </a:lnTo>
                  <a:lnTo>
                    <a:pt x="147863" y="2157232"/>
                  </a:lnTo>
                  <a:lnTo>
                    <a:pt x="98518" y="2154702"/>
                  </a:lnTo>
                  <a:lnTo>
                    <a:pt x="49220" y="2150762"/>
                  </a:lnTo>
                  <a:lnTo>
                    <a:pt x="0" y="2145410"/>
                  </a:lnTo>
                  <a:lnTo>
                    <a:pt x="211924" y="425373"/>
                  </a:lnTo>
                  <a:lnTo>
                    <a:pt x="1891957" y="0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403972" y="2625994"/>
              <a:ext cx="1733550" cy="3453129"/>
            </a:xfrm>
            <a:custGeom>
              <a:avLst/>
              <a:gdLst/>
              <a:ahLst/>
              <a:cxnLst/>
              <a:rect l="l" t="t" r="r" b="b"/>
              <a:pathLst>
                <a:path w="1733550" h="3453129">
                  <a:moveTo>
                    <a:pt x="1725332" y="0"/>
                  </a:moveTo>
                  <a:lnTo>
                    <a:pt x="1677021" y="880"/>
                  </a:lnTo>
                  <a:lnTo>
                    <a:pt x="1629014" y="3076"/>
                  </a:lnTo>
                  <a:lnTo>
                    <a:pt x="1581330" y="6572"/>
                  </a:lnTo>
                  <a:lnTo>
                    <a:pt x="1533988" y="11350"/>
                  </a:lnTo>
                  <a:lnTo>
                    <a:pt x="1487006" y="17395"/>
                  </a:lnTo>
                  <a:lnTo>
                    <a:pt x="1440402" y="24691"/>
                  </a:lnTo>
                  <a:lnTo>
                    <a:pt x="1394195" y="33219"/>
                  </a:lnTo>
                  <a:lnTo>
                    <a:pt x="1348404" y="42965"/>
                  </a:lnTo>
                  <a:lnTo>
                    <a:pt x="1303048" y="53911"/>
                  </a:lnTo>
                  <a:lnTo>
                    <a:pt x="1258144" y="66041"/>
                  </a:lnTo>
                  <a:lnTo>
                    <a:pt x="1213712" y="79338"/>
                  </a:lnTo>
                  <a:lnTo>
                    <a:pt x="1169770" y="93786"/>
                  </a:lnTo>
                  <a:lnTo>
                    <a:pt x="1126337" y="109369"/>
                  </a:lnTo>
                  <a:lnTo>
                    <a:pt x="1083432" y="126069"/>
                  </a:lnTo>
                  <a:lnTo>
                    <a:pt x="1041072" y="143871"/>
                  </a:lnTo>
                  <a:lnTo>
                    <a:pt x="999277" y="162757"/>
                  </a:lnTo>
                  <a:lnTo>
                    <a:pt x="958064" y="182712"/>
                  </a:lnTo>
                  <a:lnTo>
                    <a:pt x="917454" y="203719"/>
                  </a:lnTo>
                  <a:lnTo>
                    <a:pt x="877464" y="225761"/>
                  </a:lnTo>
                  <a:lnTo>
                    <a:pt x="838112" y="248821"/>
                  </a:lnTo>
                  <a:lnTo>
                    <a:pt x="799418" y="272884"/>
                  </a:lnTo>
                  <a:lnTo>
                    <a:pt x="761401" y="297933"/>
                  </a:lnTo>
                  <a:lnTo>
                    <a:pt x="724078" y="323950"/>
                  </a:lnTo>
                  <a:lnTo>
                    <a:pt x="687468" y="350921"/>
                  </a:lnTo>
                  <a:lnTo>
                    <a:pt x="651590" y="378827"/>
                  </a:lnTo>
                  <a:lnTo>
                    <a:pt x="616462" y="407653"/>
                  </a:lnTo>
                  <a:lnTo>
                    <a:pt x="582103" y="437383"/>
                  </a:lnTo>
                  <a:lnTo>
                    <a:pt x="548532" y="467999"/>
                  </a:lnTo>
                  <a:lnTo>
                    <a:pt x="515767" y="499485"/>
                  </a:lnTo>
                  <a:lnTo>
                    <a:pt x="483827" y="531824"/>
                  </a:lnTo>
                  <a:lnTo>
                    <a:pt x="452731" y="565001"/>
                  </a:lnTo>
                  <a:lnTo>
                    <a:pt x="422496" y="598998"/>
                  </a:lnTo>
                  <a:lnTo>
                    <a:pt x="393142" y="633799"/>
                  </a:lnTo>
                  <a:lnTo>
                    <a:pt x="364687" y="669388"/>
                  </a:lnTo>
                  <a:lnTo>
                    <a:pt x="337150" y="705748"/>
                  </a:lnTo>
                  <a:lnTo>
                    <a:pt x="310549" y="742862"/>
                  </a:lnTo>
                  <a:lnTo>
                    <a:pt x="284903" y="780714"/>
                  </a:lnTo>
                  <a:lnTo>
                    <a:pt x="260231" y="819288"/>
                  </a:lnTo>
                  <a:lnTo>
                    <a:pt x="236550" y="858566"/>
                  </a:lnTo>
                  <a:lnTo>
                    <a:pt x="213881" y="898533"/>
                  </a:lnTo>
                  <a:lnTo>
                    <a:pt x="192241" y="939172"/>
                  </a:lnTo>
                  <a:lnTo>
                    <a:pt x="171648" y="980466"/>
                  </a:lnTo>
                  <a:lnTo>
                    <a:pt x="152122" y="1022399"/>
                  </a:lnTo>
                  <a:lnTo>
                    <a:pt x="133681" y="1064955"/>
                  </a:lnTo>
                  <a:lnTo>
                    <a:pt x="116344" y="1108116"/>
                  </a:lnTo>
                  <a:lnTo>
                    <a:pt x="100129" y="1151866"/>
                  </a:lnTo>
                  <a:lnTo>
                    <a:pt x="85055" y="1196190"/>
                  </a:lnTo>
                  <a:lnTo>
                    <a:pt x="71140" y="1241069"/>
                  </a:lnTo>
                  <a:lnTo>
                    <a:pt x="58404" y="1286489"/>
                  </a:lnTo>
                  <a:lnTo>
                    <a:pt x="46864" y="1332431"/>
                  </a:lnTo>
                  <a:lnTo>
                    <a:pt x="36539" y="1378881"/>
                  </a:lnTo>
                  <a:lnTo>
                    <a:pt x="27448" y="1425820"/>
                  </a:lnTo>
                  <a:lnTo>
                    <a:pt x="19609" y="1473233"/>
                  </a:lnTo>
                  <a:lnTo>
                    <a:pt x="13042" y="1521104"/>
                  </a:lnTo>
                  <a:lnTo>
                    <a:pt x="7771" y="1569330"/>
                  </a:lnTo>
                  <a:lnTo>
                    <a:pt x="3850" y="1617390"/>
                  </a:lnTo>
                  <a:lnTo>
                    <a:pt x="1265" y="1665265"/>
                  </a:lnTo>
                  <a:lnTo>
                    <a:pt x="0" y="1712935"/>
                  </a:lnTo>
                  <a:lnTo>
                    <a:pt x="39" y="1760382"/>
                  </a:lnTo>
                  <a:lnTo>
                    <a:pt x="1369" y="1807585"/>
                  </a:lnTo>
                  <a:lnTo>
                    <a:pt x="3974" y="1854525"/>
                  </a:lnTo>
                  <a:lnTo>
                    <a:pt x="7839" y="1901183"/>
                  </a:lnTo>
                  <a:lnTo>
                    <a:pt x="12948" y="1947540"/>
                  </a:lnTo>
                  <a:lnTo>
                    <a:pt x="19286" y="1993577"/>
                  </a:lnTo>
                  <a:lnTo>
                    <a:pt x="26839" y="2039273"/>
                  </a:lnTo>
                  <a:lnTo>
                    <a:pt x="35592" y="2084609"/>
                  </a:lnTo>
                  <a:lnTo>
                    <a:pt x="45528" y="2129567"/>
                  </a:lnTo>
                  <a:lnTo>
                    <a:pt x="56633" y="2174126"/>
                  </a:lnTo>
                  <a:lnTo>
                    <a:pt x="68892" y="2218268"/>
                  </a:lnTo>
                  <a:lnTo>
                    <a:pt x="82291" y="2261973"/>
                  </a:lnTo>
                  <a:lnTo>
                    <a:pt x="96812" y="2305221"/>
                  </a:lnTo>
                  <a:lnTo>
                    <a:pt x="112442" y="2347994"/>
                  </a:lnTo>
                  <a:lnTo>
                    <a:pt x="129166" y="2390272"/>
                  </a:lnTo>
                  <a:lnTo>
                    <a:pt x="146968" y="2432035"/>
                  </a:lnTo>
                  <a:lnTo>
                    <a:pt x="165833" y="2473264"/>
                  </a:lnTo>
                  <a:lnTo>
                    <a:pt x="185746" y="2513940"/>
                  </a:lnTo>
                  <a:lnTo>
                    <a:pt x="206693" y="2554044"/>
                  </a:lnTo>
                  <a:lnTo>
                    <a:pt x="228657" y="2593556"/>
                  </a:lnTo>
                  <a:lnTo>
                    <a:pt x="251623" y="2632456"/>
                  </a:lnTo>
                  <a:lnTo>
                    <a:pt x="275577" y="2670726"/>
                  </a:lnTo>
                  <a:lnTo>
                    <a:pt x="300504" y="2708346"/>
                  </a:lnTo>
                  <a:lnTo>
                    <a:pt x="326388" y="2745296"/>
                  </a:lnTo>
                  <a:lnTo>
                    <a:pt x="353215" y="2781558"/>
                  </a:lnTo>
                  <a:lnTo>
                    <a:pt x="380968" y="2817111"/>
                  </a:lnTo>
                  <a:lnTo>
                    <a:pt x="409634" y="2851937"/>
                  </a:lnTo>
                  <a:lnTo>
                    <a:pt x="439196" y="2886016"/>
                  </a:lnTo>
                  <a:lnTo>
                    <a:pt x="469640" y="2919329"/>
                  </a:lnTo>
                  <a:lnTo>
                    <a:pt x="500951" y="2951856"/>
                  </a:lnTo>
                  <a:lnTo>
                    <a:pt x="533113" y="2983578"/>
                  </a:lnTo>
                  <a:lnTo>
                    <a:pt x="566111" y="3014476"/>
                  </a:lnTo>
                  <a:lnTo>
                    <a:pt x="599931" y="3044530"/>
                  </a:lnTo>
                  <a:lnTo>
                    <a:pt x="634558" y="3073722"/>
                  </a:lnTo>
                  <a:lnTo>
                    <a:pt x="669975" y="3102030"/>
                  </a:lnTo>
                  <a:lnTo>
                    <a:pt x="706168" y="3129437"/>
                  </a:lnTo>
                  <a:lnTo>
                    <a:pt x="743122" y="3155923"/>
                  </a:lnTo>
                  <a:lnTo>
                    <a:pt x="780821" y="3181468"/>
                  </a:lnTo>
                  <a:lnTo>
                    <a:pt x="819251" y="3206053"/>
                  </a:lnTo>
                  <a:lnTo>
                    <a:pt x="858397" y="3229659"/>
                  </a:lnTo>
                  <a:lnTo>
                    <a:pt x="898243" y="3252267"/>
                  </a:lnTo>
                  <a:lnTo>
                    <a:pt x="938774" y="3273856"/>
                  </a:lnTo>
                  <a:lnTo>
                    <a:pt x="979975" y="3294408"/>
                  </a:lnTo>
                  <a:lnTo>
                    <a:pt x="1021831" y="3313903"/>
                  </a:lnTo>
                  <a:lnTo>
                    <a:pt x="1064327" y="3332322"/>
                  </a:lnTo>
                  <a:lnTo>
                    <a:pt x="1107448" y="3349646"/>
                  </a:lnTo>
                  <a:lnTo>
                    <a:pt x="1151179" y="3365855"/>
                  </a:lnTo>
                  <a:lnTo>
                    <a:pt x="1195503" y="3380929"/>
                  </a:lnTo>
                  <a:lnTo>
                    <a:pt x="1240408" y="3394850"/>
                  </a:lnTo>
                  <a:lnTo>
                    <a:pt x="1285876" y="3407598"/>
                  </a:lnTo>
                  <a:lnTo>
                    <a:pt x="1331894" y="3419154"/>
                  </a:lnTo>
                  <a:lnTo>
                    <a:pt x="1378446" y="3429498"/>
                  </a:lnTo>
                  <a:lnTo>
                    <a:pt x="1425516" y="3438611"/>
                  </a:lnTo>
                  <a:lnTo>
                    <a:pt x="1473091" y="3446473"/>
                  </a:lnTo>
                  <a:lnTo>
                    <a:pt x="1521154" y="3453066"/>
                  </a:lnTo>
                  <a:lnTo>
                    <a:pt x="1733079" y="1733029"/>
                  </a:lnTo>
                  <a:lnTo>
                    <a:pt x="1725332" y="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403972" y="2625994"/>
              <a:ext cx="1733550" cy="3453129"/>
            </a:xfrm>
            <a:custGeom>
              <a:avLst/>
              <a:gdLst/>
              <a:ahLst/>
              <a:cxnLst/>
              <a:rect l="l" t="t" r="r" b="b"/>
              <a:pathLst>
                <a:path w="1733550" h="3453129">
                  <a:moveTo>
                    <a:pt x="1521154" y="3453066"/>
                  </a:moveTo>
                  <a:lnTo>
                    <a:pt x="1473091" y="3446473"/>
                  </a:lnTo>
                  <a:lnTo>
                    <a:pt x="1425516" y="3438611"/>
                  </a:lnTo>
                  <a:lnTo>
                    <a:pt x="1378446" y="3429498"/>
                  </a:lnTo>
                  <a:lnTo>
                    <a:pt x="1331894" y="3419154"/>
                  </a:lnTo>
                  <a:lnTo>
                    <a:pt x="1285876" y="3407598"/>
                  </a:lnTo>
                  <a:lnTo>
                    <a:pt x="1240408" y="3394850"/>
                  </a:lnTo>
                  <a:lnTo>
                    <a:pt x="1195503" y="3380929"/>
                  </a:lnTo>
                  <a:lnTo>
                    <a:pt x="1151179" y="3365855"/>
                  </a:lnTo>
                  <a:lnTo>
                    <a:pt x="1107448" y="3349646"/>
                  </a:lnTo>
                  <a:lnTo>
                    <a:pt x="1064327" y="3332322"/>
                  </a:lnTo>
                  <a:lnTo>
                    <a:pt x="1021831" y="3313903"/>
                  </a:lnTo>
                  <a:lnTo>
                    <a:pt x="979975" y="3294408"/>
                  </a:lnTo>
                  <a:lnTo>
                    <a:pt x="938774" y="3273856"/>
                  </a:lnTo>
                  <a:lnTo>
                    <a:pt x="898243" y="3252267"/>
                  </a:lnTo>
                  <a:lnTo>
                    <a:pt x="858397" y="3229659"/>
                  </a:lnTo>
                  <a:lnTo>
                    <a:pt x="819251" y="3206053"/>
                  </a:lnTo>
                  <a:lnTo>
                    <a:pt x="780821" y="3181468"/>
                  </a:lnTo>
                  <a:lnTo>
                    <a:pt x="743122" y="3155923"/>
                  </a:lnTo>
                  <a:lnTo>
                    <a:pt x="706168" y="3129437"/>
                  </a:lnTo>
                  <a:lnTo>
                    <a:pt x="669975" y="3102030"/>
                  </a:lnTo>
                  <a:lnTo>
                    <a:pt x="634558" y="3073722"/>
                  </a:lnTo>
                  <a:lnTo>
                    <a:pt x="599931" y="3044530"/>
                  </a:lnTo>
                  <a:lnTo>
                    <a:pt x="566111" y="3014476"/>
                  </a:lnTo>
                  <a:lnTo>
                    <a:pt x="533113" y="2983578"/>
                  </a:lnTo>
                  <a:lnTo>
                    <a:pt x="500951" y="2951856"/>
                  </a:lnTo>
                  <a:lnTo>
                    <a:pt x="469640" y="2919329"/>
                  </a:lnTo>
                  <a:lnTo>
                    <a:pt x="439196" y="2886016"/>
                  </a:lnTo>
                  <a:lnTo>
                    <a:pt x="409634" y="2851937"/>
                  </a:lnTo>
                  <a:lnTo>
                    <a:pt x="380968" y="2817111"/>
                  </a:lnTo>
                  <a:lnTo>
                    <a:pt x="353215" y="2781558"/>
                  </a:lnTo>
                  <a:lnTo>
                    <a:pt x="326388" y="2745296"/>
                  </a:lnTo>
                  <a:lnTo>
                    <a:pt x="300504" y="2708346"/>
                  </a:lnTo>
                  <a:lnTo>
                    <a:pt x="275577" y="2670726"/>
                  </a:lnTo>
                  <a:lnTo>
                    <a:pt x="251623" y="2632456"/>
                  </a:lnTo>
                  <a:lnTo>
                    <a:pt x="228657" y="2593556"/>
                  </a:lnTo>
                  <a:lnTo>
                    <a:pt x="206693" y="2554044"/>
                  </a:lnTo>
                  <a:lnTo>
                    <a:pt x="185746" y="2513940"/>
                  </a:lnTo>
                  <a:lnTo>
                    <a:pt x="165833" y="2473264"/>
                  </a:lnTo>
                  <a:lnTo>
                    <a:pt x="146968" y="2432035"/>
                  </a:lnTo>
                  <a:lnTo>
                    <a:pt x="129166" y="2390272"/>
                  </a:lnTo>
                  <a:lnTo>
                    <a:pt x="112442" y="2347994"/>
                  </a:lnTo>
                  <a:lnTo>
                    <a:pt x="96812" y="2305221"/>
                  </a:lnTo>
                  <a:lnTo>
                    <a:pt x="82291" y="2261973"/>
                  </a:lnTo>
                  <a:lnTo>
                    <a:pt x="68892" y="2218268"/>
                  </a:lnTo>
                  <a:lnTo>
                    <a:pt x="56633" y="2174126"/>
                  </a:lnTo>
                  <a:lnTo>
                    <a:pt x="45528" y="2129567"/>
                  </a:lnTo>
                  <a:lnTo>
                    <a:pt x="35592" y="2084609"/>
                  </a:lnTo>
                  <a:lnTo>
                    <a:pt x="26839" y="2039273"/>
                  </a:lnTo>
                  <a:lnTo>
                    <a:pt x="19286" y="1993577"/>
                  </a:lnTo>
                  <a:lnTo>
                    <a:pt x="12948" y="1947540"/>
                  </a:lnTo>
                  <a:lnTo>
                    <a:pt x="7839" y="1901183"/>
                  </a:lnTo>
                  <a:lnTo>
                    <a:pt x="3974" y="1854525"/>
                  </a:lnTo>
                  <a:lnTo>
                    <a:pt x="1369" y="1807585"/>
                  </a:lnTo>
                  <a:lnTo>
                    <a:pt x="39" y="1760382"/>
                  </a:lnTo>
                  <a:lnTo>
                    <a:pt x="0" y="1712935"/>
                  </a:lnTo>
                  <a:lnTo>
                    <a:pt x="1265" y="1665265"/>
                  </a:lnTo>
                  <a:lnTo>
                    <a:pt x="3850" y="1617390"/>
                  </a:lnTo>
                  <a:lnTo>
                    <a:pt x="7771" y="1569330"/>
                  </a:lnTo>
                  <a:lnTo>
                    <a:pt x="13042" y="1521104"/>
                  </a:lnTo>
                  <a:lnTo>
                    <a:pt x="19609" y="1473233"/>
                  </a:lnTo>
                  <a:lnTo>
                    <a:pt x="27448" y="1425820"/>
                  </a:lnTo>
                  <a:lnTo>
                    <a:pt x="36539" y="1378881"/>
                  </a:lnTo>
                  <a:lnTo>
                    <a:pt x="46864" y="1332431"/>
                  </a:lnTo>
                  <a:lnTo>
                    <a:pt x="58404" y="1286489"/>
                  </a:lnTo>
                  <a:lnTo>
                    <a:pt x="71140" y="1241069"/>
                  </a:lnTo>
                  <a:lnTo>
                    <a:pt x="85055" y="1196190"/>
                  </a:lnTo>
                  <a:lnTo>
                    <a:pt x="100129" y="1151866"/>
                  </a:lnTo>
                  <a:lnTo>
                    <a:pt x="116344" y="1108116"/>
                  </a:lnTo>
                  <a:lnTo>
                    <a:pt x="133681" y="1064955"/>
                  </a:lnTo>
                  <a:lnTo>
                    <a:pt x="152122" y="1022399"/>
                  </a:lnTo>
                  <a:lnTo>
                    <a:pt x="171648" y="980466"/>
                  </a:lnTo>
                  <a:lnTo>
                    <a:pt x="192241" y="939172"/>
                  </a:lnTo>
                  <a:lnTo>
                    <a:pt x="213881" y="898533"/>
                  </a:lnTo>
                  <a:lnTo>
                    <a:pt x="236550" y="858566"/>
                  </a:lnTo>
                  <a:lnTo>
                    <a:pt x="260231" y="819288"/>
                  </a:lnTo>
                  <a:lnTo>
                    <a:pt x="284903" y="780714"/>
                  </a:lnTo>
                  <a:lnTo>
                    <a:pt x="310549" y="742862"/>
                  </a:lnTo>
                  <a:lnTo>
                    <a:pt x="337150" y="705748"/>
                  </a:lnTo>
                  <a:lnTo>
                    <a:pt x="364687" y="669388"/>
                  </a:lnTo>
                  <a:lnTo>
                    <a:pt x="393142" y="633799"/>
                  </a:lnTo>
                  <a:lnTo>
                    <a:pt x="422496" y="598998"/>
                  </a:lnTo>
                  <a:lnTo>
                    <a:pt x="452731" y="565001"/>
                  </a:lnTo>
                  <a:lnTo>
                    <a:pt x="483827" y="531824"/>
                  </a:lnTo>
                  <a:lnTo>
                    <a:pt x="515767" y="499485"/>
                  </a:lnTo>
                  <a:lnTo>
                    <a:pt x="548532" y="467999"/>
                  </a:lnTo>
                  <a:lnTo>
                    <a:pt x="582103" y="437383"/>
                  </a:lnTo>
                  <a:lnTo>
                    <a:pt x="616462" y="407653"/>
                  </a:lnTo>
                  <a:lnTo>
                    <a:pt x="651590" y="378827"/>
                  </a:lnTo>
                  <a:lnTo>
                    <a:pt x="687468" y="350921"/>
                  </a:lnTo>
                  <a:lnTo>
                    <a:pt x="724078" y="323950"/>
                  </a:lnTo>
                  <a:lnTo>
                    <a:pt x="761401" y="297933"/>
                  </a:lnTo>
                  <a:lnTo>
                    <a:pt x="799418" y="272884"/>
                  </a:lnTo>
                  <a:lnTo>
                    <a:pt x="838112" y="248821"/>
                  </a:lnTo>
                  <a:lnTo>
                    <a:pt x="877464" y="225761"/>
                  </a:lnTo>
                  <a:lnTo>
                    <a:pt x="917454" y="203719"/>
                  </a:lnTo>
                  <a:lnTo>
                    <a:pt x="958064" y="182712"/>
                  </a:lnTo>
                  <a:lnTo>
                    <a:pt x="999277" y="162757"/>
                  </a:lnTo>
                  <a:lnTo>
                    <a:pt x="1041072" y="143871"/>
                  </a:lnTo>
                  <a:lnTo>
                    <a:pt x="1083432" y="126069"/>
                  </a:lnTo>
                  <a:lnTo>
                    <a:pt x="1126337" y="109369"/>
                  </a:lnTo>
                  <a:lnTo>
                    <a:pt x="1169770" y="93786"/>
                  </a:lnTo>
                  <a:lnTo>
                    <a:pt x="1213712" y="79338"/>
                  </a:lnTo>
                  <a:lnTo>
                    <a:pt x="1258144" y="66041"/>
                  </a:lnTo>
                  <a:lnTo>
                    <a:pt x="1303048" y="53911"/>
                  </a:lnTo>
                  <a:lnTo>
                    <a:pt x="1348404" y="42965"/>
                  </a:lnTo>
                  <a:lnTo>
                    <a:pt x="1394195" y="33219"/>
                  </a:lnTo>
                  <a:lnTo>
                    <a:pt x="1440402" y="24691"/>
                  </a:lnTo>
                  <a:lnTo>
                    <a:pt x="1487006" y="17395"/>
                  </a:lnTo>
                  <a:lnTo>
                    <a:pt x="1533988" y="11350"/>
                  </a:lnTo>
                  <a:lnTo>
                    <a:pt x="1581330" y="6572"/>
                  </a:lnTo>
                  <a:lnTo>
                    <a:pt x="1629014" y="3076"/>
                  </a:lnTo>
                  <a:lnTo>
                    <a:pt x="1677021" y="880"/>
                  </a:lnTo>
                  <a:lnTo>
                    <a:pt x="1725332" y="0"/>
                  </a:lnTo>
                  <a:lnTo>
                    <a:pt x="1733079" y="1733029"/>
                  </a:lnTo>
                  <a:lnTo>
                    <a:pt x="1521154" y="3453066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129305" y="2625982"/>
              <a:ext cx="8255" cy="1733550"/>
            </a:xfrm>
            <a:custGeom>
              <a:avLst/>
              <a:gdLst/>
              <a:ahLst/>
              <a:cxnLst/>
              <a:rect l="l" t="t" r="r" b="b"/>
              <a:pathLst>
                <a:path w="8254" h="1733550">
                  <a:moveTo>
                    <a:pt x="7747" y="0"/>
                  </a:moveTo>
                  <a:lnTo>
                    <a:pt x="0" y="12"/>
                  </a:lnTo>
                  <a:lnTo>
                    <a:pt x="7747" y="1733041"/>
                  </a:lnTo>
                  <a:lnTo>
                    <a:pt x="7747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129305" y="2625982"/>
              <a:ext cx="8255" cy="1733550"/>
            </a:xfrm>
            <a:custGeom>
              <a:avLst/>
              <a:gdLst/>
              <a:ahLst/>
              <a:cxnLst/>
              <a:rect l="l" t="t" r="r" b="b"/>
              <a:pathLst>
                <a:path w="8254" h="1733550">
                  <a:moveTo>
                    <a:pt x="0" y="12"/>
                  </a:moveTo>
                  <a:lnTo>
                    <a:pt x="2578" y="0"/>
                  </a:lnTo>
                  <a:lnTo>
                    <a:pt x="5168" y="0"/>
                  </a:lnTo>
                  <a:lnTo>
                    <a:pt x="7747" y="0"/>
                  </a:lnTo>
                  <a:lnTo>
                    <a:pt x="7747" y="1733041"/>
                  </a:lnTo>
                  <a:lnTo>
                    <a:pt x="0" y="12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907339" y="5333202"/>
            <a:ext cx="1797685" cy="1286510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1074420">
              <a:lnSpc>
                <a:spcPct val="100000"/>
              </a:lnSpc>
              <a:spcBef>
                <a:spcPts val="1105"/>
              </a:spcBef>
            </a:pPr>
            <a:r>
              <a:rPr sz="3600" b="1" spc="-25" dirty="0">
                <a:solidFill>
                  <a:srgbClr val="1F4E79"/>
                </a:solidFill>
                <a:latin typeface="Calibri"/>
                <a:cs typeface="Calibri"/>
              </a:rPr>
              <a:t>809</a:t>
            </a:r>
            <a:endParaRPr sz="3600">
              <a:latin typeface="Calibri"/>
              <a:cs typeface="Calibri"/>
            </a:endParaRPr>
          </a:p>
          <a:p>
            <a:pPr marR="58419" algn="r">
              <a:lnSpc>
                <a:spcPts val="2000"/>
              </a:lnSpc>
              <a:spcBef>
                <a:spcPts val="480"/>
              </a:spcBef>
            </a:pPr>
            <a:r>
              <a:rPr sz="1700" spc="-10" dirty="0">
                <a:solidFill>
                  <a:srgbClr val="1F4E79"/>
                </a:solidFill>
                <a:latin typeface="Calibri"/>
                <a:cs typeface="Calibri"/>
              </a:rPr>
              <a:t>Благодарственные</a:t>
            </a:r>
            <a:endParaRPr sz="1700">
              <a:latin typeface="Calibri"/>
              <a:cs typeface="Calibri"/>
            </a:endParaRPr>
          </a:p>
          <a:p>
            <a:pPr marR="5080" algn="r">
              <a:lnSpc>
                <a:spcPts val="2120"/>
              </a:lnSpc>
            </a:pPr>
            <a:r>
              <a:rPr sz="1800" spc="-10" dirty="0">
                <a:solidFill>
                  <a:srgbClr val="1F4E79"/>
                </a:solidFill>
                <a:latin typeface="Calibri"/>
                <a:cs typeface="Calibri"/>
              </a:rPr>
              <a:t>письма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475037" y="5730872"/>
            <a:ext cx="1638935" cy="793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0">
              <a:lnSpc>
                <a:spcPts val="3985"/>
              </a:lnSpc>
              <a:spcBef>
                <a:spcPts val="100"/>
              </a:spcBef>
            </a:pPr>
            <a:r>
              <a:rPr sz="3600" b="1" spc="-25" dirty="0">
                <a:solidFill>
                  <a:srgbClr val="1F4E79"/>
                </a:solidFill>
                <a:latin typeface="Calibri"/>
                <a:cs typeface="Calibri"/>
              </a:rPr>
              <a:t>521</a:t>
            </a:r>
            <a:endParaRPr sz="3600">
              <a:latin typeface="Calibri"/>
              <a:cs typeface="Calibri"/>
            </a:endParaRPr>
          </a:p>
          <a:p>
            <a:pPr marL="12700">
              <a:lnSpc>
                <a:spcPts val="2065"/>
              </a:lnSpc>
            </a:pPr>
            <a:r>
              <a:rPr sz="2000" spc="-10" dirty="0">
                <a:solidFill>
                  <a:srgbClr val="1F4E79"/>
                </a:solidFill>
                <a:latin typeface="Calibri"/>
                <a:cs typeface="Calibri"/>
              </a:rPr>
              <a:t>Благодарности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769679" y="2338448"/>
            <a:ext cx="1129030" cy="961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1600">
              <a:lnSpc>
                <a:spcPts val="3910"/>
              </a:lnSpc>
              <a:spcBef>
                <a:spcPts val="100"/>
              </a:spcBef>
            </a:pPr>
            <a:r>
              <a:rPr sz="3600" b="1" spc="-25" dirty="0">
                <a:solidFill>
                  <a:srgbClr val="1F4E79"/>
                </a:solidFill>
                <a:latin typeface="Calibri"/>
                <a:cs typeface="Calibri"/>
              </a:rPr>
              <a:t>355</a:t>
            </a:r>
            <a:endParaRPr sz="3600">
              <a:latin typeface="Calibri"/>
              <a:cs typeface="Calibri"/>
            </a:endParaRPr>
          </a:p>
          <a:p>
            <a:pPr marL="48895">
              <a:lnSpc>
                <a:spcPts val="1645"/>
              </a:lnSpc>
            </a:pPr>
            <a:r>
              <a:rPr sz="2000" spc="-10" dirty="0">
                <a:solidFill>
                  <a:srgbClr val="1F4E79"/>
                </a:solidFill>
                <a:latin typeface="Calibri"/>
                <a:cs typeface="Calibri"/>
              </a:rPr>
              <a:t>Почетные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ts val="1814"/>
              </a:lnSpc>
            </a:pPr>
            <a:r>
              <a:rPr sz="1800" spc="-10" dirty="0">
                <a:solidFill>
                  <a:srgbClr val="1F4E79"/>
                </a:solidFill>
                <a:latin typeface="Calibri"/>
                <a:cs typeface="Calibri"/>
              </a:rPr>
              <a:t>грамоты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7972047" y="2979420"/>
            <a:ext cx="2784475" cy="3107055"/>
            <a:chOff x="7972047" y="2979420"/>
            <a:chExt cx="2784475" cy="3107055"/>
          </a:xfrm>
        </p:grpSpPr>
        <p:sp>
          <p:nvSpPr>
            <p:cNvPr id="17" name="object 17"/>
            <p:cNvSpPr/>
            <p:nvPr/>
          </p:nvSpPr>
          <p:spPr>
            <a:xfrm>
              <a:off x="10122407" y="2982468"/>
              <a:ext cx="631190" cy="705485"/>
            </a:xfrm>
            <a:custGeom>
              <a:avLst/>
              <a:gdLst/>
              <a:ahLst/>
              <a:cxnLst/>
              <a:rect l="l" t="t" r="r" b="b"/>
              <a:pathLst>
                <a:path w="631190" h="705485">
                  <a:moveTo>
                    <a:pt x="0" y="705256"/>
                  </a:moveTo>
                  <a:lnTo>
                    <a:pt x="630593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706355" y="5458968"/>
              <a:ext cx="730250" cy="541655"/>
            </a:xfrm>
            <a:custGeom>
              <a:avLst/>
              <a:gdLst/>
              <a:ahLst/>
              <a:cxnLst/>
              <a:rect l="l" t="t" r="r" b="b"/>
              <a:pathLst>
                <a:path w="730250" h="541654">
                  <a:moveTo>
                    <a:pt x="0" y="0"/>
                  </a:moveTo>
                  <a:lnTo>
                    <a:pt x="729856" y="541108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975095" y="5035296"/>
              <a:ext cx="281305" cy="1048385"/>
            </a:xfrm>
            <a:custGeom>
              <a:avLst/>
              <a:gdLst/>
              <a:ahLst/>
              <a:cxnLst/>
              <a:rect l="l" t="t" r="r" b="b"/>
              <a:pathLst>
                <a:path w="281304" h="1048385">
                  <a:moveTo>
                    <a:pt x="280797" y="0"/>
                  </a:moveTo>
                  <a:lnTo>
                    <a:pt x="0" y="1047978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" name="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0623" y="2791967"/>
            <a:ext cx="4972812" cy="369418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79119" y="3770376"/>
            <a:ext cx="7316470" cy="2834640"/>
            <a:chOff x="579119" y="3770376"/>
            <a:chExt cx="7316470" cy="2834640"/>
          </a:xfrm>
        </p:grpSpPr>
        <p:sp>
          <p:nvSpPr>
            <p:cNvPr id="3" name="object 3"/>
            <p:cNvSpPr/>
            <p:nvPr/>
          </p:nvSpPr>
          <p:spPr>
            <a:xfrm>
              <a:off x="579119" y="4011166"/>
              <a:ext cx="7170420" cy="2593975"/>
            </a:xfrm>
            <a:custGeom>
              <a:avLst/>
              <a:gdLst/>
              <a:ahLst/>
              <a:cxnLst/>
              <a:rect l="l" t="t" r="r" b="b"/>
              <a:pathLst>
                <a:path w="7170420" h="2593975">
                  <a:moveTo>
                    <a:pt x="6738099" y="0"/>
                  </a:moveTo>
                  <a:lnTo>
                    <a:pt x="432320" y="0"/>
                  </a:lnTo>
                  <a:lnTo>
                    <a:pt x="385215" y="2536"/>
                  </a:lnTo>
                  <a:lnTo>
                    <a:pt x="339579" y="9971"/>
                  </a:lnTo>
                  <a:lnTo>
                    <a:pt x="295675" y="22040"/>
                  </a:lnTo>
                  <a:lnTo>
                    <a:pt x="253768" y="38479"/>
                  </a:lnTo>
                  <a:lnTo>
                    <a:pt x="214121" y="59025"/>
                  </a:lnTo>
                  <a:lnTo>
                    <a:pt x="176999" y="83414"/>
                  </a:lnTo>
                  <a:lnTo>
                    <a:pt x="142664" y="111381"/>
                  </a:lnTo>
                  <a:lnTo>
                    <a:pt x="111381" y="142664"/>
                  </a:lnTo>
                  <a:lnTo>
                    <a:pt x="83414" y="176999"/>
                  </a:lnTo>
                  <a:lnTo>
                    <a:pt x="59025" y="214121"/>
                  </a:lnTo>
                  <a:lnTo>
                    <a:pt x="38479" y="253768"/>
                  </a:lnTo>
                  <a:lnTo>
                    <a:pt x="22040" y="295675"/>
                  </a:lnTo>
                  <a:lnTo>
                    <a:pt x="9971" y="339579"/>
                  </a:lnTo>
                  <a:lnTo>
                    <a:pt x="2536" y="385215"/>
                  </a:lnTo>
                  <a:lnTo>
                    <a:pt x="0" y="432320"/>
                  </a:lnTo>
                  <a:lnTo>
                    <a:pt x="0" y="2161527"/>
                  </a:lnTo>
                  <a:lnTo>
                    <a:pt x="2536" y="2208632"/>
                  </a:lnTo>
                  <a:lnTo>
                    <a:pt x="9971" y="2254268"/>
                  </a:lnTo>
                  <a:lnTo>
                    <a:pt x="22040" y="2298172"/>
                  </a:lnTo>
                  <a:lnTo>
                    <a:pt x="38479" y="2340079"/>
                  </a:lnTo>
                  <a:lnTo>
                    <a:pt x="59025" y="2379726"/>
                  </a:lnTo>
                  <a:lnTo>
                    <a:pt x="83414" y="2416848"/>
                  </a:lnTo>
                  <a:lnTo>
                    <a:pt x="111381" y="2451183"/>
                  </a:lnTo>
                  <a:lnTo>
                    <a:pt x="142664" y="2482466"/>
                  </a:lnTo>
                  <a:lnTo>
                    <a:pt x="176999" y="2510433"/>
                  </a:lnTo>
                  <a:lnTo>
                    <a:pt x="214121" y="2534822"/>
                  </a:lnTo>
                  <a:lnTo>
                    <a:pt x="253768" y="2555368"/>
                  </a:lnTo>
                  <a:lnTo>
                    <a:pt x="295675" y="2571807"/>
                  </a:lnTo>
                  <a:lnTo>
                    <a:pt x="339579" y="2583876"/>
                  </a:lnTo>
                  <a:lnTo>
                    <a:pt x="385215" y="2591311"/>
                  </a:lnTo>
                  <a:lnTo>
                    <a:pt x="432320" y="2593848"/>
                  </a:lnTo>
                  <a:lnTo>
                    <a:pt x="6738099" y="2593848"/>
                  </a:lnTo>
                  <a:lnTo>
                    <a:pt x="6785204" y="2591311"/>
                  </a:lnTo>
                  <a:lnTo>
                    <a:pt x="6830840" y="2583876"/>
                  </a:lnTo>
                  <a:lnTo>
                    <a:pt x="6874744" y="2571807"/>
                  </a:lnTo>
                  <a:lnTo>
                    <a:pt x="6916651" y="2555368"/>
                  </a:lnTo>
                  <a:lnTo>
                    <a:pt x="6956297" y="2534822"/>
                  </a:lnTo>
                  <a:lnTo>
                    <a:pt x="6993420" y="2510433"/>
                  </a:lnTo>
                  <a:lnTo>
                    <a:pt x="7027755" y="2482466"/>
                  </a:lnTo>
                  <a:lnTo>
                    <a:pt x="7059038" y="2451183"/>
                  </a:lnTo>
                  <a:lnTo>
                    <a:pt x="7087005" y="2416848"/>
                  </a:lnTo>
                  <a:lnTo>
                    <a:pt x="7111394" y="2379726"/>
                  </a:lnTo>
                  <a:lnTo>
                    <a:pt x="7131940" y="2340079"/>
                  </a:lnTo>
                  <a:lnTo>
                    <a:pt x="7148379" y="2298172"/>
                  </a:lnTo>
                  <a:lnTo>
                    <a:pt x="7160448" y="2254268"/>
                  </a:lnTo>
                  <a:lnTo>
                    <a:pt x="7167883" y="2208632"/>
                  </a:lnTo>
                  <a:lnTo>
                    <a:pt x="7170420" y="2161527"/>
                  </a:lnTo>
                  <a:lnTo>
                    <a:pt x="7170420" y="432320"/>
                  </a:lnTo>
                  <a:lnTo>
                    <a:pt x="7167883" y="385215"/>
                  </a:lnTo>
                  <a:lnTo>
                    <a:pt x="7160448" y="339579"/>
                  </a:lnTo>
                  <a:lnTo>
                    <a:pt x="7148379" y="295675"/>
                  </a:lnTo>
                  <a:lnTo>
                    <a:pt x="7131940" y="253768"/>
                  </a:lnTo>
                  <a:lnTo>
                    <a:pt x="7111394" y="214121"/>
                  </a:lnTo>
                  <a:lnTo>
                    <a:pt x="7087005" y="176999"/>
                  </a:lnTo>
                  <a:lnTo>
                    <a:pt x="7059038" y="142664"/>
                  </a:lnTo>
                  <a:lnTo>
                    <a:pt x="7027755" y="111381"/>
                  </a:lnTo>
                  <a:lnTo>
                    <a:pt x="6993420" y="83414"/>
                  </a:lnTo>
                  <a:lnTo>
                    <a:pt x="6956298" y="59025"/>
                  </a:lnTo>
                  <a:lnTo>
                    <a:pt x="6916651" y="38479"/>
                  </a:lnTo>
                  <a:lnTo>
                    <a:pt x="6874744" y="22040"/>
                  </a:lnTo>
                  <a:lnTo>
                    <a:pt x="6830840" y="9971"/>
                  </a:lnTo>
                  <a:lnTo>
                    <a:pt x="6785204" y="2536"/>
                  </a:lnTo>
                  <a:lnTo>
                    <a:pt x="6738099" y="0"/>
                  </a:lnTo>
                  <a:close/>
                </a:path>
              </a:pathLst>
            </a:custGeom>
            <a:solidFill>
              <a:srgbClr val="EEA7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1707" y="3770376"/>
              <a:ext cx="7183335" cy="267614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95"/>
              </a:spcBef>
            </a:pPr>
            <a:r>
              <a:rPr spc="-25" dirty="0"/>
              <a:t>Работа</a:t>
            </a:r>
            <a:r>
              <a:rPr spc="-160" dirty="0"/>
              <a:t> </a:t>
            </a:r>
            <a:r>
              <a:rPr spc="-40" dirty="0"/>
              <a:t>постоянной</a:t>
            </a:r>
            <a:r>
              <a:rPr spc="-170" dirty="0"/>
              <a:t> </a:t>
            </a:r>
            <a:r>
              <a:rPr spc="-10" dirty="0"/>
              <a:t>комиссии</a:t>
            </a:r>
          </a:p>
        </p:txBody>
      </p:sp>
      <p:sp>
        <p:nvSpPr>
          <p:cNvPr id="6" name="object 6"/>
          <p:cNvSpPr/>
          <p:nvPr/>
        </p:nvSpPr>
        <p:spPr>
          <a:xfrm>
            <a:off x="8293607" y="3744465"/>
            <a:ext cx="3258820" cy="2827020"/>
          </a:xfrm>
          <a:custGeom>
            <a:avLst/>
            <a:gdLst/>
            <a:ahLst/>
            <a:cxnLst/>
            <a:rect l="l" t="t" r="r" b="b"/>
            <a:pathLst>
              <a:path w="3258820" h="2827020">
                <a:moveTo>
                  <a:pt x="2787129" y="0"/>
                </a:moveTo>
                <a:lnTo>
                  <a:pt x="471182" y="0"/>
                </a:lnTo>
                <a:lnTo>
                  <a:pt x="423007" y="2432"/>
                </a:lnTo>
                <a:lnTo>
                  <a:pt x="376224" y="9572"/>
                </a:lnTo>
                <a:lnTo>
                  <a:pt x="331068" y="21183"/>
                </a:lnTo>
                <a:lnTo>
                  <a:pt x="287778" y="37028"/>
                </a:lnTo>
                <a:lnTo>
                  <a:pt x="246590" y="56870"/>
                </a:lnTo>
                <a:lnTo>
                  <a:pt x="207741" y="80471"/>
                </a:lnTo>
                <a:lnTo>
                  <a:pt x="171468" y="107596"/>
                </a:lnTo>
                <a:lnTo>
                  <a:pt x="138007" y="138007"/>
                </a:lnTo>
                <a:lnTo>
                  <a:pt x="107596" y="171468"/>
                </a:lnTo>
                <a:lnTo>
                  <a:pt x="80471" y="207741"/>
                </a:lnTo>
                <a:lnTo>
                  <a:pt x="56870" y="246590"/>
                </a:lnTo>
                <a:lnTo>
                  <a:pt x="37028" y="287778"/>
                </a:lnTo>
                <a:lnTo>
                  <a:pt x="21183" y="331068"/>
                </a:lnTo>
                <a:lnTo>
                  <a:pt x="9572" y="376224"/>
                </a:lnTo>
                <a:lnTo>
                  <a:pt x="2432" y="423007"/>
                </a:lnTo>
                <a:lnTo>
                  <a:pt x="0" y="471182"/>
                </a:lnTo>
                <a:lnTo>
                  <a:pt x="0" y="2355837"/>
                </a:lnTo>
                <a:lnTo>
                  <a:pt x="2432" y="2404014"/>
                </a:lnTo>
                <a:lnTo>
                  <a:pt x="9572" y="2450799"/>
                </a:lnTo>
                <a:lnTo>
                  <a:pt x="21183" y="2495955"/>
                </a:lnTo>
                <a:lnTo>
                  <a:pt x="37028" y="2539246"/>
                </a:lnTo>
                <a:lnTo>
                  <a:pt x="56870" y="2580434"/>
                </a:lnTo>
                <a:lnTo>
                  <a:pt x="80471" y="2619283"/>
                </a:lnTo>
                <a:lnTo>
                  <a:pt x="107596" y="2655556"/>
                </a:lnTo>
                <a:lnTo>
                  <a:pt x="138007" y="2689017"/>
                </a:lnTo>
                <a:lnTo>
                  <a:pt x="171468" y="2719427"/>
                </a:lnTo>
                <a:lnTo>
                  <a:pt x="207741" y="2746551"/>
                </a:lnTo>
                <a:lnTo>
                  <a:pt x="246590" y="2770152"/>
                </a:lnTo>
                <a:lnTo>
                  <a:pt x="287778" y="2789993"/>
                </a:lnTo>
                <a:lnTo>
                  <a:pt x="331068" y="2805837"/>
                </a:lnTo>
                <a:lnTo>
                  <a:pt x="376224" y="2817447"/>
                </a:lnTo>
                <a:lnTo>
                  <a:pt x="423007" y="2824587"/>
                </a:lnTo>
                <a:lnTo>
                  <a:pt x="471182" y="2827020"/>
                </a:lnTo>
                <a:lnTo>
                  <a:pt x="2787129" y="2827020"/>
                </a:lnTo>
                <a:lnTo>
                  <a:pt x="2835304" y="2824587"/>
                </a:lnTo>
                <a:lnTo>
                  <a:pt x="2882087" y="2817447"/>
                </a:lnTo>
                <a:lnTo>
                  <a:pt x="2927243" y="2805837"/>
                </a:lnTo>
                <a:lnTo>
                  <a:pt x="2970533" y="2789993"/>
                </a:lnTo>
                <a:lnTo>
                  <a:pt x="3011721" y="2770152"/>
                </a:lnTo>
                <a:lnTo>
                  <a:pt x="3050570" y="2746551"/>
                </a:lnTo>
                <a:lnTo>
                  <a:pt x="3086843" y="2719427"/>
                </a:lnTo>
                <a:lnTo>
                  <a:pt x="3120304" y="2689017"/>
                </a:lnTo>
                <a:lnTo>
                  <a:pt x="3150715" y="2655556"/>
                </a:lnTo>
                <a:lnTo>
                  <a:pt x="3177840" y="2619283"/>
                </a:lnTo>
                <a:lnTo>
                  <a:pt x="3201441" y="2580434"/>
                </a:lnTo>
                <a:lnTo>
                  <a:pt x="3221283" y="2539246"/>
                </a:lnTo>
                <a:lnTo>
                  <a:pt x="3237128" y="2495955"/>
                </a:lnTo>
                <a:lnTo>
                  <a:pt x="3248739" y="2450799"/>
                </a:lnTo>
                <a:lnTo>
                  <a:pt x="3255879" y="2404014"/>
                </a:lnTo>
                <a:lnTo>
                  <a:pt x="3258312" y="2355837"/>
                </a:lnTo>
                <a:lnTo>
                  <a:pt x="3258312" y="471182"/>
                </a:lnTo>
                <a:lnTo>
                  <a:pt x="3255879" y="423007"/>
                </a:lnTo>
                <a:lnTo>
                  <a:pt x="3248739" y="376224"/>
                </a:lnTo>
                <a:lnTo>
                  <a:pt x="3237128" y="331068"/>
                </a:lnTo>
                <a:lnTo>
                  <a:pt x="3221283" y="287778"/>
                </a:lnTo>
                <a:lnTo>
                  <a:pt x="3201441" y="246590"/>
                </a:lnTo>
                <a:lnTo>
                  <a:pt x="3177840" y="207741"/>
                </a:lnTo>
                <a:lnTo>
                  <a:pt x="3150715" y="171468"/>
                </a:lnTo>
                <a:lnTo>
                  <a:pt x="3120304" y="138007"/>
                </a:lnTo>
                <a:lnTo>
                  <a:pt x="3086843" y="107596"/>
                </a:lnTo>
                <a:lnTo>
                  <a:pt x="3050570" y="80471"/>
                </a:lnTo>
                <a:lnTo>
                  <a:pt x="3011721" y="56870"/>
                </a:lnTo>
                <a:lnTo>
                  <a:pt x="2970533" y="37028"/>
                </a:lnTo>
                <a:lnTo>
                  <a:pt x="2927243" y="21183"/>
                </a:lnTo>
                <a:lnTo>
                  <a:pt x="2882087" y="9572"/>
                </a:lnTo>
                <a:lnTo>
                  <a:pt x="2835304" y="2432"/>
                </a:lnTo>
                <a:lnTo>
                  <a:pt x="2787129" y="0"/>
                </a:lnTo>
                <a:close/>
              </a:path>
            </a:pathLst>
          </a:custGeom>
          <a:solidFill>
            <a:srgbClr val="EEA7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601659" y="3980193"/>
            <a:ext cx="2577465" cy="2219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Основное направление</a:t>
            </a:r>
            <a:r>
              <a:rPr sz="2400" b="1" spc="-50" dirty="0">
                <a:solidFill>
                  <a:srgbClr val="FFFFFF"/>
                </a:solidFill>
                <a:latin typeface="Calibri"/>
                <a:cs typeface="Calibri"/>
              </a:rPr>
              <a:t> – </a:t>
            </a:r>
            <a:r>
              <a:rPr sz="2400" b="1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контроль</a:t>
            </a:r>
            <a:r>
              <a:rPr sz="2400" b="1" u="heavy" spc="-10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heavy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за</a:t>
            </a:r>
            <a:r>
              <a:rPr sz="2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расходованием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средств</a:t>
            </a:r>
            <a:r>
              <a:rPr sz="2400" b="1" u="heavy" spc="-1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городского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бюджета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6596" y="1001232"/>
            <a:ext cx="11144885" cy="22078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45440">
              <a:lnSpc>
                <a:spcPct val="100000"/>
              </a:lnSpc>
              <a:spcBef>
                <a:spcPts val="95"/>
              </a:spcBef>
            </a:pPr>
            <a:r>
              <a:rPr sz="4000" dirty="0">
                <a:solidFill>
                  <a:srgbClr val="2D75B6"/>
                </a:solidFill>
                <a:latin typeface="Calibri Light"/>
                <a:cs typeface="Calibri Light"/>
              </a:rPr>
              <a:t>По</a:t>
            </a:r>
            <a:r>
              <a:rPr sz="4000" spc="-114" dirty="0">
                <a:solidFill>
                  <a:srgbClr val="2D75B6"/>
                </a:solidFill>
                <a:latin typeface="Calibri Light"/>
                <a:cs typeface="Calibri Light"/>
              </a:rPr>
              <a:t> </a:t>
            </a:r>
            <a:r>
              <a:rPr sz="4000" spc="-45" dirty="0">
                <a:solidFill>
                  <a:srgbClr val="2D75B6"/>
                </a:solidFill>
                <a:latin typeface="Calibri Light"/>
                <a:cs typeface="Calibri Light"/>
              </a:rPr>
              <a:t>бюджету</a:t>
            </a:r>
            <a:r>
              <a:rPr sz="4000" spc="-135" dirty="0">
                <a:solidFill>
                  <a:srgbClr val="2D75B6"/>
                </a:solidFill>
                <a:latin typeface="Calibri Light"/>
                <a:cs typeface="Calibri Light"/>
              </a:rPr>
              <a:t> </a:t>
            </a:r>
            <a:r>
              <a:rPr sz="4000" dirty="0">
                <a:solidFill>
                  <a:srgbClr val="2D75B6"/>
                </a:solidFill>
                <a:latin typeface="Calibri Light"/>
                <a:cs typeface="Calibri Light"/>
              </a:rPr>
              <a:t>и</a:t>
            </a:r>
            <a:r>
              <a:rPr sz="4000" spc="-105" dirty="0">
                <a:solidFill>
                  <a:srgbClr val="2D75B6"/>
                </a:solidFill>
                <a:latin typeface="Calibri Light"/>
                <a:cs typeface="Calibri Light"/>
              </a:rPr>
              <a:t> </a:t>
            </a:r>
            <a:r>
              <a:rPr sz="4000" spc="-50" dirty="0">
                <a:solidFill>
                  <a:srgbClr val="2D75B6"/>
                </a:solidFill>
                <a:latin typeface="Calibri Light"/>
                <a:cs typeface="Calibri Light"/>
              </a:rPr>
              <a:t>экономической</a:t>
            </a:r>
            <a:r>
              <a:rPr sz="4000" spc="-145" dirty="0">
                <a:solidFill>
                  <a:srgbClr val="2D75B6"/>
                </a:solidFill>
                <a:latin typeface="Calibri Light"/>
                <a:cs typeface="Calibri Light"/>
              </a:rPr>
              <a:t> </a:t>
            </a:r>
            <a:r>
              <a:rPr sz="4000" spc="-10" dirty="0">
                <a:solidFill>
                  <a:srgbClr val="2D75B6"/>
                </a:solidFill>
                <a:latin typeface="Calibri Light"/>
                <a:cs typeface="Calibri Light"/>
              </a:rPr>
              <a:t>политике</a:t>
            </a:r>
            <a:endParaRPr sz="4000">
              <a:latin typeface="Calibri Light"/>
              <a:cs typeface="Calibri Light"/>
            </a:endParaRPr>
          </a:p>
          <a:p>
            <a:pPr marL="34417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1F4E79"/>
                </a:solidFill>
                <a:latin typeface="Calibri"/>
                <a:cs typeface="Calibri"/>
              </a:rPr>
              <a:t>В</a:t>
            </a:r>
            <a:r>
              <a:rPr sz="2800" b="1" spc="16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4950" b="1" baseline="-2525" dirty="0">
                <a:solidFill>
                  <a:srgbClr val="1F4E79"/>
                </a:solidFill>
                <a:latin typeface="Calibri"/>
                <a:cs typeface="Calibri"/>
              </a:rPr>
              <a:t>2024</a:t>
            </a:r>
            <a:r>
              <a:rPr sz="4950" b="1" spc="-262" baseline="-252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1F4E79"/>
                </a:solidFill>
                <a:latin typeface="Calibri"/>
                <a:cs typeface="Calibri"/>
              </a:rPr>
              <a:t>году</a:t>
            </a:r>
            <a:r>
              <a:rPr sz="2800" b="1" spc="-10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1F4E79"/>
                </a:solidFill>
                <a:latin typeface="Calibri"/>
                <a:cs typeface="Calibri"/>
              </a:rPr>
              <a:t>проведено</a:t>
            </a:r>
            <a:r>
              <a:rPr sz="2800" b="1" spc="-7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1F4E79"/>
                </a:solidFill>
                <a:latin typeface="Calibri"/>
                <a:cs typeface="Calibri"/>
              </a:rPr>
              <a:t>одно</a:t>
            </a:r>
            <a:r>
              <a:rPr sz="2800" b="1" spc="-9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1F4E79"/>
                </a:solidFill>
                <a:latin typeface="Calibri"/>
                <a:cs typeface="Calibri"/>
              </a:rPr>
              <a:t>заседание</a:t>
            </a:r>
            <a:endParaRPr sz="2800">
              <a:latin typeface="Calibri"/>
              <a:cs typeface="Calibri"/>
            </a:endParaRPr>
          </a:p>
          <a:p>
            <a:pPr marL="251460" marR="5080" indent="-239395">
              <a:lnSpc>
                <a:spcPct val="106200"/>
              </a:lnSpc>
              <a:spcBef>
                <a:spcPts val="1195"/>
              </a:spcBef>
            </a:pPr>
            <a:r>
              <a:rPr sz="2800" b="1" dirty="0">
                <a:solidFill>
                  <a:srgbClr val="EEA75B"/>
                </a:solidFill>
                <a:latin typeface="Calibri"/>
                <a:cs typeface="Calibri"/>
              </a:rPr>
              <a:t>Членами</a:t>
            </a:r>
            <a:r>
              <a:rPr sz="2800" b="1" spc="-90" dirty="0">
                <a:solidFill>
                  <a:srgbClr val="EEA75B"/>
                </a:solidFill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комиссии</a:t>
            </a:r>
            <a:r>
              <a:rPr sz="2800" b="1" spc="-5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рассмотрен</a:t>
            </a:r>
            <a:r>
              <a:rPr sz="2800" b="1" spc="-6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проект</a:t>
            </a:r>
            <a:r>
              <a:rPr sz="2800" b="1" spc="-35" dirty="0">
                <a:latin typeface="Calibri"/>
                <a:cs typeface="Calibri"/>
              </a:rPr>
              <a:t> </a:t>
            </a:r>
            <a:r>
              <a:rPr sz="2800" b="1" spc="-20" dirty="0">
                <a:latin typeface="Calibri"/>
                <a:cs typeface="Calibri"/>
              </a:rPr>
              <a:t>городского</a:t>
            </a:r>
            <a:r>
              <a:rPr sz="2800" b="1" spc="-95" dirty="0">
                <a:latin typeface="Calibri"/>
                <a:cs typeface="Calibri"/>
              </a:rPr>
              <a:t> </a:t>
            </a:r>
            <a:r>
              <a:rPr sz="2800" b="1" spc="-35" dirty="0">
                <a:latin typeface="Calibri"/>
                <a:cs typeface="Calibri"/>
              </a:rPr>
              <a:t>бюджета</a:t>
            </a:r>
            <a:r>
              <a:rPr sz="2800" b="1" spc="-12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на</a:t>
            </a:r>
            <a:r>
              <a:rPr sz="2800" b="1" spc="-6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2025</a:t>
            </a:r>
            <a:r>
              <a:rPr sz="2800" b="1" spc="-40" dirty="0">
                <a:latin typeface="Calibri"/>
                <a:cs typeface="Calibri"/>
              </a:rPr>
              <a:t> </a:t>
            </a:r>
            <a:r>
              <a:rPr sz="2800" b="1" spc="-25" dirty="0">
                <a:latin typeface="Calibri"/>
                <a:cs typeface="Calibri"/>
              </a:rPr>
              <a:t>год </a:t>
            </a:r>
            <a:r>
              <a:rPr sz="2800" b="1" dirty="0">
                <a:latin typeface="Calibri"/>
                <a:cs typeface="Calibri"/>
              </a:rPr>
              <a:t>и</a:t>
            </a:r>
            <a:r>
              <a:rPr sz="2800" b="1" spc="-7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плановый</a:t>
            </a:r>
            <a:r>
              <a:rPr sz="2800" b="1" spc="-4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период</a:t>
            </a:r>
            <a:r>
              <a:rPr sz="2800" b="1" spc="-6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2026</a:t>
            </a:r>
            <a:r>
              <a:rPr sz="2800" b="1" spc="-4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и</a:t>
            </a:r>
            <a:r>
              <a:rPr sz="2800" b="1" spc="-6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2027</a:t>
            </a:r>
            <a:r>
              <a:rPr sz="2800" b="1" spc="-4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годов</a:t>
            </a:r>
            <a:r>
              <a:rPr sz="1800" b="1" spc="-10" dirty="0"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95"/>
              </a:spcBef>
            </a:pPr>
            <a:r>
              <a:rPr spc="-25" dirty="0"/>
              <a:t>Работа</a:t>
            </a:r>
            <a:r>
              <a:rPr spc="-140" dirty="0"/>
              <a:t> </a:t>
            </a:r>
            <a:r>
              <a:rPr dirty="0"/>
              <a:t>с</a:t>
            </a:r>
            <a:r>
              <a:rPr spc="-100" dirty="0"/>
              <a:t> </a:t>
            </a:r>
            <a:r>
              <a:rPr spc="-45" dirty="0"/>
              <a:t>обращениями</a:t>
            </a:r>
            <a:r>
              <a:rPr spc="-135" dirty="0"/>
              <a:t> </a:t>
            </a:r>
            <a:r>
              <a:rPr spc="-10" dirty="0"/>
              <a:t>граждан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58149" y="1010023"/>
            <a:ext cx="93605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1F4E79"/>
                </a:solidFill>
                <a:latin typeface="Calibri"/>
                <a:cs typeface="Calibri"/>
              </a:rPr>
              <a:t>287</a:t>
            </a:r>
            <a:r>
              <a:rPr sz="3600" b="1" spc="-15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1F4E79"/>
                </a:solidFill>
                <a:latin typeface="Calibri"/>
                <a:cs typeface="Calibri"/>
              </a:rPr>
              <a:t>приемов</a:t>
            </a:r>
            <a:r>
              <a:rPr sz="3200" b="1" spc="-6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1F4E79"/>
                </a:solidFill>
                <a:latin typeface="Calibri"/>
                <a:cs typeface="Calibri"/>
              </a:rPr>
              <a:t>граждан</a:t>
            </a:r>
            <a:r>
              <a:rPr sz="3200" b="1" spc="-9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1F4E79"/>
                </a:solidFill>
                <a:latin typeface="Calibri"/>
                <a:cs typeface="Calibri"/>
              </a:rPr>
              <a:t>и</a:t>
            </a:r>
            <a:r>
              <a:rPr sz="3200" b="1" spc="-6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1F4E79"/>
                </a:solidFill>
                <a:latin typeface="Calibri"/>
                <a:cs typeface="Calibri"/>
              </a:rPr>
              <a:t>1045</a:t>
            </a:r>
            <a:r>
              <a:rPr sz="3600" b="1" spc="-8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1F4E79"/>
                </a:solidFill>
                <a:latin typeface="Calibri"/>
                <a:cs typeface="Calibri"/>
              </a:rPr>
              <a:t>обращений</a:t>
            </a:r>
            <a:r>
              <a:rPr sz="3200" b="1" spc="-8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1F4E79"/>
                </a:solidFill>
                <a:latin typeface="Calibri"/>
                <a:cs typeface="Calibri"/>
              </a:rPr>
              <a:t>по</a:t>
            </a:r>
            <a:r>
              <a:rPr sz="3200" b="1" spc="-8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1F4E79"/>
                </a:solidFill>
                <a:latin typeface="Calibri"/>
                <a:cs typeface="Calibri"/>
              </a:rPr>
              <a:t>темам: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727905" y="2119758"/>
            <a:ext cx="4643120" cy="4711065"/>
            <a:chOff x="3727905" y="2119758"/>
            <a:chExt cx="4643120" cy="4711065"/>
          </a:xfrm>
        </p:grpSpPr>
        <p:sp>
          <p:nvSpPr>
            <p:cNvPr id="5" name="object 5"/>
            <p:cNvSpPr/>
            <p:nvPr/>
          </p:nvSpPr>
          <p:spPr>
            <a:xfrm>
              <a:off x="6104644" y="2139659"/>
              <a:ext cx="2256155" cy="4422775"/>
            </a:xfrm>
            <a:custGeom>
              <a:avLst/>
              <a:gdLst/>
              <a:ahLst/>
              <a:cxnLst/>
              <a:rect l="l" t="t" r="r" b="b"/>
              <a:pathLst>
                <a:path w="2256154" h="4422775">
                  <a:moveTo>
                    <a:pt x="0" y="0"/>
                  </a:moveTo>
                  <a:lnTo>
                    <a:pt x="0" y="2255989"/>
                  </a:lnTo>
                  <a:lnTo>
                    <a:pt x="629399" y="4422406"/>
                  </a:lnTo>
                  <a:lnTo>
                    <a:pt x="676550" y="4408153"/>
                  </a:lnTo>
                  <a:lnTo>
                    <a:pt x="723206" y="4392941"/>
                  </a:lnTo>
                  <a:lnTo>
                    <a:pt x="769358" y="4376781"/>
                  </a:lnTo>
                  <a:lnTo>
                    <a:pt x="814997" y="4359688"/>
                  </a:lnTo>
                  <a:lnTo>
                    <a:pt x="860112" y="4341674"/>
                  </a:lnTo>
                  <a:lnTo>
                    <a:pt x="904694" y="4322751"/>
                  </a:lnTo>
                  <a:lnTo>
                    <a:pt x="948734" y="4302932"/>
                  </a:lnTo>
                  <a:lnTo>
                    <a:pt x="992222" y="4282231"/>
                  </a:lnTo>
                  <a:lnTo>
                    <a:pt x="1035148" y="4260659"/>
                  </a:lnTo>
                  <a:lnTo>
                    <a:pt x="1077503" y="4238230"/>
                  </a:lnTo>
                  <a:lnTo>
                    <a:pt x="1119277" y="4214956"/>
                  </a:lnTo>
                  <a:lnTo>
                    <a:pt x="1160460" y="4190850"/>
                  </a:lnTo>
                  <a:lnTo>
                    <a:pt x="1201044" y="4165924"/>
                  </a:lnTo>
                  <a:lnTo>
                    <a:pt x="1241019" y="4140193"/>
                  </a:lnTo>
                  <a:lnTo>
                    <a:pt x="1280374" y="4113667"/>
                  </a:lnTo>
                  <a:lnTo>
                    <a:pt x="1319101" y="4086361"/>
                  </a:lnTo>
                  <a:lnTo>
                    <a:pt x="1357189" y="4058287"/>
                  </a:lnTo>
                  <a:lnTo>
                    <a:pt x="1394630" y="4029456"/>
                  </a:lnTo>
                  <a:lnTo>
                    <a:pt x="1431414" y="3999884"/>
                  </a:lnTo>
                  <a:lnTo>
                    <a:pt x="1467530" y="3969581"/>
                  </a:lnTo>
                  <a:lnTo>
                    <a:pt x="1502970" y="3938561"/>
                  </a:lnTo>
                  <a:lnTo>
                    <a:pt x="1537724" y="3906836"/>
                  </a:lnTo>
                  <a:lnTo>
                    <a:pt x="1571783" y="3874420"/>
                  </a:lnTo>
                  <a:lnTo>
                    <a:pt x="1605136" y="3841325"/>
                  </a:lnTo>
                  <a:lnTo>
                    <a:pt x="1637774" y="3807564"/>
                  </a:lnTo>
                  <a:lnTo>
                    <a:pt x="1669689" y="3773149"/>
                  </a:lnTo>
                  <a:lnTo>
                    <a:pt x="1700869" y="3738093"/>
                  </a:lnTo>
                  <a:lnTo>
                    <a:pt x="1731306" y="3702409"/>
                  </a:lnTo>
                  <a:lnTo>
                    <a:pt x="1760989" y="3666110"/>
                  </a:lnTo>
                  <a:lnTo>
                    <a:pt x="1789911" y="3629209"/>
                  </a:lnTo>
                  <a:lnTo>
                    <a:pt x="1818059" y="3591718"/>
                  </a:lnTo>
                  <a:lnTo>
                    <a:pt x="1845427" y="3553650"/>
                  </a:lnTo>
                  <a:lnTo>
                    <a:pt x="1872003" y="3515018"/>
                  </a:lnTo>
                  <a:lnTo>
                    <a:pt x="1897777" y="3475834"/>
                  </a:lnTo>
                  <a:lnTo>
                    <a:pt x="1922742" y="3436111"/>
                  </a:lnTo>
                  <a:lnTo>
                    <a:pt x="1946886" y="3395862"/>
                  </a:lnTo>
                  <a:lnTo>
                    <a:pt x="1970201" y="3355101"/>
                  </a:lnTo>
                  <a:lnTo>
                    <a:pt x="1992677" y="3313838"/>
                  </a:lnTo>
                  <a:lnTo>
                    <a:pt x="2014304" y="3272088"/>
                  </a:lnTo>
                  <a:lnTo>
                    <a:pt x="2035072" y="3229863"/>
                  </a:lnTo>
                  <a:lnTo>
                    <a:pt x="2054973" y="3187176"/>
                  </a:lnTo>
                  <a:lnTo>
                    <a:pt x="2073996" y="3144039"/>
                  </a:lnTo>
                  <a:lnTo>
                    <a:pt x="2092133" y="3100465"/>
                  </a:lnTo>
                  <a:lnTo>
                    <a:pt x="2109372" y="3056468"/>
                  </a:lnTo>
                  <a:lnTo>
                    <a:pt x="2125706" y="3012059"/>
                  </a:lnTo>
                  <a:lnTo>
                    <a:pt x="2141123" y="2967252"/>
                  </a:lnTo>
                  <a:lnTo>
                    <a:pt x="2155615" y="2922058"/>
                  </a:lnTo>
                  <a:lnTo>
                    <a:pt x="2169173" y="2876492"/>
                  </a:lnTo>
                  <a:lnTo>
                    <a:pt x="2181786" y="2830566"/>
                  </a:lnTo>
                  <a:lnTo>
                    <a:pt x="2193445" y="2784292"/>
                  </a:lnTo>
                  <a:lnTo>
                    <a:pt x="2204140" y="2737683"/>
                  </a:lnTo>
                  <a:lnTo>
                    <a:pt x="2213862" y="2690753"/>
                  </a:lnTo>
                  <a:lnTo>
                    <a:pt x="2222602" y="2643513"/>
                  </a:lnTo>
                  <a:lnTo>
                    <a:pt x="2230349" y="2595976"/>
                  </a:lnTo>
                  <a:lnTo>
                    <a:pt x="2237094" y="2548156"/>
                  </a:lnTo>
                  <a:lnTo>
                    <a:pt x="2242828" y="2500065"/>
                  </a:lnTo>
                  <a:lnTo>
                    <a:pt x="2247540" y="2451715"/>
                  </a:lnTo>
                  <a:lnTo>
                    <a:pt x="2251222" y="2403120"/>
                  </a:lnTo>
                  <a:lnTo>
                    <a:pt x="2253864" y="2354292"/>
                  </a:lnTo>
                  <a:lnTo>
                    <a:pt x="2255457" y="2305245"/>
                  </a:lnTo>
                  <a:lnTo>
                    <a:pt x="2255989" y="2255989"/>
                  </a:lnTo>
                  <a:lnTo>
                    <a:pt x="2255480" y="2207567"/>
                  </a:lnTo>
                  <a:lnTo>
                    <a:pt x="2253959" y="2159394"/>
                  </a:lnTo>
                  <a:lnTo>
                    <a:pt x="2251436" y="2111479"/>
                  </a:lnTo>
                  <a:lnTo>
                    <a:pt x="2247921" y="2063834"/>
                  </a:lnTo>
                  <a:lnTo>
                    <a:pt x="2243425" y="2016469"/>
                  </a:lnTo>
                  <a:lnTo>
                    <a:pt x="2237957" y="1969393"/>
                  </a:lnTo>
                  <a:lnTo>
                    <a:pt x="2231529" y="1922616"/>
                  </a:lnTo>
                  <a:lnTo>
                    <a:pt x="2224149" y="1876150"/>
                  </a:lnTo>
                  <a:lnTo>
                    <a:pt x="2215829" y="1830004"/>
                  </a:lnTo>
                  <a:lnTo>
                    <a:pt x="2206578" y="1784188"/>
                  </a:lnTo>
                  <a:lnTo>
                    <a:pt x="2196407" y="1738712"/>
                  </a:lnTo>
                  <a:lnTo>
                    <a:pt x="2185326" y="1693588"/>
                  </a:lnTo>
                  <a:lnTo>
                    <a:pt x="2173344" y="1648824"/>
                  </a:lnTo>
                  <a:lnTo>
                    <a:pt x="2160473" y="1604431"/>
                  </a:lnTo>
                  <a:lnTo>
                    <a:pt x="2146722" y="1560419"/>
                  </a:lnTo>
                  <a:lnTo>
                    <a:pt x="2132101" y="1516798"/>
                  </a:lnTo>
                  <a:lnTo>
                    <a:pt x="2116621" y="1473579"/>
                  </a:lnTo>
                  <a:lnTo>
                    <a:pt x="2100292" y="1430772"/>
                  </a:lnTo>
                  <a:lnTo>
                    <a:pt x="2083124" y="1388387"/>
                  </a:lnTo>
                  <a:lnTo>
                    <a:pt x="2065127" y="1346433"/>
                  </a:lnTo>
                  <a:lnTo>
                    <a:pt x="2046312" y="1304922"/>
                  </a:lnTo>
                  <a:lnTo>
                    <a:pt x="2026688" y="1263863"/>
                  </a:lnTo>
                  <a:lnTo>
                    <a:pt x="2006265" y="1223267"/>
                  </a:lnTo>
                  <a:lnTo>
                    <a:pt x="1985055" y="1183144"/>
                  </a:lnTo>
                  <a:lnTo>
                    <a:pt x="1963066" y="1143503"/>
                  </a:lnTo>
                  <a:lnTo>
                    <a:pt x="1940310" y="1104356"/>
                  </a:lnTo>
                  <a:lnTo>
                    <a:pt x="1916796" y="1065711"/>
                  </a:lnTo>
                  <a:lnTo>
                    <a:pt x="1892535" y="1027580"/>
                  </a:lnTo>
                  <a:lnTo>
                    <a:pt x="1867536" y="989973"/>
                  </a:lnTo>
                  <a:lnTo>
                    <a:pt x="1841811" y="952900"/>
                  </a:lnTo>
                  <a:lnTo>
                    <a:pt x="1815368" y="916370"/>
                  </a:lnTo>
                  <a:lnTo>
                    <a:pt x="1788219" y="880395"/>
                  </a:lnTo>
                  <a:lnTo>
                    <a:pt x="1760373" y="844984"/>
                  </a:lnTo>
                  <a:lnTo>
                    <a:pt x="1731841" y="810147"/>
                  </a:lnTo>
                  <a:lnTo>
                    <a:pt x="1702632" y="775895"/>
                  </a:lnTo>
                  <a:lnTo>
                    <a:pt x="1672758" y="742238"/>
                  </a:lnTo>
                  <a:lnTo>
                    <a:pt x="1642227" y="709186"/>
                  </a:lnTo>
                  <a:lnTo>
                    <a:pt x="1611051" y="676749"/>
                  </a:lnTo>
                  <a:lnTo>
                    <a:pt x="1579240" y="644938"/>
                  </a:lnTo>
                  <a:lnTo>
                    <a:pt x="1546803" y="613762"/>
                  </a:lnTo>
                  <a:lnTo>
                    <a:pt x="1513751" y="583231"/>
                  </a:lnTo>
                  <a:lnTo>
                    <a:pt x="1480094" y="553357"/>
                  </a:lnTo>
                  <a:lnTo>
                    <a:pt x="1445842" y="524148"/>
                  </a:lnTo>
                  <a:lnTo>
                    <a:pt x="1411005" y="495616"/>
                  </a:lnTo>
                  <a:lnTo>
                    <a:pt x="1375594" y="467770"/>
                  </a:lnTo>
                  <a:lnTo>
                    <a:pt x="1339619" y="440621"/>
                  </a:lnTo>
                  <a:lnTo>
                    <a:pt x="1303089" y="414178"/>
                  </a:lnTo>
                  <a:lnTo>
                    <a:pt x="1266016" y="388453"/>
                  </a:lnTo>
                  <a:lnTo>
                    <a:pt x="1228408" y="363454"/>
                  </a:lnTo>
                  <a:lnTo>
                    <a:pt x="1190278" y="339193"/>
                  </a:lnTo>
                  <a:lnTo>
                    <a:pt x="1151633" y="315679"/>
                  </a:lnTo>
                  <a:lnTo>
                    <a:pt x="1112486" y="292923"/>
                  </a:lnTo>
                  <a:lnTo>
                    <a:pt x="1072845" y="270934"/>
                  </a:lnTo>
                  <a:lnTo>
                    <a:pt x="1032722" y="249724"/>
                  </a:lnTo>
                  <a:lnTo>
                    <a:pt x="992126" y="229301"/>
                  </a:lnTo>
                  <a:lnTo>
                    <a:pt x="951067" y="209677"/>
                  </a:lnTo>
                  <a:lnTo>
                    <a:pt x="909556" y="190862"/>
                  </a:lnTo>
                  <a:lnTo>
                    <a:pt x="867602" y="172865"/>
                  </a:lnTo>
                  <a:lnTo>
                    <a:pt x="825217" y="155697"/>
                  </a:lnTo>
                  <a:lnTo>
                    <a:pt x="782410" y="139368"/>
                  </a:lnTo>
                  <a:lnTo>
                    <a:pt x="739191" y="123888"/>
                  </a:lnTo>
                  <a:lnTo>
                    <a:pt x="695570" y="109267"/>
                  </a:lnTo>
                  <a:lnTo>
                    <a:pt x="651558" y="95516"/>
                  </a:lnTo>
                  <a:lnTo>
                    <a:pt x="607165" y="82645"/>
                  </a:lnTo>
                  <a:lnTo>
                    <a:pt x="562401" y="70663"/>
                  </a:lnTo>
                  <a:lnTo>
                    <a:pt x="517276" y="59582"/>
                  </a:lnTo>
                  <a:lnTo>
                    <a:pt x="471801" y="49411"/>
                  </a:lnTo>
                  <a:lnTo>
                    <a:pt x="425985" y="40160"/>
                  </a:lnTo>
                  <a:lnTo>
                    <a:pt x="379839" y="31840"/>
                  </a:lnTo>
                  <a:lnTo>
                    <a:pt x="333373" y="24460"/>
                  </a:lnTo>
                  <a:lnTo>
                    <a:pt x="286596" y="18032"/>
                  </a:lnTo>
                  <a:lnTo>
                    <a:pt x="239520" y="12564"/>
                  </a:lnTo>
                  <a:lnTo>
                    <a:pt x="192155" y="8068"/>
                  </a:lnTo>
                  <a:lnTo>
                    <a:pt x="144510" y="4553"/>
                  </a:lnTo>
                  <a:lnTo>
                    <a:pt x="96595" y="2030"/>
                  </a:lnTo>
                  <a:lnTo>
                    <a:pt x="48422" y="5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104644" y="2139659"/>
              <a:ext cx="2256155" cy="4422775"/>
            </a:xfrm>
            <a:custGeom>
              <a:avLst/>
              <a:gdLst/>
              <a:ahLst/>
              <a:cxnLst/>
              <a:rect l="l" t="t" r="r" b="b"/>
              <a:pathLst>
                <a:path w="2256154" h="4422775">
                  <a:moveTo>
                    <a:pt x="0" y="0"/>
                  </a:moveTo>
                  <a:lnTo>
                    <a:pt x="48422" y="509"/>
                  </a:lnTo>
                  <a:lnTo>
                    <a:pt x="96595" y="2030"/>
                  </a:lnTo>
                  <a:lnTo>
                    <a:pt x="144510" y="4553"/>
                  </a:lnTo>
                  <a:lnTo>
                    <a:pt x="192155" y="8068"/>
                  </a:lnTo>
                  <a:lnTo>
                    <a:pt x="239520" y="12564"/>
                  </a:lnTo>
                  <a:lnTo>
                    <a:pt x="286596" y="18032"/>
                  </a:lnTo>
                  <a:lnTo>
                    <a:pt x="333373" y="24460"/>
                  </a:lnTo>
                  <a:lnTo>
                    <a:pt x="379839" y="31840"/>
                  </a:lnTo>
                  <a:lnTo>
                    <a:pt x="425985" y="40160"/>
                  </a:lnTo>
                  <a:lnTo>
                    <a:pt x="471801" y="49411"/>
                  </a:lnTo>
                  <a:lnTo>
                    <a:pt x="517276" y="59582"/>
                  </a:lnTo>
                  <a:lnTo>
                    <a:pt x="562401" y="70663"/>
                  </a:lnTo>
                  <a:lnTo>
                    <a:pt x="607165" y="82645"/>
                  </a:lnTo>
                  <a:lnTo>
                    <a:pt x="651558" y="95516"/>
                  </a:lnTo>
                  <a:lnTo>
                    <a:pt x="695570" y="109267"/>
                  </a:lnTo>
                  <a:lnTo>
                    <a:pt x="739191" y="123888"/>
                  </a:lnTo>
                  <a:lnTo>
                    <a:pt x="782410" y="139368"/>
                  </a:lnTo>
                  <a:lnTo>
                    <a:pt x="825217" y="155697"/>
                  </a:lnTo>
                  <a:lnTo>
                    <a:pt x="867602" y="172865"/>
                  </a:lnTo>
                  <a:lnTo>
                    <a:pt x="909556" y="190862"/>
                  </a:lnTo>
                  <a:lnTo>
                    <a:pt x="951067" y="209677"/>
                  </a:lnTo>
                  <a:lnTo>
                    <a:pt x="992126" y="229301"/>
                  </a:lnTo>
                  <a:lnTo>
                    <a:pt x="1032722" y="249724"/>
                  </a:lnTo>
                  <a:lnTo>
                    <a:pt x="1072845" y="270934"/>
                  </a:lnTo>
                  <a:lnTo>
                    <a:pt x="1112486" y="292923"/>
                  </a:lnTo>
                  <a:lnTo>
                    <a:pt x="1151633" y="315679"/>
                  </a:lnTo>
                  <a:lnTo>
                    <a:pt x="1190278" y="339193"/>
                  </a:lnTo>
                  <a:lnTo>
                    <a:pt x="1228408" y="363454"/>
                  </a:lnTo>
                  <a:lnTo>
                    <a:pt x="1266016" y="388453"/>
                  </a:lnTo>
                  <a:lnTo>
                    <a:pt x="1303089" y="414178"/>
                  </a:lnTo>
                  <a:lnTo>
                    <a:pt x="1339619" y="440621"/>
                  </a:lnTo>
                  <a:lnTo>
                    <a:pt x="1375594" y="467770"/>
                  </a:lnTo>
                  <a:lnTo>
                    <a:pt x="1411005" y="495616"/>
                  </a:lnTo>
                  <a:lnTo>
                    <a:pt x="1445842" y="524148"/>
                  </a:lnTo>
                  <a:lnTo>
                    <a:pt x="1480094" y="553357"/>
                  </a:lnTo>
                  <a:lnTo>
                    <a:pt x="1513751" y="583231"/>
                  </a:lnTo>
                  <a:lnTo>
                    <a:pt x="1546803" y="613762"/>
                  </a:lnTo>
                  <a:lnTo>
                    <a:pt x="1579240" y="644938"/>
                  </a:lnTo>
                  <a:lnTo>
                    <a:pt x="1611051" y="676749"/>
                  </a:lnTo>
                  <a:lnTo>
                    <a:pt x="1642227" y="709186"/>
                  </a:lnTo>
                  <a:lnTo>
                    <a:pt x="1672758" y="742238"/>
                  </a:lnTo>
                  <a:lnTo>
                    <a:pt x="1702632" y="775895"/>
                  </a:lnTo>
                  <a:lnTo>
                    <a:pt x="1731841" y="810147"/>
                  </a:lnTo>
                  <a:lnTo>
                    <a:pt x="1760373" y="844984"/>
                  </a:lnTo>
                  <a:lnTo>
                    <a:pt x="1788219" y="880395"/>
                  </a:lnTo>
                  <a:lnTo>
                    <a:pt x="1815368" y="916370"/>
                  </a:lnTo>
                  <a:lnTo>
                    <a:pt x="1841811" y="952900"/>
                  </a:lnTo>
                  <a:lnTo>
                    <a:pt x="1867536" y="989973"/>
                  </a:lnTo>
                  <a:lnTo>
                    <a:pt x="1892535" y="1027580"/>
                  </a:lnTo>
                  <a:lnTo>
                    <a:pt x="1916796" y="1065711"/>
                  </a:lnTo>
                  <a:lnTo>
                    <a:pt x="1940310" y="1104356"/>
                  </a:lnTo>
                  <a:lnTo>
                    <a:pt x="1963066" y="1143503"/>
                  </a:lnTo>
                  <a:lnTo>
                    <a:pt x="1985055" y="1183144"/>
                  </a:lnTo>
                  <a:lnTo>
                    <a:pt x="2006265" y="1223267"/>
                  </a:lnTo>
                  <a:lnTo>
                    <a:pt x="2026688" y="1263863"/>
                  </a:lnTo>
                  <a:lnTo>
                    <a:pt x="2046312" y="1304922"/>
                  </a:lnTo>
                  <a:lnTo>
                    <a:pt x="2065127" y="1346433"/>
                  </a:lnTo>
                  <a:lnTo>
                    <a:pt x="2083124" y="1388387"/>
                  </a:lnTo>
                  <a:lnTo>
                    <a:pt x="2100292" y="1430772"/>
                  </a:lnTo>
                  <a:lnTo>
                    <a:pt x="2116621" y="1473579"/>
                  </a:lnTo>
                  <a:lnTo>
                    <a:pt x="2132101" y="1516798"/>
                  </a:lnTo>
                  <a:lnTo>
                    <a:pt x="2146722" y="1560419"/>
                  </a:lnTo>
                  <a:lnTo>
                    <a:pt x="2160473" y="1604431"/>
                  </a:lnTo>
                  <a:lnTo>
                    <a:pt x="2173344" y="1648824"/>
                  </a:lnTo>
                  <a:lnTo>
                    <a:pt x="2185326" y="1693588"/>
                  </a:lnTo>
                  <a:lnTo>
                    <a:pt x="2196407" y="1738712"/>
                  </a:lnTo>
                  <a:lnTo>
                    <a:pt x="2206578" y="1784188"/>
                  </a:lnTo>
                  <a:lnTo>
                    <a:pt x="2215829" y="1830004"/>
                  </a:lnTo>
                  <a:lnTo>
                    <a:pt x="2224149" y="1876150"/>
                  </a:lnTo>
                  <a:lnTo>
                    <a:pt x="2231529" y="1922616"/>
                  </a:lnTo>
                  <a:lnTo>
                    <a:pt x="2237957" y="1969393"/>
                  </a:lnTo>
                  <a:lnTo>
                    <a:pt x="2243425" y="2016469"/>
                  </a:lnTo>
                  <a:lnTo>
                    <a:pt x="2247921" y="2063834"/>
                  </a:lnTo>
                  <a:lnTo>
                    <a:pt x="2251436" y="2111479"/>
                  </a:lnTo>
                  <a:lnTo>
                    <a:pt x="2253959" y="2159394"/>
                  </a:lnTo>
                  <a:lnTo>
                    <a:pt x="2255480" y="2207567"/>
                  </a:lnTo>
                  <a:lnTo>
                    <a:pt x="2255989" y="2255989"/>
                  </a:lnTo>
                  <a:lnTo>
                    <a:pt x="2255457" y="2305245"/>
                  </a:lnTo>
                  <a:lnTo>
                    <a:pt x="2253864" y="2354292"/>
                  </a:lnTo>
                  <a:lnTo>
                    <a:pt x="2251222" y="2403120"/>
                  </a:lnTo>
                  <a:lnTo>
                    <a:pt x="2247540" y="2451715"/>
                  </a:lnTo>
                  <a:lnTo>
                    <a:pt x="2242828" y="2500065"/>
                  </a:lnTo>
                  <a:lnTo>
                    <a:pt x="2237094" y="2548156"/>
                  </a:lnTo>
                  <a:lnTo>
                    <a:pt x="2230349" y="2595976"/>
                  </a:lnTo>
                  <a:lnTo>
                    <a:pt x="2222602" y="2643513"/>
                  </a:lnTo>
                  <a:lnTo>
                    <a:pt x="2213862" y="2690753"/>
                  </a:lnTo>
                  <a:lnTo>
                    <a:pt x="2204140" y="2737683"/>
                  </a:lnTo>
                  <a:lnTo>
                    <a:pt x="2193445" y="2784292"/>
                  </a:lnTo>
                  <a:lnTo>
                    <a:pt x="2181786" y="2830566"/>
                  </a:lnTo>
                  <a:lnTo>
                    <a:pt x="2169173" y="2876492"/>
                  </a:lnTo>
                  <a:lnTo>
                    <a:pt x="2155615" y="2922058"/>
                  </a:lnTo>
                  <a:lnTo>
                    <a:pt x="2141123" y="2967252"/>
                  </a:lnTo>
                  <a:lnTo>
                    <a:pt x="2125706" y="3012059"/>
                  </a:lnTo>
                  <a:lnTo>
                    <a:pt x="2109372" y="3056468"/>
                  </a:lnTo>
                  <a:lnTo>
                    <a:pt x="2092133" y="3100465"/>
                  </a:lnTo>
                  <a:lnTo>
                    <a:pt x="2073996" y="3144039"/>
                  </a:lnTo>
                  <a:lnTo>
                    <a:pt x="2054973" y="3187176"/>
                  </a:lnTo>
                  <a:lnTo>
                    <a:pt x="2035072" y="3229863"/>
                  </a:lnTo>
                  <a:lnTo>
                    <a:pt x="2014304" y="3272088"/>
                  </a:lnTo>
                  <a:lnTo>
                    <a:pt x="1992677" y="3313838"/>
                  </a:lnTo>
                  <a:lnTo>
                    <a:pt x="1970201" y="3355101"/>
                  </a:lnTo>
                  <a:lnTo>
                    <a:pt x="1946886" y="3395862"/>
                  </a:lnTo>
                  <a:lnTo>
                    <a:pt x="1922742" y="3436111"/>
                  </a:lnTo>
                  <a:lnTo>
                    <a:pt x="1897777" y="3475834"/>
                  </a:lnTo>
                  <a:lnTo>
                    <a:pt x="1872003" y="3515018"/>
                  </a:lnTo>
                  <a:lnTo>
                    <a:pt x="1845427" y="3553650"/>
                  </a:lnTo>
                  <a:lnTo>
                    <a:pt x="1818059" y="3591718"/>
                  </a:lnTo>
                  <a:lnTo>
                    <a:pt x="1789911" y="3629209"/>
                  </a:lnTo>
                  <a:lnTo>
                    <a:pt x="1760989" y="3666110"/>
                  </a:lnTo>
                  <a:lnTo>
                    <a:pt x="1731306" y="3702409"/>
                  </a:lnTo>
                  <a:lnTo>
                    <a:pt x="1700869" y="3738093"/>
                  </a:lnTo>
                  <a:lnTo>
                    <a:pt x="1669689" y="3773149"/>
                  </a:lnTo>
                  <a:lnTo>
                    <a:pt x="1637774" y="3807564"/>
                  </a:lnTo>
                  <a:lnTo>
                    <a:pt x="1605136" y="3841325"/>
                  </a:lnTo>
                  <a:lnTo>
                    <a:pt x="1571783" y="3874420"/>
                  </a:lnTo>
                  <a:lnTo>
                    <a:pt x="1537724" y="3906836"/>
                  </a:lnTo>
                  <a:lnTo>
                    <a:pt x="1502970" y="3938561"/>
                  </a:lnTo>
                  <a:lnTo>
                    <a:pt x="1467530" y="3969581"/>
                  </a:lnTo>
                  <a:lnTo>
                    <a:pt x="1431414" y="3999884"/>
                  </a:lnTo>
                  <a:lnTo>
                    <a:pt x="1394630" y="4029456"/>
                  </a:lnTo>
                  <a:lnTo>
                    <a:pt x="1357189" y="4058287"/>
                  </a:lnTo>
                  <a:lnTo>
                    <a:pt x="1319101" y="4086361"/>
                  </a:lnTo>
                  <a:lnTo>
                    <a:pt x="1280374" y="4113667"/>
                  </a:lnTo>
                  <a:lnTo>
                    <a:pt x="1241019" y="4140193"/>
                  </a:lnTo>
                  <a:lnTo>
                    <a:pt x="1201044" y="4165924"/>
                  </a:lnTo>
                  <a:lnTo>
                    <a:pt x="1160460" y="4190850"/>
                  </a:lnTo>
                  <a:lnTo>
                    <a:pt x="1119277" y="4214956"/>
                  </a:lnTo>
                  <a:lnTo>
                    <a:pt x="1077503" y="4238230"/>
                  </a:lnTo>
                  <a:lnTo>
                    <a:pt x="1035148" y="4260659"/>
                  </a:lnTo>
                  <a:lnTo>
                    <a:pt x="992222" y="4282231"/>
                  </a:lnTo>
                  <a:lnTo>
                    <a:pt x="948734" y="4302932"/>
                  </a:lnTo>
                  <a:lnTo>
                    <a:pt x="904694" y="4322751"/>
                  </a:lnTo>
                  <a:lnTo>
                    <a:pt x="860112" y="4341674"/>
                  </a:lnTo>
                  <a:lnTo>
                    <a:pt x="814997" y="4359688"/>
                  </a:lnTo>
                  <a:lnTo>
                    <a:pt x="769358" y="4376781"/>
                  </a:lnTo>
                  <a:lnTo>
                    <a:pt x="723206" y="4392941"/>
                  </a:lnTo>
                  <a:lnTo>
                    <a:pt x="676550" y="4408153"/>
                  </a:lnTo>
                  <a:lnTo>
                    <a:pt x="629399" y="4422406"/>
                  </a:lnTo>
                  <a:lnTo>
                    <a:pt x="0" y="2255989"/>
                  </a:lnTo>
                  <a:lnTo>
                    <a:pt x="0" y="0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61748" y="4430441"/>
              <a:ext cx="2078355" cy="2256155"/>
            </a:xfrm>
            <a:custGeom>
              <a:avLst/>
              <a:gdLst/>
              <a:ahLst/>
              <a:cxnLst/>
              <a:rect l="l" t="t" r="r" b="b"/>
              <a:pathLst>
                <a:path w="2078354" h="2256154">
                  <a:moveTo>
                    <a:pt x="1448917" y="0"/>
                  </a:moveTo>
                  <a:lnTo>
                    <a:pt x="0" y="1729206"/>
                  </a:lnTo>
                  <a:lnTo>
                    <a:pt x="38734" y="1760940"/>
                  </a:lnTo>
                  <a:lnTo>
                    <a:pt x="78053" y="1791724"/>
                  </a:lnTo>
                  <a:lnTo>
                    <a:pt x="117938" y="1821556"/>
                  </a:lnTo>
                  <a:lnTo>
                    <a:pt x="158374" y="1850431"/>
                  </a:lnTo>
                  <a:lnTo>
                    <a:pt x="199341" y="1878347"/>
                  </a:lnTo>
                  <a:lnTo>
                    <a:pt x="240825" y="1905298"/>
                  </a:lnTo>
                  <a:lnTo>
                    <a:pt x="282807" y="1931283"/>
                  </a:lnTo>
                  <a:lnTo>
                    <a:pt x="325270" y="1956296"/>
                  </a:lnTo>
                  <a:lnTo>
                    <a:pt x="368197" y="1980335"/>
                  </a:lnTo>
                  <a:lnTo>
                    <a:pt x="411571" y="2003397"/>
                  </a:lnTo>
                  <a:lnTo>
                    <a:pt x="455375" y="2025476"/>
                  </a:lnTo>
                  <a:lnTo>
                    <a:pt x="499593" y="2046570"/>
                  </a:lnTo>
                  <a:lnTo>
                    <a:pt x="544205" y="2066676"/>
                  </a:lnTo>
                  <a:lnTo>
                    <a:pt x="589197" y="2085789"/>
                  </a:lnTo>
                  <a:lnTo>
                    <a:pt x="634549" y="2103906"/>
                  </a:lnTo>
                  <a:lnTo>
                    <a:pt x="680246" y="2121023"/>
                  </a:lnTo>
                  <a:lnTo>
                    <a:pt x="726271" y="2137138"/>
                  </a:lnTo>
                  <a:lnTo>
                    <a:pt x="772605" y="2152245"/>
                  </a:lnTo>
                  <a:lnTo>
                    <a:pt x="819233" y="2166342"/>
                  </a:lnTo>
                  <a:lnTo>
                    <a:pt x="866136" y="2179425"/>
                  </a:lnTo>
                  <a:lnTo>
                    <a:pt x="913298" y="2191490"/>
                  </a:lnTo>
                  <a:lnTo>
                    <a:pt x="960702" y="2202534"/>
                  </a:lnTo>
                  <a:lnTo>
                    <a:pt x="1008330" y="2212554"/>
                  </a:lnTo>
                  <a:lnTo>
                    <a:pt x="1056166" y="2221544"/>
                  </a:lnTo>
                  <a:lnTo>
                    <a:pt x="1104192" y="2229503"/>
                  </a:lnTo>
                  <a:lnTo>
                    <a:pt x="1152391" y="2236427"/>
                  </a:lnTo>
                  <a:lnTo>
                    <a:pt x="1200747" y="2242311"/>
                  </a:lnTo>
                  <a:lnTo>
                    <a:pt x="1249241" y="2247152"/>
                  </a:lnTo>
                  <a:lnTo>
                    <a:pt x="1297857" y="2250947"/>
                  </a:lnTo>
                  <a:lnTo>
                    <a:pt x="1346578" y="2253692"/>
                  </a:lnTo>
                  <a:lnTo>
                    <a:pt x="1395386" y="2255383"/>
                  </a:lnTo>
                  <a:lnTo>
                    <a:pt x="1444265" y="2256017"/>
                  </a:lnTo>
                  <a:lnTo>
                    <a:pt x="1493197" y="2255590"/>
                  </a:lnTo>
                  <a:lnTo>
                    <a:pt x="1542166" y="2254099"/>
                  </a:lnTo>
                  <a:lnTo>
                    <a:pt x="1591153" y="2251540"/>
                  </a:lnTo>
                  <a:lnTo>
                    <a:pt x="1640143" y="2247909"/>
                  </a:lnTo>
                  <a:lnTo>
                    <a:pt x="1689117" y="2243203"/>
                  </a:lnTo>
                  <a:lnTo>
                    <a:pt x="1738060" y="2237418"/>
                  </a:lnTo>
                  <a:lnTo>
                    <a:pt x="1786953" y="2230551"/>
                  </a:lnTo>
                  <a:lnTo>
                    <a:pt x="1835779" y="2222598"/>
                  </a:lnTo>
                  <a:lnTo>
                    <a:pt x="1884522" y="2213555"/>
                  </a:lnTo>
                  <a:lnTo>
                    <a:pt x="1933165" y="2203419"/>
                  </a:lnTo>
                  <a:lnTo>
                    <a:pt x="1981689" y="2192187"/>
                  </a:lnTo>
                  <a:lnTo>
                    <a:pt x="2030079" y="2179853"/>
                  </a:lnTo>
                  <a:lnTo>
                    <a:pt x="2078316" y="2166416"/>
                  </a:lnTo>
                  <a:lnTo>
                    <a:pt x="1448917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561748" y="4430441"/>
              <a:ext cx="2078355" cy="2256155"/>
            </a:xfrm>
            <a:custGeom>
              <a:avLst/>
              <a:gdLst/>
              <a:ahLst/>
              <a:cxnLst/>
              <a:rect l="l" t="t" r="r" b="b"/>
              <a:pathLst>
                <a:path w="2078354" h="2256154">
                  <a:moveTo>
                    <a:pt x="2078316" y="2166416"/>
                  </a:moveTo>
                  <a:lnTo>
                    <a:pt x="2030079" y="2179853"/>
                  </a:lnTo>
                  <a:lnTo>
                    <a:pt x="1981689" y="2192187"/>
                  </a:lnTo>
                  <a:lnTo>
                    <a:pt x="1933165" y="2203419"/>
                  </a:lnTo>
                  <a:lnTo>
                    <a:pt x="1884522" y="2213555"/>
                  </a:lnTo>
                  <a:lnTo>
                    <a:pt x="1835779" y="2222598"/>
                  </a:lnTo>
                  <a:lnTo>
                    <a:pt x="1786953" y="2230551"/>
                  </a:lnTo>
                  <a:lnTo>
                    <a:pt x="1738060" y="2237418"/>
                  </a:lnTo>
                  <a:lnTo>
                    <a:pt x="1689117" y="2243203"/>
                  </a:lnTo>
                  <a:lnTo>
                    <a:pt x="1640143" y="2247909"/>
                  </a:lnTo>
                  <a:lnTo>
                    <a:pt x="1591153" y="2251540"/>
                  </a:lnTo>
                  <a:lnTo>
                    <a:pt x="1542166" y="2254099"/>
                  </a:lnTo>
                  <a:lnTo>
                    <a:pt x="1493197" y="2255590"/>
                  </a:lnTo>
                  <a:lnTo>
                    <a:pt x="1444265" y="2256017"/>
                  </a:lnTo>
                  <a:lnTo>
                    <a:pt x="1395386" y="2255383"/>
                  </a:lnTo>
                  <a:lnTo>
                    <a:pt x="1346578" y="2253692"/>
                  </a:lnTo>
                  <a:lnTo>
                    <a:pt x="1297857" y="2250947"/>
                  </a:lnTo>
                  <a:lnTo>
                    <a:pt x="1249241" y="2247152"/>
                  </a:lnTo>
                  <a:lnTo>
                    <a:pt x="1200747" y="2242311"/>
                  </a:lnTo>
                  <a:lnTo>
                    <a:pt x="1152391" y="2236427"/>
                  </a:lnTo>
                  <a:lnTo>
                    <a:pt x="1104192" y="2229503"/>
                  </a:lnTo>
                  <a:lnTo>
                    <a:pt x="1056166" y="2221544"/>
                  </a:lnTo>
                  <a:lnTo>
                    <a:pt x="1008330" y="2212554"/>
                  </a:lnTo>
                  <a:lnTo>
                    <a:pt x="960702" y="2202534"/>
                  </a:lnTo>
                  <a:lnTo>
                    <a:pt x="913298" y="2191490"/>
                  </a:lnTo>
                  <a:lnTo>
                    <a:pt x="866136" y="2179425"/>
                  </a:lnTo>
                  <a:lnTo>
                    <a:pt x="819233" y="2166342"/>
                  </a:lnTo>
                  <a:lnTo>
                    <a:pt x="772605" y="2152245"/>
                  </a:lnTo>
                  <a:lnTo>
                    <a:pt x="726271" y="2137138"/>
                  </a:lnTo>
                  <a:lnTo>
                    <a:pt x="680246" y="2121023"/>
                  </a:lnTo>
                  <a:lnTo>
                    <a:pt x="634549" y="2103906"/>
                  </a:lnTo>
                  <a:lnTo>
                    <a:pt x="589197" y="2085789"/>
                  </a:lnTo>
                  <a:lnTo>
                    <a:pt x="544205" y="2066676"/>
                  </a:lnTo>
                  <a:lnTo>
                    <a:pt x="499593" y="2046570"/>
                  </a:lnTo>
                  <a:lnTo>
                    <a:pt x="455375" y="2025476"/>
                  </a:lnTo>
                  <a:lnTo>
                    <a:pt x="411571" y="2003397"/>
                  </a:lnTo>
                  <a:lnTo>
                    <a:pt x="368197" y="1980335"/>
                  </a:lnTo>
                  <a:lnTo>
                    <a:pt x="325270" y="1956296"/>
                  </a:lnTo>
                  <a:lnTo>
                    <a:pt x="282807" y="1931283"/>
                  </a:lnTo>
                  <a:lnTo>
                    <a:pt x="240825" y="1905298"/>
                  </a:lnTo>
                  <a:lnTo>
                    <a:pt x="199341" y="1878347"/>
                  </a:lnTo>
                  <a:lnTo>
                    <a:pt x="158374" y="1850431"/>
                  </a:lnTo>
                  <a:lnTo>
                    <a:pt x="117938" y="1821556"/>
                  </a:lnTo>
                  <a:lnTo>
                    <a:pt x="78053" y="1791724"/>
                  </a:lnTo>
                  <a:lnTo>
                    <a:pt x="38734" y="1760940"/>
                  </a:lnTo>
                  <a:lnTo>
                    <a:pt x="0" y="1729206"/>
                  </a:lnTo>
                  <a:lnTo>
                    <a:pt x="1448917" y="0"/>
                  </a:lnTo>
                  <a:lnTo>
                    <a:pt x="2078316" y="2166416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740656" y="4418290"/>
              <a:ext cx="2254885" cy="1729739"/>
            </a:xfrm>
            <a:custGeom>
              <a:avLst/>
              <a:gdLst/>
              <a:ahLst/>
              <a:cxnLst/>
              <a:rect l="l" t="t" r="r" b="b"/>
              <a:pathLst>
                <a:path w="2254885" h="1729739">
                  <a:moveTo>
                    <a:pt x="2254389" y="0"/>
                  </a:moveTo>
                  <a:lnTo>
                    <a:pt x="0" y="85026"/>
                  </a:lnTo>
                  <a:lnTo>
                    <a:pt x="2454" y="135251"/>
                  </a:lnTo>
                  <a:lnTo>
                    <a:pt x="6017" y="185295"/>
                  </a:lnTo>
                  <a:lnTo>
                    <a:pt x="10680" y="235140"/>
                  </a:lnTo>
                  <a:lnTo>
                    <a:pt x="16435" y="284770"/>
                  </a:lnTo>
                  <a:lnTo>
                    <a:pt x="23274" y="334170"/>
                  </a:lnTo>
                  <a:lnTo>
                    <a:pt x="31190" y="383323"/>
                  </a:lnTo>
                  <a:lnTo>
                    <a:pt x="40174" y="432213"/>
                  </a:lnTo>
                  <a:lnTo>
                    <a:pt x="50219" y="480824"/>
                  </a:lnTo>
                  <a:lnTo>
                    <a:pt x="61317" y="529140"/>
                  </a:lnTo>
                  <a:lnTo>
                    <a:pt x="73459" y="577145"/>
                  </a:lnTo>
                  <a:lnTo>
                    <a:pt x="86638" y="624821"/>
                  </a:lnTo>
                  <a:lnTo>
                    <a:pt x="100846" y="672154"/>
                  </a:lnTo>
                  <a:lnTo>
                    <a:pt x="116075" y="719128"/>
                  </a:lnTo>
                  <a:lnTo>
                    <a:pt x="132317" y="765725"/>
                  </a:lnTo>
                  <a:lnTo>
                    <a:pt x="149565" y="811929"/>
                  </a:lnTo>
                  <a:lnTo>
                    <a:pt x="167809" y="857726"/>
                  </a:lnTo>
                  <a:lnTo>
                    <a:pt x="187043" y="903098"/>
                  </a:lnTo>
                  <a:lnTo>
                    <a:pt x="207258" y="948029"/>
                  </a:lnTo>
                  <a:lnTo>
                    <a:pt x="228447" y="992503"/>
                  </a:lnTo>
                  <a:lnTo>
                    <a:pt x="250601" y="1036504"/>
                  </a:lnTo>
                  <a:lnTo>
                    <a:pt x="273713" y="1080016"/>
                  </a:lnTo>
                  <a:lnTo>
                    <a:pt x="297775" y="1123023"/>
                  </a:lnTo>
                  <a:lnTo>
                    <a:pt x="322779" y="1165508"/>
                  </a:lnTo>
                  <a:lnTo>
                    <a:pt x="348716" y="1207455"/>
                  </a:lnTo>
                  <a:lnTo>
                    <a:pt x="375580" y="1248848"/>
                  </a:lnTo>
                  <a:lnTo>
                    <a:pt x="403362" y="1289672"/>
                  </a:lnTo>
                  <a:lnTo>
                    <a:pt x="432054" y="1329909"/>
                  </a:lnTo>
                  <a:lnTo>
                    <a:pt x="461648" y="1369544"/>
                  </a:lnTo>
                  <a:lnTo>
                    <a:pt x="492136" y="1408560"/>
                  </a:lnTo>
                  <a:lnTo>
                    <a:pt x="523511" y="1446941"/>
                  </a:lnTo>
                  <a:lnTo>
                    <a:pt x="555764" y="1484672"/>
                  </a:lnTo>
                  <a:lnTo>
                    <a:pt x="588888" y="1521736"/>
                  </a:lnTo>
                  <a:lnTo>
                    <a:pt x="622875" y="1558117"/>
                  </a:lnTo>
                  <a:lnTo>
                    <a:pt x="657716" y="1593798"/>
                  </a:lnTo>
                  <a:lnTo>
                    <a:pt x="693405" y="1628764"/>
                  </a:lnTo>
                  <a:lnTo>
                    <a:pt x="729932" y="1662998"/>
                  </a:lnTo>
                  <a:lnTo>
                    <a:pt x="767290" y="1696484"/>
                  </a:lnTo>
                  <a:lnTo>
                    <a:pt x="805472" y="1729206"/>
                  </a:lnTo>
                  <a:lnTo>
                    <a:pt x="2254389" y="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740656" y="4418290"/>
              <a:ext cx="2254885" cy="1729739"/>
            </a:xfrm>
            <a:custGeom>
              <a:avLst/>
              <a:gdLst/>
              <a:ahLst/>
              <a:cxnLst/>
              <a:rect l="l" t="t" r="r" b="b"/>
              <a:pathLst>
                <a:path w="2254885" h="1729739">
                  <a:moveTo>
                    <a:pt x="805472" y="1729206"/>
                  </a:moveTo>
                  <a:lnTo>
                    <a:pt x="767290" y="1696484"/>
                  </a:lnTo>
                  <a:lnTo>
                    <a:pt x="729932" y="1662998"/>
                  </a:lnTo>
                  <a:lnTo>
                    <a:pt x="693405" y="1628764"/>
                  </a:lnTo>
                  <a:lnTo>
                    <a:pt x="657716" y="1593798"/>
                  </a:lnTo>
                  <a:lnTo>
                    <a:pt x="622875" y="1558117"/>
                  </a:lnTo>
                  <a:lnTo>
                    <a:pt x="588888" y="1521736"/>
                  </a:lnTo>
                  <a:lnTo>
                    <a:pt x="555764" y="1484672"/>
                  </a:lnTo>
                  <a:lnTo>
                    <a:pt x="523511" y="1446941"/>
                  </a:lnTo>
                  <a:lnTo>
                    <a:pt x="492136" y="1408560"/>
                  </a:lnTo>
                  <a:lnTo>
                    <a:pt x="461648" y="1369544"/>
                  </a:lnTo>
                  <a:lnTo>
                    <a:pt x="432054" y="1329909"/>
                  </a:lnTo>
                  <a:lnTo>
                    <a:pt x="403362" y="1289672"/>
                  </a:lnTo>
                  <a:lnTo>
                    <a:pt x="375580" y="1248848"/>
                  </a:lnTo>
                  <a:lnTo>
                    <a:pt x="348716" y="1207455"/>
                  </a:lnTo>
                  <a:lnTo>
                    <a:pt x="322779" y="1165508"/>
                  </a:lnTo>
                  <a:lnTo>
                    <a:pt x="297775" y="1123023"/>
                  </a:lnTo>
                  <a:lnTo>
                    <a:pt x="273713" y="1080016"/>
                  </a:lnTo>
                  <a:lnTo>
                    <a:pt x="250601" y="1036504"/>
                  </a:lnTo>
                  <a:lnTo>
                    <a:pt x="228447" y="992503"/>
                  </a:lnTo>
                  <a:lnTo>
                    <a:pt x="207258" y="948029"/>
                  </a:lnTo>
                  <a:lnTo>
                    <a:pt x="187043" y="903098"/>
                  </a:lnTo>
                  <a:lnTo>
                    <a:pt x="167809" y="857726"/>
                  </a:lnTo>
                  <a:lnTo>
                    <a:pt x="149565" y="811929"/>
                  </a:lnTo>
                  <a:lnTo>
                    <a:pt x="132317" y="765725"/>
                  </a:lnTo>
                  <a:lnTo>
                    <a:pt x="116075" y="719128"/>
                  </a:lnTo>
                  <a:lnTo>
                    <a:pt x="100846" y="672154"/>
                  </a:lnTo>
                  <a:lnTo>
                    <a:pt x="86638" y="624821"/>
                  </a:lnTo>
                  <a:lnTo>
                    <a:pt x="73459" y="577145"/>
                  </a:lnTo>
                  <a:lnTo>
                    <a:pt x="61317" y="529140"/>
                  </a:lnTo>
                  <a:lnTo>
                    <a:pt x="50219" y="480824"/>
                  </a:lnTo>
                  <a:lnTo>
                    <a:pt x="40174" y="432213"/>
                  </a:lnTo>
                  <a:lnTo>
                    <a:pt x="31190" y="383323"/>
                  </a:lnTo>
                  <a:lnTo>
                    <a:pt x="23274" y="334170"/>
                  </a:lnTo>
                  <a:lnTo>
                    <a:pt x="16435" y="284770"/>
                  </a:lnTo>
                  <a:lnTo>
                    <a:pt x="10680" y="235140"/>
                  </a:lnTo>
                  <a:lnTo>
                    <a:pt x="6017" y="185295"/>
                  </a:lnTo>
                  <a:lnTo>
                    <a:pt x="2454" y="135251"/>
                  </a:lnTo>
                  <a:lnTo>
                    <a:pt x="0" y="85026"/>
                  </a:lnTo>
                  <a:lnTo>
                    <a:pt x="2254389" y="0"/>
                  </a:lnTo>
                  <a:lnTo>
                    <a:pt x="805472" y="1729206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738065" y="2930395"/>
              <a:ext cx="2256155" cy="1555750"/>
            </a:xfrm>
            <a:custGeom>
              <a:avLst/>
              <a:gdLst/>
              <a:ahLst/>
              <a:cxnLst/>
              <a:rect l="l" t="t" r="r" b="b"/>
              <a:pathLst>
                <a:path w="2256154" h="1555750">
                  <a:moveTo>
                    <a:pt x="545087" y="0"/>
                  </a:moveTo>
                  <a:lnTo>
                    <a:pt x="512826" y="38386"/>
                  </a:lnTo>
                  <a:lnTo>
                    <a:pt x="481487" y="77401"/>
                  </a:lnTo>
                  <a:lnTo>
                    <a:pt x="451078" y="117026"/>
                  </a:lnTo>
                  <a:lnTo>
                    <a:pt x="421603" y="157245"/>
                  </a:lnTo>
                  <a:lnTo>
                    <a:pt x="393070" y="198041"/>
                  </a:lnTo>
                  <a:lnTo>
                    <a:pt x="365483" y="239396"/>
                  </a:lnTo>
                  <a:lnTo>
                    <a:pt x="338849" y="281293"/>
                  </a:lnTo>
                  <a:lnTo>
                    <a:pt x="313174" y="323717"/>
                  </a:lnTo>
                  <a:lnTo>
                    <a:pt x="288463" y="366649"/>
                  </a:lnTo>
                  <a:lnTo>
                    <a:pt x="264723" y="410072"/>
                  </a:lnTo>
                  <a:lnTo>
                    <a:pt x="241959" y="453971"/>
                  </a:lnTo>
                  <a:lnTo>
                    <a:pt x="220178" y="498327"/>
                  </a:lnTo>
                  <a:lnTo>
                    <a:pt x="199385" y="543124"/>
                  </a:lnTo>
                  <a:lnTo>
                    <a:pt x="179587" y="588344"/>
                  </a:lnTo>
                  <a:lnTo>
                    <a:pt x="160788" y="633971"/>
                  </a:lnTo>
                  <a:lnTo>
                    <a:pt x="142996" y="679988"/>
                  </a:lnTo>
                  <a:lnTo>
                    <a:pt x="126216" y="726378"/>
                  </a:lnTo>
                  <a:lnTo>
                    <a:pt x="110454" y="773123"/>
                  </a:lnTo>
                  <a:lnTo>
                    <a:pt x="95716" y="820207"/>
                  </a:lnTo>
                  <a:lnTo>
                    <a:pt x="82008" y="867613"/>
                  </a:lnTo>
                  <a:lnTo>
                    <a:pt x="69335" y="915323"/>
                  </a:lnTo>
                  <a:lnTo>
                    <a:pt x="57705" y="963321"/>
                  </a:lnTo>
                  <a:lnTo>
                    <a:pt x="47122" y="1011590"/>
                  </a:lnTo>
                  <a:lnTo>
                    <a:pt x="37592" y="1060113"/>
                  </a:lnTo>
                  <a:lnTo>
                    <a:pt x="29122" y="1108873"/>
                  </a:lnTo>
                  <a:lnTo>
                    <a:pt x="21718" y="1157852"/>
                  </a:lnTo>
                  <a:lnTo>
                    <a:pt x="15385" y="1207034"/>
                  </a:lnTo>
                  <a:lnTo>
                    <a:pt x="10130" y="1256402"/>
                  </a:lnTo>
                  <a:lnTo>
                    <a:pt x="5957" y="1305938"/>
                  </a:lnTo>
                  <a:lnTo>
                    <a:pt x="2874" y="1355627"/>
                  </a:lnTo>
                  <a:lnTo>
                    <a:pt x="886" y="1405450"/>
                  </a:lnTo>
                  <a:lnTo>
                    <a:pt x="0" y="1455391"/>
                  </a:lnTo>
                  <a:lnTo>
                    <a:pt x="220" y="1505433"/>
                  </a:lnTo>
                  <a:lnTo>
                    <a:pt x="1553" y="1555559"/>
                  </a:lnTo>
                  <a:lnTo>
                    <a:pt x="2255942" y="1470533"/>
                  </a:lnTo>
                  <a:lnTo>
                    <a:pt x="545087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738065" y="2930395"/>
              <a:ext cx="2256155" cy="1555750"/>
            </a:xfrm>
            <a:custGeom>
              <a:avLst/>
              <a:gdLst/>
              <a:ahLst/>
              <a:cxnLst/>
              <a:rect l="l" t="t" r="r" b="b"/>
              <a:pathLst>
                <a:path w="2256154" h="1555750">
                  <a:moveTo>
                    <a:pt x="1553" y="1555559"/>
                  </a:moveTo>
                  <a:lnTo>
                    <a:pt x="220" y="1505433"/>
                  </a:lnTo>
                  <a:lnTo>
                    <a:pt x="0" y="1455391"/>
                  </a:lnTo>
                  <a:lnTo>
                    <a:pt x="886" y="1405450"/>
                  </a:lnTo>
                  <a:lnTo>
                    <a:pt x="2874" y="1355627"/>
                  </a:lnTo>
                  <a:lnTo>
                    <a:pt x="5957" y="1305938"/>
                  </a:lnTo>
                  <a:lnTo>
                    <a:pt x="10130" y="1256402"/>
                  </a:lnTo>
                  <a:lnTo>
                    <a:pt x="15385" y="1207034"/>
                  </a:lnTo>
                  <a:lnTo>
                    <a:pt x="21718" y="1157852"/>
                  </a:lnTo>
                  <a:lnTo>
                    <a:pt x="29122" y="1108873"/>
                  </a:lnTo>
                  <a:lnTo>
                    <a:pt x="37592" y="1060113"/>
                  </a:lnTo>
                  <a:lnTo>
                    <a:pt x="47122" y="1011590"/>
                  </a:lnTo>
                  <a:lnTo>
                    <a:pt x="57705" y="963321"/>
                  </a:lnTo>
                  <a:lnTo>
                    <a:pt x="69335" y="915323"/>
                  </a:lnTo>
                  <a:lnTo>
                    <a:pt x="82008" y="867613"/>
                  </a:lnTo>
                  <a:lnTo>
                    <a:pt x="95716" y="820207"/>
                  </a:lnTo>
                  <a:lnTo>
                    <a:pt x="110454" y="773123"/>
                  </a:lnTo>
                  <a:lnTo>
                    <a:pt x="126216" y="726378"/>
                  </a:lnTo>
                  <a:lnTo>
                    <a:pt x="142996" y="679988"/>
                  </a:lnTo>
                  <a:lnTo>
                    <a:pt x="160788" y="633971"/>
                  </a:lnTo>
                  <a:lnTo>
                    <a:pt x="179587" y="588344"/>
                  </a:lnTo>
                  <a:lnTo>
                    <a:pt x="199385" y="543124"/>
                  </a:lnTo>
                  <a:lnTo>
                    <a:pt x="220178" y="498327"/>
                  </a:lnTo>
                  <a:lnTo>
                    <a:pt x="241959" y="453971"/>
                  </a:lnTo>
                  <a:lnTo>
                    <a:pt x="264723" y="410072"/>
                  </a:lnTo>
                  <a:lnTo>
                    <a:pt x="288463" y="366649"/>
                  </a:lnTo>
                  <a:lnTo>
                    <a:pt x="313174" y="323717"/>
                  </a:lnTo>
                  <a:lnTo>
                    <a:pt x="338849" y="281293"/>
                  </a:lnTo>
                  <a:lnTo>
                    <a:pt x="365483" y="239396"/>
                  </a:lnTo>
                  <a:lnTo>
                    <a:pt x="393070" y="198041"/>
                  </a:lnTo>
                  <a:lnTo>
                    <a:pt x="421603" y="157245"/>
                  </a:lnTo>
                  <a:lnTo>
                    <a:pt x="451078" y="117026"/>
                  </a:lnTo>
                  <a:lnTo>
                    <a:pt x="481487" y="77401"/>
                  </a:lnTo>
                  <a:lnTo>
                    <a:pt x="512826" y="38386"/>
                  </a:lnTo>
                  <a:lnTo>
                    <a:pt x="545087" y="0"/>
                  </a:lnTo>
                  <a:lnTo>
                    <a:pt x="2255942" y="1470533"/>
                  </a:lnTo>
                  <a:lnTo>
                    <a:pt x="1553" y="1555559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293085" y="2175548"/>
              <a:ext cx="1711325" cy="2213610"/>
            </a:xfrm>
            <a:custGeom>
              <a:avLst/>
              <a:gdLst/>
              <a:ahLst/>
              <a:cxnLst/>
              <a:rect l="l" t="t" r="r" b="b"/>
              <a:pathLst>
                <a:path w="1711325" h="2213610">
                  <a:moveTo>
                    <a:pt x="1274216" y="0"/>
                  </a:moveTo>
                  <a:lnTo>
                    <a:pt x="1224779" y="10328"/>
                  </a:lnTo>
                  <a:lnTo>
                    <a:pt x="1175673" y="21738"/>
                  </a:lnTo>
                  <a:lnTo>
                    <a:pt x="1126913" y="34222"/>
                  </a:lnTo>
                  <a:lnTo>
                    <a:pt x="1078517" y="47769"/>
                  </a:lnTo>
                  <a:lnTo>
                    <a:pt x="1030500" y="62371"/>
                  </a:lnTo>
                  <a:lnTo>
                    <a:pt x="982877" y="78017"/>
                  </a:lnTo>
                  <a:lnTo>
                    <a:pt x="935666" y="94700"/>
                  </a:lnTo>
                  <a:lnTo>
                    <a:pt x="888881" y="112408"/>
                  </a:lnTo>
                  <a:lnTo>
                    <a:pt x="842539" y="131134"/>
                  </a:lnTo>
                  <a:lnTo>
                    <a:pt x="796656" y="150867"/>
                  </a:lnTo>
                  <a:lnTo>
                    <a:pt x="751248" y="171599"/>
                  </a:lnTo>
                  <a:lnTo>
                    <a:pt x="706331" y="193320"/>
                  </a:lnTo>
                  <a:lnTo>
                    <a:pt x="661921" y="216020"/>
                  </a:lnTo>
                  <a:lnTo>
                    <a:pt x="618034" y="239691"/>
                  </a:lnTo>
                  <a:lnTo>
                    <a:pt x="574686" y="264323"/>
                  </a:lnTo>
                  <a:lnTo>
                    <a:pt x="531892" y="289907"/>
                  </a:lnTo>
                  <a:lnTo>
                    <a:pt x="489669" y="316433"/>
                  </a:lnTo>
                  <a:lnTo>
                    <a:pt x="448034" y="343893"/>
                  </a:lnTo>
                  <a:lnTo>
                    <a:pt x="407001" y="372276"/>
                  </a:lnTo>
                  <a:lnTo>
                    <a:pt x="366586" y="401573"/>
                  </a:lnTo>
                  <a:lnTo>
                    <a:pt x="326807" y="431776"/>
                  </a:lnTo>
                  <a:lnTo>
                    <a:pt x="287679" y="462875"/>
                  </a:lnTo>
                  <a:lnTo>
                    <a:pt x="249217" y="494860"/>
                  </a:lnTo>
                  <a:lnTo>
                    <a:pt x="211438" y="527723"/>
                  </a:lnTo>
                  <a:lnTo>
                    <a:pt x="174358" y="561453"/>
                  </a:lnTo>
                  <a:lnTo>
                    <a:pt x="137993" y="596042"/>
                  </a:lnTo>
                  <a:lnTo>
                    <a:pt x="102358" y="631480"/>
                  </a:lnTo>
                  <a:lnTo>
                    <a:pt x="67471" y="667758"/>
                  </a:lnTo>
                  <a:lnTo>
                    <a:pt x="33346" y="704867"/>
                  </a:lnTo>
                  <a:lnTo>
                    <a:pt x="0" y="742797"/>
                  </a:lnTo>
                  <a:lnTo>
                    <a:pt x="1710855" y="2213330"/>
                  </a:lnTo>
                  <a:lnTo>
                    <a:pt x="1274216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293085" y="2175548"/>
              <a:ext cx="1711325" cy="2213610"/>
            </a:xfrm>
            <a:custGeom>
              <a:avLst/>
              <a:gdLst/>
              <a:ahLst/>
              <a:cxnLst/>
              <a:rect l="l" t="t" r="r" b="b"/>
              <a:pathLst>
                <a:path w="1711325" h="2213610">
                  <a:moveTo>
                    <a:pt x="0" y="742797"/>
                  </a:moveTo>
                  <a:lnTo>
                    <a:pt x="33346" y="704867"/>
                  </a:lnTo>
                  <a:lnTo>
                    <a:pt x="67471" y="667758"/>
                  </a:lnTo>
                  <a:lnTo>
                    <a:pt x="102358" y="631480"/>
                  </a:lnTo>
                  <a:lnTo>
                    <a:pt x="137993" y="596042"/>
                  </a:lnTo>
                  <a:lnTo>
                    <a:pt x="174358" y="561453"/>
                  </a:lnTo>
                  <a:lnTo>
                    <a:pt x="211438" y="527723"/>
                  </a:lnTo>
                  <a:lnTo>
                    <a:pt x="249217" y="494860"/>
                  </a:lnTo>
                  <a:lnTo>
                    <a:pt x="287679" y="462875"/>
                  </a:lnTo>
                  <a:lnTo>
                    <a:pt x="326807" y="431776"/>
                  </a:lnTo>
                  <a:lnTo>
                    <a:pt x="366586" y="401573"/>
                  </a:lnTo>
                  <a:lnTo>
                    <a:pt x="407001" y="372276"/>
                  </a:lnTo>
                  <a:lnTo>
                    <a:pt x="448034" y="343893"/>
                  </a:lnTo>
                  <a:lnTo>
                    <a:pt x="489669" y="316433"/>
                  </a:lnTo>
                  <a:lnTo>
                    <a:pt x="531892" y="289907"/>
                  </a:lnTo>
                  <a:lnTo>
                    <a:pt x="574686" y="264323"/>
                  </a:lnTo>
                  <a:lnTo>
                    <a:pt x="618034" y="239691"/>
                  </a:lnTo>
                  <a:lnTo>
                    <a:pt x="661921" y="216020"/>
                  </a:lnTo>
                  <a:lnTo>
                    <a:pt x="706331" y="193320"/>
                  </a:lnTo>
                  <a:lnTo>
                    <a:pt x="751248" y="171599"/>
                  </a:lnTo>
                  <a:lnTo>
                    <a:pt x="796656" y="150867"/>
                  </a:lnTo>
                  <a:lnTo>
                    <a:pt x="842539" y="131134"/>
                  </a:lnTo>
                  <a:lnTo>
                    <a:pt x="888881" y="112408"/>
                  </a:lnTo>
                  <a:lnTo>
                    <a:pt x="935666" y="94700"/>
                  </a:lnTo>
                  <a:lnTo>
                    <a:pt x="982877" y="78017"/>
                  </a:lnTo>
                  <a:lnTo>
                    <a:pt x="1030500" y="62371"/>
                  </a:lnTo>
                  <a:lnTo>
                    <a:pt x="1078517" y="47769"/>
                  </a:lnTo>
                  <a:lnTo>
                    <a:pt x="1126913" y="34222"/>
                  </a:lnTo>
                  <a:lnTo>
                    <a:pt x="1175673" y="21738"/>
                  </a:lnTo>
                  <a:lnTo>
                    <a:pt x="1224779" y="10328"/>
                  </a:lnTo>
                  <a:lnTo>
                    <a:pt x="1274216" y="0"/>
                  </a:lnTo>
                  <a:lnTo>
                    <a:pt x="1710855" y="2213330"/>
                  </a:lnTo>
                  <a:lnTo>
                    <a:pt x="0" y="742797"/>
                  </a:lnTo>
                  <a:close/>
                </a:path>
              </a:pathLst>
            </a:custGeom>
            <a:ln w="1981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576465" y="2129918"/>
              <a:ext cx="436880" cy="2256155"/>
            </a:xfrm>
            <a:custGeom>
              <a:avLst/>
              <a:gdLst/>
              <a:ahLst/>
              <a:cxnLst/>
              <a:rect l="l" t="t" r="r" b="b"/>
              <a:pathLst>
                <a:path w="436879" h="2256154">
                  <a:moveTo>
                    <a:pt x="436651" y="0"/>
                  </a:moveTo>
                  <a:lnTo>
                    <a:pt x="387802" y="528"/>
                  </a:lnTo>
                  <a:lnTo>
                    <a:pt x="338996" y="2114"/>
                  </a:lnTo>
                  <a:lnTo>
                    <a:pt x="290250" y="4754"/>
                  </a:lnTo>
                  <a:lnTo>
                    <a:pt x="241582" y="8448"/>
                  </a:lnTo>
                  <a:lnTo>
                    <a:pt x="193008" y="13194"/>
                  </a:lnTo>
                  <a:lnTo>
                    <a:pt x="144546" y="18989"/>
                  </a:lnTo>
                  <a:lnTo>
                    <a:pt x="96213" y="25833"/>
                  </a:lnTo>
                  <a:lnTo>
                    <a:pt x="48025" y="33723"/>
                  </a:lnTo>
                  <a:lnTo>
                    <a:pt x="0" y="42659"/>
                  </a:lnTo>
                  <a:lnTo>
                    <a:pt x="436651" y="2255989"/>
                  </a:lnTo>
                  <a:lnTo>
                    <a:pt x="436651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576465" y="2129918"/>
              <a:ext cx="436880" cy="2256155"/>
            </a:xfrm>
            <a:custGeom>
              <a:avLst/>
              <a:gdLst/>
              <a:ahLst/>
              <a:cxnLst/>
              <a:rect l="l" t="t" r="r" b="b"/>
              <a:pathLst>
                <a:path w="436879" h="2256154">
                  <a:moveTo>
                    <a:pt x="0" y="42659"/>
                  </a:moveTo>
                  <a:lnTo>
                    <a:pt x="48025" y="33723"/>
                  </a:lnTo>
                  <a:lnTo>
                    <a:pt x="96213" y="25833"/>
                  </a:lnTo>
                  <a:lnTo>
                    <a:pt x="144546" y="18989"/>
                  </a:lnTo>
                  <a:lnTo>
                    <a:pt x="193008" y="13194"/>
                  </a:lnTo>
                  <a:lnTo>
                    <a:pt x="241582" y="8448"/>
                  </a:lnTo>
                  <a:lnTo>
                    <a:pt x="290250" y="4754"/>
                  </a:lnTo>
                  <a:lnTo>
                    <a:pt x="338996" y="2114"/>
                  </a:lnTo>
                  <a:lnTo>
                    <a:pt x="387802" y="528"/>
                  </a:lnTo>
                  <a:lnTo>
                    <a:pt x="436651" y="0"/>
                  </a:lnTo>
                  <a:lnTo>
                    <a:pt x="436651" y="2255989"/>
                  </a:lnTo>
                  <a:lnTo>
                    <a:pt x="0" y="42659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096000" y="6353555"/>
              <a:ext cx="561975" cy="473709"/>
            </a:xfrm>
            <a:custGeom>
              <a:avLst/>
              <a:gdLst/>
              <a:ahLst/>
              <a:cxnLst/>
              <a:rect l="l" t="t" r="r" b="b"/>
              <a:pathLst>
                <a:path w="561975" h="473709">
                  <a:moveTo>
                    <a:pt x="0" y="0"/>
                  </a:moveTo>
                  <a:lnTo>
                    <a:pt x="561936" y="473443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676643" y="6051803"/>
              <a:ext cx="1514475" cy="775970"/>
            </a:xfrm>
            <a:custGeom>
              <a:avLst/>
              <a:gdLst/>
              <a:ahLst/>
              <a:cxnLst/>
              <a:rect l="l" t="t" r="r" b="b"/>
              <a:pathLst>
                <a:path w="1514475" h="775970">
                  <a:moveTo>
                    <a:pt x="0" y="775436"/>
                  </a:moveTo>
                  <a:lnTo>
                    <a:pt x="1514462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765286" y="5107031"/>
            <a:ext cx="2025014" cy="821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08660">
              <a:lnSpc>
                <a:spcPts val="4090"/>
              </a:lnSpc>
              <a:spcBef>
                <a:spcPts val="100"/>
              </a:spcBef>
            </a:pPr>
            <a:r>
              <a:rPr sz="3600" b="1" spc="-10" dirty="0">
                <a:solidFill>
                  <a:srgbClr val="1F4E79"/>
                </a:solidFill>
                <a:latin typeface="Calibri"/>
                <a:cs typeface="Calibri"/>
              </a:rPr>
              <a:t>13,3%</a:t>
            </a:r>
            <a:endParaRPr sz="3600" dirty="0">
              <a:latin typeface="Calibri"/>
              <a:cs typeface="Calibri"/>
            </a:endParaRPr>
          </a:p>
          <a:p>
            <a:pPr marL="12700">
              <a:lnSpc>
                <a:spcPts val="2170"/>
              </a:lnSpc>
            </a:pPr>
            <a:r>
              <a:rPr sz="2000" dirty="0">
                <a:solidFill>
                  <a:srgbClr val="1F4E79"/>
                </a:solidFill>
                <a:latin typeface="Calibri"/>
                <a:cs typeface="Calibri"/>
              </a:rPr>
              <a:t>Социальная</a:t>
            </a:r>
            <a:r>
              <a:rPr sz="2000" spc="-9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1F4E79"/>
                </a:solidFill>
                <a:latin typeface="Calibri"/>
                <a:cs typeface="Calibri"/>
              </a:rPr>
              <a:t>сфера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1657" y="3033324"/>
            <a:ext cx="2479040" cy="1162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8255">
              <a:lnSpc>
                <a:spcPts val="4100"/>
              </a:lnSpc>
              <a:spcBef>
                <a:spcPts val="100"/>
              </a:spcBef>
            </a:pPr>
            <a:r>
              <a:rPr sz="3600" b="1" spc="-10" dirty="0">
                <a:solidFill>
                  <a:srgbClr val="1F4E79"/>
                </a:solidFill>
                <a:latin typeface="Calibri"/>
                <a:cs typeface="Calibri"/>
              </a:rPr>
              <a:t>11,9%</a:t>
            </a:r>
            <a:endParaRPr sz="3600" dirty="0">
              <a:latin typeface="Calibri"/>
              <a:cs typeface="Calibri"/>
            </a:endParaRPr>
          </a:p>
          <a:p>
            <a:pPr algn="ctr">
              <a:lnSpc>
                <a:spcPts val="2180"/>
              </a:lnSpc>
            </a:pPr>
            <a:r>
              <a:rPr sz="2000" spc="-30" dirty="0">
                <a:solidFill>
                  <a:srgbClr val="1F4E79"/>
                </a:solidFill>
                <a:latin typeface="Calibri"/>
                <a:cs typeface="Calibri"/>
              </a:rPr>
              <a:t>Государство, </a:t>
            </a:r>
            <a:r>
              <a:rPr sz="2000" spc="-10" dirty="0">
                <a:solidFill>
                  <a:srgbClr val="1F4E79"/>
                </a:solidFill>
                <a:latin typeface="Calibri"/>
                <a:cs typeface="Calibri"/>
              </a:rPr>
              <a:t>общество</a:t>
            </a:r>
            <a:endParaRPr sz="20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60"/>
              </a:spcBef>
            </a:pPr>
            <a:r>
              <a:rPr sz="2000" dirty="0">
                <a:solidFill>
                  <a:srgbClr val="1F4E79"/>
                </a:solidFill>
                <a:latin typeface="Calibri"/>
                <a:cs typeface="Calibri"/>
              </a:rPr>
              <a:t>и</a:t>
            </a:r>
            <a:r>
              <a:rPr sz="2000" spc="-1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1F4E79"/>
                </a:solidFill>
                <a:latin typeface="Calibri"/>
                <a:cs typeface="Calibri"/>
              </a:rPr>
              <a:t>политика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666536" y="2910277"/>
            <a:ext cx="2924810" cy="1149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00">
              <a:lnSpc>
                <a:spcPts val="4050"/>
              </a:lnSpc>
              <a:spcBef>
                <a:spcPts val="100"/>
              </a:spcBef>
            </a:pPr>
            <a:r>
              <a:rPr sz="3600" b="1" spc="-10" dirty="0">
                <a:solidFill>
                  <a:srgbClr val="1F4E79"/>
                </a:solidFill>
                <a:latin typeface="Calibri"/>
                <a:cs typeface="Calibri"/>
              </a:rPr>
              <a:t>45,5%</a:t>
            </a:r>
            <a:endParaRPr sz="3600">
              <a:latin typeface="Calibri"/>
              <a:cs typeface="Calibri"/>
            </a:endParaRPr>
          </a:p>
          <a:p>
            <a:pPr algn="ctr">
              <a:lnSpc>
                <a:spcPts val="2130"/>
              </a:lnSpc>
            </a:pPr>
            <a:r>
              <a:rPr sz="2000" dirty="0">
                <a:solidFill>
                  <a:srgbClr val="1F4E79"/>
                </a:solidFill>
                <a:latin typeface="Calibri"/>
                <a:cs typeface="Calibri"/>
              </a:rPr>
              <a:t>Жилищно</a:t>
            </a:r>
            <a:r>
              <a:rPr sz="2000" spc="-4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F4E79"/>
                </a:solidFill>
                <a:latin typeface="Calibri"/>
                <a:cs typeface="Calibri"/>
              </a:rPr>
              <a:t>–</a:t>
            </a:r>
            <a:r>
              <a:rPr sz="2000" spc="-1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1F4E79"/>
                </a:solidFill>
                <a:latin typeface="Calibri"/>
                <a:cs typeface="Calibri"/>
              </a:rPr>
              <a:t>коммунальная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60"/>
              </a:spcBef>
            </a:pPr>
            <a:r>
              <a:rPr sz="2000" spc="-10" dirty="0">
                <a:solidFill>
                  <a:srgbClr val="1F4E79"/>
                </a:solidFill>
                <a:latin typeface="Calibri"/>
                <a:cs typeface="Calibri"/>
              </a:rPr>
              <a:t>сфера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95400" y="1687883"/>
            <a:ext cx="2571750" cy="1195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3000">
              <a:lnSpc>
                <a:spcPts val="4235"/>
              </a:lnSpc>
              <a:spcBef>
                <a:spcPts val="100"/>
              </a:spcBef>
            </a:pPr>
            <a:r>
              <a:rPr sz="3600" b="1" spc="-10" dirty="0">
                <a:solidFill>
                  <a:srgbClr val="1F4E79"/>
                </a:solidFill>
                <a:latin typeface="Calibri"/>
                <a:cs typeface="Calibri"/>
              </a:rPr>
              <a:t>10,6%</a:t>
            </a:r>
            <a:endParaRPr sz="3600" dirty="0">
              <a:latin typeface="Calibri"/>
              <a:cs typeface="Calibri"/>
            </a:endParaRPr>
          </a:p>
          <a:p>
            <a:pPr algn="ctr">
              <a:lnSpc>
                <a:spcPts val="2315"/>
              </a:lnSpc>
            </a:pPr>
            <a:r>
              <a:rPr sz="2000" dirty="0">
                <a:solidFill>
                  <a:srgbClr val="1F4E79"/>
                </a:solidFill>
                <a:latin typeface="Calibri"/>
                <a:cs typeface="Calibri"/>
              </a:rPr>
              <a:t>Оборона,</a:t>
            </a:r>
            <a:r>
              <a:rPr sz="2000" spc="-5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1F4E79"/>
                </a:solidFill>
                <a:latin typeface="Calibri"/>
                <a:cs typeface="Calibri"/>
              </a:rPr>
              <a:t>безопасность</a:t>
            </a:r>
            <a:endParaRPr sz="20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60"/>
              </a:spcBef>
            </a:pPr>
            <a:r>
              <a:rPr sz="2000" dirty="0">
                <a:solidFill>
                  <a:srgbClr val="1F4E79"/>
                </a:solidFill>
                <a:latin typeface="Calibri"/>
                <a:cs typeface="Calibri"/>
              </a:rPr>
              <a:t>и</a:t>
            </a:r>
            <a:r>
              <a:rPr sz="2000" spc="-2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1F4E79"/>
                </a:solidFill>
                <a:latin typeface="Calibri"/>
                <a:cs typeface="Calibri"/>
              </a:rPr>
              <a:t>законность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052137" y="5602716"/>
            <a:ext cx="1375410" cy="765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900">
              <a:lnSpc>
                <a:spcPts val="3870"/>
              </a:lnSpc>
              <a:spcBef>
                <a:spcPts val="100"/>
              </a:spcBef>
            </a:pPr>
            <a:r>
              <a:rPr sz="3600" b="1" spc="-10" dirty="0">
                <a:solidFill>
                  <a:srgbClr val="1F4E79"/>
                </a:solidFill>
                <a:latin typeface="Calibri"/>
                <a:cs typeface="Calibri"/>
              </a:rPr>
              <a:t>15,6%</a:t>
            </a:r>
            <a:endParaRPr sz="3600">
              <a:latin typeface="Calibri"/>
              <a:cs typeface="Calibri"/>
            </a:endParaRPr>
          </a:p>
          <a:p>
            <a:pPr marL="12700">
              <a:lnSpc>
                <a:spcPts val="1950"/>
              </a:lnSpc>
            </a:pPr>
            <a:r>
              <a:rPr sz="2000" spc="-10" dirty="0">
                <a:solidFill>
                  <a:srgbClr val="1F4E79"/>
                </a:solidFill>
                <a:latin typeface="Calibri"/>
                <a:cs typeface="Calibri"/>
              </a:rPr>
              <a:t>Экономика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316816" y="1637454"/>
            <a:ext cx="2247900" cy="8426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9460">
              <a:lnSpc>
                <a:spcPts val="4175"/>
              </a:lnSpc>
              <a:spcBef>
                <a:spcPts val="100"/>
              </a:spcBef>
            </a:pPr>
            <a:r>
              <a:rPr sz="3600" b="1" spc="-20" dirty="0">
                <a:solidFill>
                  <a:srgbClr val="1F4E79"/>
                </a:solidFill>
                <a:latin typeface="Calibri"/>
                <a:cs typeface="Calibri"/>
              </a:rPr>
              <a:t>3,1%</a:t>
            </a:r>
            <a:endParaRPr sz="3600">
              <a:latin typeface="Calibri"/>
              <a:cs typeface="Calibri"/>
            </a:endParaRPr>
          </a:p>
          <a:p>
            <a:pPr marL="12700">
              <a:lnSpc>
                <a:spcPts val="2255"/>
              </a:lnSpc>
            </a:pPr>
            <a:r>
              <a:rPr sz="2000" dirty="0">
                <a:solidFill>
                  <a:srgbClr val="1F4E79"/>
                </a:solidFill>
                <a:latin typeface="Calibri"/>
                <a:cs typeface="Calibri"/>
              </a:rPr>
              <a:t>Жилищные</a:t>
            </a:r>
            <a:r>
              <a:rPr sz="2000" spc="-7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1F4E79"/>
                </a:solidFill>
                <a:latin typeface="Calibri"/>
                <a:cs typeface="Calibri"/>
              </a:rPr>
              <a:t>вопросы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2874262" y="1741937"/>
            <a:ext cx="6297295" cy="3509645"/>
            <a:chOff x="2874262" y="1741937"/>
            <a:chExt cx="6297295" cy="3509645"/>
          </a:xfrm>
        </p:grpSpPr>
        <p:sp>
          <p:nvSpPr>
            <p:cNvPr id="26" name="object 26"/>
            <p:cNvSpPr/>
            <p:nvPr/>
          </p:nvSpPr>
          <p:spPr>
            <a:xfrm>
              <a:off x="3666737" y="1990347"/>
              <a:ext cx="1604010" cy="857885"/>
            </a:xfrm>
            <a:custGeom>
              <a:avLst/>
              <a:gdLst/>
              <a:ahLst/>
              <a:cxnLst/>
              <a:rect l="l" t="t" r="r" b="b"/>
              <a:pathLst>
                <a:path w="1604010" h="857885">
                  <a:moveTo>
                    <a:pt x="1603832" y="857338"/>
                  </a:moveTo>
                  <a:lnTo>
                    <a:pt x="0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877310" y="3360414"/>
              <a:ext cx="1500505" cy="789940"/>
            </a:xfrm>
            <a:custGeom>
              <a:avLst/>
              <a:gdLst/>
              <a:ahLst/>
              <a:cxnLst/>
              <a:rect l="l" t="t" r="r" b="b"/>
              <a:pathLst>
                <a:path w="1500504" h="789939">
                  <a:moveTo>
                    <a:pt x="1500098" y="789432"/>
                  </a:moveTo>
                  <a:lnTo>
                    <a:pt x="0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782055" y="1744985"/>
              <a:ext cx="233679" cy="469900"/>
            </a:xfrm>
            <a:custGeom>
              <a:avLst/>
              <a:gdLst/>
              <a:ahLst/>
              <a:cxnLst/>
              <a:rect l="l" t="t" r="r" b="b"/>
              <a:pathLst>
                <a:path w="233679" h="469900">
                  <a:moveTo>
                    <a:pt x="0" y="469341"/>
                  </a:moveTo>
                  <a:lnTo>
                    <a:pt x="233629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998464" y="1754124"/>
              <a:ext cx="1942464" cy="196215"/>
            </a:xfrm>
            <a:custGeom>
              <a:avLst/>
              <a:gdLst/>
              <a:ahLst/>
              <a:cxnLst/>
              <a:rect l="l" t="t" r="r" b="b"/>
              <a:pathLst>
                <a:path w="1942465" h="196214">
                  <a:moveTo>
                    <a:pt x="0" y="0"/>
                  </a:moveTo>
                  <a:lnTo>
                    <a:pt x="1942325" y="195821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379207" y="3255257"/>
              <a:ext cx="1788795" cy="718185"/>
            </a:xfrm>
            <a:custGeom>
              <a:avLst/>
              <a:gdLst/>
              <a:ahLst/>
              <a:cxnLst/>
              <a:rect l="l" t="t" r="r" b="b"/>
              <a:pathLst>
                <a:path w="1788795" h="718185">
                  <a:moveTo>
                    <a:pt x="0" y="717638"/>
                  </a:moveTo>
                  <a:lnTo>
                    <a:pt x="1788744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627114" y="4991100"/>
              <a:ext cx="1097280" cy="257175"/>
            </a:xfrm>
            <a:custGeom>
              <a:avLst/>
              <a:gdLst/>
              <a:ahLst/>
              <a:cxnLst/>
              <a:rect l="l" t="t" r="r" b="b"/>
              <a:pathLst>
                <a:path w="1097279" h="257175">
                  <a:moveTo>
                    <a:pt x="1097191" y="0"/>
                  </a:moveTo>
                  <a:lnTo>
                    <a:pt x="0" y="257175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95"/>
              </a:spcBef>
            </a:pPr>
            <a:r>
              <a:rPr spc="-25" dirty="0"/>
              <a:t>Работа</a:t>
            </a:r>
            <a:r>
              <a:rPr spc="-150" dirty="0"/>
              <a:t> </a:t>
            </a:r>
            <a:r>
              <a:rPr dirty="0"/>
              <a:t>в</a:t>
            </a:r>
            <a:r>
              <a:rPr spc="-105" dirty="0"/>
              <a:t> </a:t>
            </a:r>
            <a:r>
              <a:rPr spc="-10" dirty="0"/>
              <a:t>округах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93036" y="3620255"/>
            <a:ext cx="214312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solidFill>
                  <a:srgbClr val="1F4E79"/>
                </a:solidFill>
                <a:latin typeface="Calibri Light"/>
                <a:cs typeface="Calibri Light"/>
              </a:rPr>
              <a:t>Встречи</a:t>
            </a:r>
            <a:r>
              <a:rPr sz="2000" spc="-85" dirty="0">
                <a:solidFill>
                  <a:srgbClr val="1F4E79"/>
                </a:solidFill>
                <a:latin typeface="Calibri Light"/>
                <a:cs typeface="Calibri Light"/>
              </a:rPr>
              <a:t> </a:t>
            </a:r>
            <a:r>
              <a:rPr sz="2000" dirty="0">
                <a:solidFill>
                  <a:srgbClr val="1F4E79"/>
                </a:solidFill>
                <a:latin typeface="Calibri Light"/>
                <a:cs typeface="Calibri Light"/>
              </a:rPr>
              <a:t>с</a:t>
            </a:r>
            <a:r>
              <a:rPr sz="2000" spc="-25" dirty="0">
                <a:solidFill>
                  <a:srgbClr val="1F4E79"/>
                </a:solidFill>
                <a:latin typeface="Calibri Light"/>
                <a:cs typeface="Calibri Light"/>
              </a:rPr>
              <a:t> </a:t>
            </a:r>
            <a:r>
              <a:rPr sz="2000" spc="-10" dirty="0">
                <a:solidFill>
                  <a:srgbClr val="1F4E79"/>
                </a:solidFill>
                <a:latin typeface="Calibri Light"/>
                <a:cs typeface="Calibri Light"/>
              </a:rPr>
              <a:t>жителями</a:t>
            </a:r>
            <a:endParaRPr sz="200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27220" y="6425476"/>
            <a:ext cx="252984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0" dirty="0">
                <a:solidFill>
                  <a:srgbClr val="1F4E79"/>
                </a:solidFill>
                <a:latin typeface="Calibri Light"/>
                <a:cs typeface="Calibri Light"/>
              </a:rPr>
              <a:t>Отчетные</a:t>
            </a:r>
            <a:r>
              <a:rPr sz="2000" spc="-65" dirty="0">
                <a:solidFill>
                  <a:srgbClr val="1F4E79"/>
                </a:solidFill>
                <a:latin typeface="Calibri Light"/>
                <a:cs typeface="Calibri Light"/>
              </a:rPr>
              <a:t> </a:t>
            </a:r>
            <a:r>
              <a:rPr sz="2000" spc="-10" dirty="0">
                <a:solidFill>
                  <a:srgbClr val="1F4E79"/>
                </a:solidFill>
                <a:latin typeface="Calibri Light"/>
                <a:cs typeface="Calibri Light"/>
              </a:rPr>
              <a:t>конференции</a:t>
            </a:r>
            <a:endParaRPr sz="2000">
              <a:latin typeface="Calibri Light"/>
              <a:cs typeface="Calibri Light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8659" y="1175003"/>
            <a:ext cx="3267455" cy="245211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218932" y="3587686"/>
            <a:ext cx="231521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20" dirty="0">
                <a:solidFill>
                  <a:srgbClr val="1F4E79"/>
                </a:solidFill>
                <a:latin typeface="Calibri Light"/>
                <a:cs typeface="Calibri Light"/>
              </a:rPr>
              <a:t>Выездные</a:t>
            </a:r>
            <a:r>
              <a:rPr sz="2000" spc="-60" dirty="0">
                <a:solidFill>
                  <a:srgbClr val="1F4E79"/>
                </a:solidFill>
                <a:latin typeface="Calibri Light"/>
                <a:cs typeface="Calibri Light"/>
              </a:rPr>
              <a:t> </a:t>
            </a:r>
            <a:r>
              <a:rPr sz="2000" spc="-10" dirty="0">
                <a:solidFill>
                  <a:srgbClr val="1F4E79"/>
                </a:solidFill>
                <a:latin typeface="Calibri Light"/>
                <a:cs typeface="Calibri Light"/>
              </a:rPr>
              <a:t>совещания</a:t>
            </a:r>
            <a:endParaRPr sz="2000">
              <a:latin typeface="Calibri Light"/>
              <a:cs typeface="Calibri Light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09488" y="1175000"/>
            <a:ext cx="3232404" cy="242468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56788" y="4018782"/>
            <a:ext cx="3268980" cy="2424688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9013159" y="6389405"/>
            <a:ext cx="183896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0" dirty="0">
                <a:solidFill>
                  <a:srgbClr val="1F4E79"/>
                </a:solidFill>
                <a:latin typeface="Calibri Light"/>
                <a:cs typeface="Calibri Light"/>
              </a:rPr>
              <a:t>Приемы</a:t>
            </a:r>
            <a:r>
              <a:rPr sz="2000" spc="-45" dirty="0">
                <a:solidFill>
                  <a:srgbClr val="1F4E79"/>
                </a:solidFill>
                <a:latin typeface="Calibri Light"/>
                <a:cs typeface="Calibri Light"/>
              </a:rPr>
              <a:t> </a:t>
            </a:r>
            <a:r>
              <a:rPr sz="2000" spc="-10" dirty="0">
                <a:solidFill>
                  <a:srgbClr val="1F4E79"/>
                </a:solidFill>
                <a:latin typeface="Calibri Light"/>
                <a:cs typeface="Calibri Light"/>
              </a:rPr>
              <a:t>граждан</a:t>
            </a:r>
            <a:endParaRPr sz="2000">
              <a:latin typeface="Calibri Light"/>
              <a:cs typeface="Calibri Ligh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96656" y="3960876"/>
            <a:ext cx="3267455" cy="245059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95"/>
              </a:spcBef>
            </a:pPr>
            <a:r>
              <a:rPr spc="-50" dirty="0"/>
              <a:t>Формирование</a:t>
            </a:r>
            <a:r>
              <a:rPr spc="-145" dirty="0"/>
              <a:t> </a:t>
            </a:r>
            <a:r>
              <a:rPr spc="-45" dirty="0"/>
              <a:t>комфортной</a:t>
            </a:r>
            <a:r>
              <a:rPr spc="-140" dirty="0"/>
              <a:t> </a:t>
            </a:r>
            <a:r>
              <a:rPr spc="-35" dirty="0"/>
              <a:t>городской</a:t>
            </a:r>
            <a:r>
              <a:rPr spc="-140" dirty="0"/>
              <a:t> </a:t>
            </a:r>
            <a:r>
              <a:rPr spc="-10" dirty="0"/>
              <a:t>среды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58149" y="1010023"/>
            <a:ext cx="627443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spc="-40" dirty="0">
                <a:solidFill>
                  <a:srgbClr val="1F4E79"/>
                </a:solidFill>
                <a:latin typeface="Calibri Light"/>
                <a:cs typeface="Calibri Light"/>
              </a:rPr>
              <a:t>478</a:t>
            </a:r>
            <a:r>
              <a:rPr sz="3600" spc="-180" dirty="0">
                <a:solidFill>
                  <a:srgbClr val="1F4E79"/>
                </a:solidFill>
                <a:latin typeface="Calibri Light"/>
                <a:cs typeface="Calibri Light"/>
              </a:rPr>
              <a:t> </a:t>
            </a:r>
            <a:r>
              <a:rPr sz="3200" spc="-25" dirty="0">
                <a:solidFill>
                  <a:srgbClr val="1F4E79"/>
                </a:solidFill>
                <a:latin typeface="Calibri Light"/>
                <a:cs typeface="Calibri Light"/>
              </a:rPr>
              <a:t>дворов</a:t>
            </a:r>
            <a:r>
              <a:rPr sz="3200" spc="-140" dirty="0">
                <a:solidFill>
                  <a:srgbClr val="1F4E79"/>
                </a:solidFill>
                <a:latin typeface="Calibri Light"/>
                <a:cs typeface="Calibri Light"/>
              </a:rPr>
              <a:t> </a:t>
            </a:r>
            <a:r>
              <a:rPr sz="3200" dirty="0">
                <a:solidFill>
                  <a:srgbClr val="1F4E79"/>
                </a:solidFill>
                <a:latin typeface="Calibri Light"/>
                <a:cs typeface="Calibri Light"/>
              </a:rPr>
              <a:t>с</a:t>
            </a:r>
            <a:r>
              <a:rPr sz="3200" spc="-85" dirty="0">
                <a:solidFill>
                  <a:srgbClr val="1F4E79"/>
                </a:solidFill>
                <a:latin typeface="Calibri Light"/>
                <a:cs typeface="Calibri Light"/>
              </a:rPr>
              <a:t> </a:t>
            </a:r>
            <a:r>
              <a:rPr sz="3200" spc="-20" dirty="0">
                <a:solidFill>
                  <a:srgbClr val="1F4E79"/>
                </a:solidFill>
                <a:latin typeface="Calibri Light"/>
                <a:cs typeface="Calibri Light"/>
              </a:rPr>
              <a:t>учетом</a:t>
            </a:r>
            <a:r>
              <a:rPr sz="3200" spc="-110" dirty="0">
                <a:solidFill>
                  <a:srgbClr val="1F4E79"/>
                </a:solidFill>
                <a:latin typeface="Calibri Light"/>
                <a:cs typeface="Calibri Light"/>
              </a:rPr>
              <a:t> </a:t>
            </a:r>
            <a:r>
              <a:rPr sz="3200" spc="-20" dirty="0">
                <a:solidFill>
                  <a:srgbClr val="1F4E79"/>
                </a:solidFill>
                <a:latin typeface="Calibri Light"/>
                <a:cs typeface="Calibri Light"/>
              </a:rPr>
              <a:t>2024</a:t>
            </a:r>
            <a:r>
              <a:rPr sz="3200" spc="-130" dirty="0">
                <a:solidFill>
                  <a:srgbClr val="1F4E79"/>
                </a:solidFill>
                <a:latin typeface="Calibri Light"/>
                <a:cs typeface="Calibri Light"/>
              </a:rPr>
              <a:t> </a:t>
            </a:r>
            <a:r>
              <a:rPr sz="3200" spc="-20" dirty="0">
                <a:solidFill>
                  <a:srgbClr val="1F4E79"/>
                </a:solidFill>
                <a:latin typeface="Calibri Light"/>
                <a:cs typeface="Calibri Light"/>
              </a:rPr>
              <a:t>года </a:t>
            </a:r>
            <a:r>
              <a:rPr sz="3200" spc="-30" dirty="0">
                <a:solidFill>
                  <a:srgbClr val="1F4E79"/>
                </a:solidFill>
                <a:latin typeface="Calibri Light"/>
                <a:cs typeface="Calibri Light"/>
              </a:rPr>
              <a:t>Общая</a:t>
            </a:r>
            <a:r>
              <a:rPr sz="3200" spc="-135" dirty="0">
                <a:solidFill>
                  <a:srgbClr val="1F4E79"/>
                </a:solidFill>
                <a:latin typeface="Calibri Light"/>
                <a:cs typeface="Calibri Light"/>
              </a:rPr>
              <a:t> </a:t>
            </a:r>
            <a:r>
              <a:rPr sz="3200" spc="-10" dirty="0">
                <a:solidFill>
                  <a:srgbClr val="1F4E79"/>
                </a:solidFill>
                <a:latin typeface="Calibri Light"/>
                <a:cs typeface="Calibri Light"/>
              </a:rPr>
              <a:t>сумма</a:t>
            </a:r>
            <a:r>
              <a:rPr sz="3200" spc="-135" dirty="0">
                <a:solidFill>
                  <a:srgbClr val="1F4E79"/>
                </a:solidFill>
                <a:latin typeface="Calibri Light"/>
                <a:cs typeface="Calibri Light"/>
              </a:rPr>
              <a:t> </a:t>
            </a:r>
            <a:r>
              <a:rPr sz="3200" dirty="0">
                <a:solidFill>
                  <a:srgbClr val="1F4E79"/>
                </a:solidFill>
                <a:latin typeface="Calibri Light"/>
                <a:cs typeface="Calibri Light"/>
              </a:rPr>
              <a:t>-</a:t>
            </a:r>
            <a:r>
              <a:rPr sz="3200" spc="-80" dirty="0">
                <a:solidFill>
                  <a:srgbClr val="1F4E79"/>
                </a:solidFill>
                <a:latin typeface="Calibri Light"/>
                <a:cs typeface="Calibri Light"/>
              </a:rPr>
              <a:t> </a:t>
            </a:r>
            <a:r>
              <a:rPr sz="3200" spc="-20" dirty="0">
                <a:solidFill>
                  <a:srgbClr val="1F4E79"/>
                </a:solidFill>
                <a:latin typeface="Calibri Light"/>
                <a:cs typeface="Calibri Light"/>
              </a:rPr>
              <a:t>более</a:t>
            </a:r>
            <a:r>
              <a:rPr sz="3200" spc="-130" dirty="0">
                <a:solidFill>
                  <a:srgbClr val="1F4E79"/>
                </a:solidFill>
                <a:latin typeface="Calibri Light"/>
                <a:cs typeface="Calibri Light"/>
              </a:rPr>
              <a:t> </a:t>
            </a:r>
            <a:r>
              <a:rPr sz="3600" dirty="0">
                <a:solidFill>
                  <a:srgbClr val="1F4E79"/>
                </a:solidFill>
                <a:latin typeface="Calibri Light"/>
                <a:cs typeface="Calibri Light"/>
              </a:rPr>
              <a:t>1,4</a:t>
            </a:r>
            <a:r>
              <a:rPr sz="3600" spc="-145" dirty="0">
                <a:solidFill>
                  <a:srgbClr val="1F4E79"/>
                </a:solidFill>
                <a:latin typeface="Calibri Light"/>
                <a:cs typeface="Calibri Light"/>
              </a:rPr>
              <a:t> </a:t>
            </a:r>
            <a:r>
              <a:rPr sz="3600" spc="-10" dirty="0">
                <a:solidFill>
                  <a:srgbClr val="1F4E79"/>
                </a:solidFill>
                <a:latin typeface="Calibri Light"/>
                <a:cs typeface="Calibri Light"/>
              </a:rPr>
              <a:t>млрд.руб.</a:t>
            </a:r>
            <a:endParaRPr sz="3600">
              <a:latin typeface="Calibri Light"/>
              <a:cs typeface="Calibri Light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401609" y="2394786"/>
          <a:ext cx="6575424" cy="42005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06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65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20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Год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Кол-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во</a:t>
                      </a:r>
                      <a:r>
                        <a:rPr sz="1800" b="1" spc="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дворов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31051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Сумма</a:t>
                      </a:r>
                      <a:r>
                        <a:rPr sz="18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ремонта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605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spc="-20" dirty="0">
                          <a:latin typeface="Calibri"/>
                          <a:cs typeface="Calibri"/>
                        </a:rPr>
                        <a:t>2017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63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106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млн.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руб.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605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spc="-20" dirty="0">
                          <a:latin typeface="Calibri"/>
                          <a:cs typeface="Calibri"/>
                        </a:rPr>
                        <a:t>2018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51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110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млн.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руб.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605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spc="-20" dirty="0">
                          <a:latin typeface="Calibri"/>
                          <a:cs typeface="Calibri"/>
                        </a:rPr>
                        <a:t>2019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65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160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млн.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руб.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5605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spc="-20" dirty="0">
                          <a:latin typeface="Calibri"/>
                          <a:cs typeface="Calibri"/>
                        </a:rPr>
                        <a:t>2020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54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123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млн.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руб.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5605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800" spc="-20" dirty="0">
                          <a:latin typeface="Calibri"/>
                          <a:cs typeface="Calibri"/>
                        </a:rPr>
                        <a:t>2021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79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216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млн.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руб.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5605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800" spc="-20" dirty="0">
                          <a:latin typeface="Calibri"/>
                          <a:cs typeface="Calibri"/>
                        </a:rPr>
                        <a:t>2022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19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78,5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млн.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руб.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5605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800" spc="-20" dirty="0">
                          <a:latin typeface="Calibri"/>
                          <a:cs typeface="Calibri"/>
                        </a:rPr>
                        <a:t>2023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50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266,5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млн.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руб.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5605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800" spc="-20" dirty="0">
                          <a:latin typeface="Calibri"/>
                          <a:cs typeface="Calibri"/>
                        </a:rPr>
                        <a:t>2024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44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305,5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млн.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руб.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5605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800" spc="-20" dirty="0">
                          <a:latin typeface="Calibri"/>
                          <a:cs typeface="Calibri"/>
                        </a:rPr>
                        <a:t>2025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53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428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млн.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руб.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5" name="object 5"/>
          <p:cNvGrpSpPr/>
          <p:nvPr/>
        </p:nvGrpSpPr>
        <p:grpSpPr>
          <a:xfrm>
            <a:off x="7200900" y="876300"/>
            <a:ext cx="4764405" cy="5870575"/>
            <a:chOff x="7200900" y="876300"/>
            <a:chExt cx="4764405" cy="5870575"/>
          </a:xfrm>
        </p:grpSpPr>
        <p:sp>
          <p:nvSpPr>
            <p:cNvPr id="6" name="object 6"/>
            <p:cNvSpPr/>
            <p:nvPr/>
          </p:nvSpPr>
          <p:spPr>
            <a:xfrm>
              <a:off x="7200900" y="876300"/>
              <a:ext cx="3554095" cy="3237230"/>
            </a:xfrm>
            <a:custGeom>
              <a:avLst/>
              <a:gdLst/>
              <a:ahLst/>
              <a:cxnLst/>
              <a:rect l="l" t="t" r="r" b="b"/>
              <a:pathLst>
                <a:path w="3554095" h="3237229">
                  <a:moveTo>
                    <a:pt x="1776983" y="0"/>
                  </a:moveTo>
                  <a:lnTo>
                    <a:pt x="1726390" y="643"/>
                  </a:lnTo>
                  <a:lnTo>
                    <a:pt x="1676147" y="2562"/>
                  </a:lnTo>
                  <a:lnTo>
                    <a:pt x="1626272" y="5739"/>
                  </a:lnTo>
                  <a:lnTo>
                    <a:pt x="1576786" y="10157"/>
                  </a:lnTo>
                  <a:lnTo>
                    <a:pt x="1527705" y="15799"/>
                  </a:lnTo>
                  <a:lnTo>
                    <a:pt x="1479050" y="22648"/>
                  </a:lnTo>
                  <a:lnTo>
                    <a:pt x="1430839" y="30688"/>
                  </a:lnTo>
                  <a:lnTo>
                    <a:pt x="1383091" y="39900"/>
                  </a:lnTo>
                  <a:lnTo>
                    <a:pt x="1335824" y="50268"/>
                  </a:lnTo>
                  <a:lnTo>
                    <a:pt x="1289057" y="61775"/>
                  </a:lnTo>
                  <a:lnTo>
                    <a:pt x="1242809" y="74403"/>
                  </a:lnTo>
                  <a:lnTo>
                    <a:pt x="1197099" y="88136"/>
                  </a:lnTo>
                  <a:lnTo>
                    <a:pt x="1151946" y="102956"/>
                  </a:lnTo>
                  <a:lnTo>
                    <a:pt x="1107367" y="118847"/>
                  </a:lnTo>
                  <a:lnTo>
                    <a:pt x="1063383" y="135791"/>
                  </a:lnTo>
                  <a:lnTo>
                    <a:pt x="1020011" y="153772"/>
                  </a:lnTo>
                  <a:lnTo>
                    <a:pt x="977270" y="172771"/>
                  </a:lnTo>
                  <a:lnTo>
                    <a:pt x="935180" y="192773"/>
                  </a:lnTo>
                  <a:lnTo>
                    <a:pt x="893759" y="213760"/>
                  </a:lnTo>
                  <a:lnTo>
                    <a:pt x="853026" y="235714"/>
                  </a:lnTo>
                  <a:lnTo>
                    <a:pt x="812998" y="258620"/>
                  </a:lnTo>
                  <a:lnTo>
                    <a:pt x="773697" y="282459"/>
                  </a:lnTo>
                  <a:lnTo>
                    <a:pt x="735139" y="307215"/>
                  </a:lnTo>
                  <a:lnTo>
                    <a:pt x="697344" y="332870"/>
                  </a:lnTo>
                  <a:lnTo>
                    <a:pt x="660330" y="359408"/>
                  </a:lnTo>
                  <a:lnTo>
                    <a:pt x="624116" y="386812"/>
                  </a:lnTo>
                  <a:lnTo>
                    <a:pt x="588722" y="415064"/>
                  </a:lnTo>
                  <a:lnTo>
                    <a:pt x="554165" y="444147"/>
                  </a:lnTo>
                  <a:lnTo>
                    <a:pt x="520465" y="474044"/>
                  </a:lnTo>
                  <a:lnTo>
                    <a:pt x="487639" y="504739"/>
                  </a:lnTo>
                  <a:lnTo>
                    <a:pt x="455708" y="536214"/>
                  </a:lnTo>
                  <a:lnTo>
                    <a:pt x="424690" y="568451"/>
                  </a:lnTo>
                  <a:lnTo>
                    <a:pt x="394603" y="601435"/>
                  </a:lnTo>
                  <a:lnTo>
                    <a:pt x="365466" y="635147"/>
                  </a:lnTo>
                  <a:lnTo>
                    <a:pt x="337298" y="669571"/>
                  </a:lnTo>
                  <a:lnTo>
                    <a:pt x="310118" y="704690"/>
                  </a:lnTo>
                  <a:lnTo>
                    <a:pt x="283944" y="740487"/>
                  </a:lnTo>
                  <a:lnTo>
                    <a:pt x="258796" y="776943"/>
                  </a:lnTo>
                  <a:lnTo>
                    <a:pt x="234691" y="814044"/>
                  </a:lnTo>
                  <a:lnTo>
                    <a:pt x="211650" y="851770"/>
                  </a:lnTo>
                  <a:lnTo>
                    <a:pt x="189689" y="890106"/>
                  </a:lnTo>
                  <a:lnTo>
                    <a:pt x="168829" y="929035"/>
                  </a:lnTo>
                  <a:lnTo>
                    <a:pt x="149088" y="968538"/>
                  </a:lnTo>
                  <a:lnTo>
                    <a:pt x="130485" y="1008599"/>
                  </a:lnTo>
                  <a:lnTo>
                    <a:pt x="113038" y="1049201"/>
                  </a:lnTo>
                  <a:lnTo>
                    <a:pt x="96766" y="1090328"/>
                  </a:lnTo>
                  <a:lnTo>
                    <a:pt x="81689" y="1131961"/>
                  </a:lnTo>
                  <a:lnTo>
                    <a:pt x="67824" y="1174083"/>
                  </a:lnTo>
                  <a:lnTo>
                    <a:pt x="55190" y="1216679"/>
                  </a:lnTo>
                  <a:lnTo>
                    <a:pt x="43807" y="1259729"/>
                  </a:lnTo>
                  <a:lnTo>
                    <a:pt x="33693" y="1303219"/>
                  </a:lnTo>
                  <a:lnTo>
                    <a:pt x="24866" y="1347130"/>
                  </a:lnTo>
                  <a:lnTo>
                    <a:pt x="17346" y="1391445"/>
                  </a:lnTo>
                  <a:lnTo>
                    <a:pt x="11151" y="1436147"/>
                  </a:lnTo>
                  <a:lnTo>
                    <a:pt x="6301" y="1481220"/>
                  </a:lnTo>
                  <a:lnTo>
                    <a:pt x="2812" y="1526645"/>
                  </a:lnTo>
                  <a:lnTo>
                    <a:pt x="706" y="1572407"/>
                  </a:lnTo>
                  <a:lnTo>
                    <a:pt x="0" y="1618488"/>
                  </a:lnTo>
                  <a:lnTo>
                    <a:pt x="706" y="1664568"/>
                  </a:lnTo>
                  <a:lnTo>
                    <a:pt x="2812" y="1710330"/>
                  </a:lnTo>
                  <a:lnTo>
                    <a:pt x="6301" y="1755755"/>
                  </a:lnTo>
                  <a:lnTo>
                    <a:pt x="11151" y="1800828"/>
                  </a:lnTo>
                  <a:lnTo>
                    <a:pt x="17346" y="1845530"/>
                  </a:lnTo>
                  <a:lnTo>
                    <a:pt x="24866" y="1889845"/>
                  </a:lnTo>
                  <a:lnTo>
                    <a:pt x="33693" y="1933756"/>
                  </a:lnTo>
                  <a:lnTo>
                    <a:pt x="43807" y="1977246"/>
                  </a:lnTo>
                  <a:lnTo>
                    <a:pt x="55190" y="2020296"/>
                  </a:lnTo>
                  <a:lnTo>
                    <a:pt x="67824" y="2062892"/>
                  </a:lnTo>
                  <a:lnTo>
                    <a:pt x="81689" y="2105014"/>
                  </a:lnTo>
                  <a:lnTo>
                    <a:pt x="96766" y="2146647"/>
                  </a:lnTo>
                  <a:lnTo>
                    <a:pt x="113038" y="2187774"/>
                  </a:lnTo>
                  <a:lnTo>
                    <a:pt x="130485" y="2228376"/>
                  </a:lnTo>
                  <a:lnTo>
                    <a:pt x="149088" y="2268437"/>
                  </a:lnTo>
                  <a:lnTo>
                    <a:pt x="168829" y="2307940"/>
                  </a:lnTo>
                  <a:lnTo>
                    <a:pt x="189689" y="2346869"/>
                  </a:lnTo>
                  <a:lnTo>
                    <a:pt x="211650" y="2385205"/>
                  </a:lnTo>
                  <a:lnTo>
                    <a:pt x="234691" y="2422931"/>
                  </a:lnTo>
                  <a:lnTo>
                    <a:pt x="258796" y="2460032"/>
                  </a:lnTo>
                  <a:lnTo>
                    <a:pt x="283944" y="2496488"/>
                  </a:lnTo>
                  <a:lnTo>
                    <a:pt x="310118" y="2532285"/>
                  </a:lnTo>
                  <a:lnTo>
                    <a:pt x="337298" y="2567404"/>
                  </a:lnTo>
                  <a:lnTo>
                    <a:pt x="365466" y="2601828"/>
                  </a:lnTo>
                  <a:lnTo>
                    <a:pt x="394603" y="2635540"/>
                  </a:lnTo>
                  <a:lnTo>
                    <a:pt x="424690" y="2668524"/>
                  </a:lnTo>
                  <a:lnTo>
                    <a:pt x="455708" y="2700761"/>
                  </a:lnTo>
                  <a:lnTo>
                    <a:pt x="487639" y="2732236"/>
                  </a:lnTo>
                  <a:lnTo>
                    <a:pt x="520465" y="2762931"/>
                  </a:lnTo>
                  <a:lnTo>
                    <a:pt x="554165" y="2792828"/>
                  </a:lnTo>
                  <a:lnTo>
                    <a:pt x="588722" y="2821911"/>
                  </a:lnTo>
                  <a:lnTo>
                    <a:pt x="624116" y="2850163"/>
                  </a:lnTo>
                  <a:lnTo>
                    <a:pt x="660330" y="2877567"/>
                  </a:lnTo>
                  <a:lnTo>
                    <a:pt x="697344" y="2904105"/>
                  </a:lnTo>
                  <a:lnTo>
                    <a:pt x="735139" y="2929760"/>
                  </a:lnTo>
                  <a:lnTo>
                    <a:pt x="773697" y="2954516"/>
                  </a:lnTo>
                  <a:lnTo>
                    <a:pt x="812998" y="2978355"/>
                  </a:lnTo>
                  <a:lnTo>
                    <a:pt x="853026" y="3001261"/>
                  </a:lnTo>
                  <a:lnTo>
                    <a:pt x="893759" y="3023215"/>
                  </a:lnTo>
                  <a:lnTo>
                    <a:pt x="935180" y="3044202"/>
                  </a:lnTo>
                  <a:lnTo>
                    <a:pt x="977270" y="3064204"/>
                  </a:lnTo>
                  <a:lnTo>
                    <a:pt x="1020011" y="3083203"/>
                  </a:lnTo>
                  <a:lnTo>
                    <a:pt x="1063383" y="3101184"/>
                  </a:lnTo>
                  <a:lnTo>
                    <a:pt x="1107367" y="3118128"/>
                  </a:lnTo>
                  <a:lnTo>
                    <a:pt x="1151946" y="3134019"/>
                  </a:lnTo>
                  <a:lnTo>
                    <a:pt x="1197099" y="3148839"/>
                  </a:lnTo>
                  <a:lnTo>
                    <a:pt x="1242809" y="3162572"/>
                  </a:lnTo>
                  <a:lnTo>
                    <a:pt x="1289057" y="3175200"/>
                  </a:lnTo>
                  <a:lnTo>
                    <a:pt x="1335824" y="3186707"/>
                  </a:lnTo>
                  <a:lnTo>
                    <a:pt x="1383091" y="3197075"/>
                  </a:lnTo>
                  <a:lnTo>
                    <a:pt x="1430839" y="3206287"/>
                  </a:lnTo>
                  <a:lnTo>
                    <a:pt x="1479050" y="3214327"/>
                  </a:lnTo>
                  <a:lnTo>
                    <a:pt x="1527705" y="3221176"/>
                  </a:lnTo>
                  <a:lnTo>
                    <a:pt x="1576786" y="3226818"/>
                  </a:lnTo>
                  <a:lnTo>
                    <a:pt x="1626272" y="3231236"/>
                  </a:lnTo>
                  <a:lnTo>
                    <a:pt x="1676147" y="3234413"/>
                  </a:lnTo>
                  <a:lnTo>
                    <a:pt x="1726390" y="3236332"/>
                  </a:lnTo>
                  <a:lnTo>
                    <a:pt x="1776983" y="3236976"/>
                  </a:lnTo>
                  <a:lnTo>
                    <a:pt x="1827577" y="3236332"/>
                  </a:lnTo>
                  <a:lnTo>
                    <a:pt x="1877820" y="3234413"/>
                  </a:lnTo>
                  <a:lnTo>
                    <a:pt x="1927695" y="3231236"/>
                  </a:lnTo>
                  <a:lnTo>
                    <a:pt x="1977181" y="3226818"/>
                  </a:lnTo>
                  <a:lnTo>
                    <a:pt x="2026262" y="3221176"/>
                  </a:lnTo>
                  <a:lnTo>
                    <a:pt x="2074917" y="3214327"/>
                  </a:lnTo>
                  <a:lnTo>
                    <a:pt x="2123128" y="3206287"/>
                  </a:lnTo>
                  <a:lnTo>
                    <a:pt x="2170876" y="3197075"/>
                  </a:lnTo>
                  <a:lnTo>
                    <a:pt x="2218143" y="3186707"/>
                  </a:lnTo>
                  <a:lnTo>
                    <a:pt x="2264910" y="3175200"/>
                  </a:lnTo>
                  <a:lnTo>
                    <a:pt x="2311158" y="3162572"/>
                  </a:lnTo>
                  <a:lnTo>
                    <a:pt x="2356868" y="3148839"/>
                  </a:lnTo>
                  <a:lnTo>
                    <a:pt x="2402021" y="3134019"/>
                  </a:lnTo>
                  <a:lnTo>
                    <a:pt x="2446600" y="3118128"/>
                  </a:lnTo>
                  <a:lnTo>
                    <a:pt x="2490584" y="3101184"/>
                  </a:lnTo>
                  <a:lnTo>
                    <a:pt x="2533956" y="3083203"/>
                  </a:lnTo>
                  <a:lnTo>
                    <a:pt x="2576697" y="3064204"/>
                  </a:lnTo>
                  <a:lnTo>
                    <a:pt x="2618787" y="3044202"/>
                  </a:lnTo>
                  <a:lnTo>
                    <a:pt x="2660208" y="3023215"/>
                  </a:lnTo>
                  <a:lnTo>
                    <a:pt x="2700941" y="3001261"/>
                  </a:lnTo>
                  <a:lnTo>
                    <a:pt x="2740969" y="2978355"/>
                  </a:lnTo>
                  <a:lnTo>
                    <a:pt x="2780270" y="2954516"/>
                  </a:lnTo>
                  <a:lnTo>
                    <a:pt x="2818828" y="2929760"/>
                  </a:lnTo>
                  <a:lnTo>
                    <a:pt x="2856623" y="2904105"/>
                  </a:lnTo>
                  <a:lnTo>
                    <a:pt x="2893637" y="2877567"/>
                  </a:lnTo>
                  <a:lnTo>
                    <a:pt x="2929851" y="2850163"/>
                  </a:lnTo>
                  <a:lnTo>
                    <a:pt x="2965245" y="2821911"/>
                  </a:lnTo>
                  <a:lnTo>
                    <a:pt x="2999802" y="2792828"/>
                  </a:lnTo>
                  <a:lnTo>
                    <a:pt x="3033502" y="2762931"/>
                  </a:lnTo>
                  <a:lnTo>
                    <a:pt x="3066328" y="2732236"/>
                  </a:lnTo>
                  <a:lnTo>
                    <a:pt x="3098259" y="2700761"/>
                  </a:lnTo>
                  <a:lnTo>
                    <a:pt x="3129277" y="2668524"/>
                  </a:lnTo>
                  <a:lnTo>
                    <a:pt x="3159364" y="2635540"/>
                  </a:lnTo>
                  <a:lnTo>
                    <a:pt x="3188501" y="2601828"/>
                  </a:lnTo>
                  <a:lnTo>
                    <a:pt x="3216669" y="2567404"/>
                  </a:lnTo>
                  <a:lnTo>
                    <a:pt x="3243849" y="2532285"/>
                  </a:lnTo>
                  <a:lnTo>
                    <a:pt x="3270023" y="2496488"/>
                  </a:lnTo>
                  <a:lnTo>
                    <a:pt x="3295171" y="2460032"/>
                  </a:lnTo>
                  <a:lnTo>
                    <a:pt x="3319276" y="2422931"/>
                  </a:lnTo>
                  <a:lnTo>
                    <a:pt x="3342317" y="2385205"/>
                  </a:lnTo>
                  <a:lnTo>
                    <a:pt x="3364278" y="2346869"/>
                  </a:lnTo>
                  <a:lnTo>
                    <a:pt x="3385138" y="2307940"/>
                  </a:lnTo>
                  <a:lnTo>
                    <a:pt x="3404879" y="2268437"/>
                  </a:lnTo>
                  <a:lnTo>
                    <a:pt x="3423482" y="2228376"/>
                  </a:lnTo>
                  <a:lnTo>
                    <a:pt x="3440929" y="2187774"/>
                  </a:lnTo>
                  <a:lnTo>
                    <a:pt x="3457201" y="2146647"/>
                  </a:lnTo>
                  <a:lnTo>
                    <a:pt x="3472278" y="2105014"/>
                  </a:lnTo>
                  <a:lnTo>
                    <a:pt x="3486143" y="2062892"/>
                  </a:lnTo>
                  <a:lnTo>
                    <a:pt x="3498777" y="2020296"/>
                  </a:lnTo>
                  <a:lnTo>
                    <a:pt x="3510160" y="1977246"/>
                  </a:lnTo>
                  <a:lnTo>
                    <a:pt x="3520274" y="1933756"/>
                  </a:lnTo>
                  <a:lnTo>
                    <a:pt x="3529101" y="1889845"/>
                  </a:lnTo>
                  <a:lnTo>
                    <a:pt x="3536621" y="1845530"/>
                  </a:lnTo>
                  <a:lnTo>
                    <a:pt x="3542816" y="1800828"/>
                  </a:lnTo>
                  <a:lnTo>
                    <a:pt x="3547666" y="1755755"/>
                  </a:lnTo>
                  <a:lnTo>
                    <a:pt x="3551155" y="1710330"/>
                  </a:lnTo>
                  <a:lnTo>
                    <a:pt x="3553261" y="1664568"/>
                  </a:lnTo>
                  <a:lnTo>
                    <a:pt x="3553967" y="1618488"/>
                  </a:lnTo>
                  <a:lnTo>
                    <a:pt x="3553261" y="1572407"/>
                  </a:lnTo>
                  <a:lnTo>
                    <a:pt x="3551155" y="1526645"/>
                  </a:lnTo>
                  <a:lnTo>
                    <a:pt x="3547666" y="1481220"/>
                  </a:lnTo>
                  <a:lnTo>
                    <a:pt x="3542816" y="1436147"/>
                  </a:lnTo>
                  <a:lnTo>
                    <a:pt x="3536621" y="1391445"/>
                  </a:lnTo>
                  <a:lnTo>
                    <a:pt x="3529101" y="1347130"/>
                  </a:lnTo>
                  <a:lnTo>
                    <a:pt x="3520274" y="1303219"/>
                  </a:lnTo>
                  <a:lnTo>
                    <a:pt x="3510160" y="1259729"/>
                  </a:lnTo>
                  <a:lnTo>
                    <a:pt x="3498777" y="1216679"/>
                  </a:lnTo>
                  <a:lnTo>
                    <a:pt x="3486143" y="1174083"/>
                  </a:lnTo>
                  <a:lnTo>
                    <a:pt x="3472278" y="1131961"/>
                  </a:lnTo>
                  <a:lnTo>
                    <a:pt x="3457201" y="1090328"/>
                  </a:lnTo>
                  <a:lnTo>
                    <a:pt x="3440929" y="1049201"/>
                  </a:lnTo>
                  <a:lnTo>
                    <a:pt x="3423482" y="1008599"/>
                  </a:lnTo>
                  <a:lnTo>
                    <a:pt x="3404879" y="968538"/>
                  </a:lnTo>
                  <a:lnTo>
                    <a:pt x="3385138" y="929035"/>
                  </a:lnTo>
                  <a:lnTo>
                    <a:pt x="3364278" y="890106"/>
                  </a:lnTo>
                  <a:lnTo>
                    <a:pt x="3342317" y="851770"/>
                  </a:lnTo>
                  <a:lnTo>
                    <a:pt x="3319276" y="814044"/>
                  </a:lnTo>
                  <a:lnTo>
                    <a:pt x="3295171" y="776943"/>
                  </a:lnTo>
                  <a:lnTo>
                    <a:pt x="3270023" y="740487"/>
                  </a:lnTo>
                  <a:lnTo>
                    <a:pt x="3243849" y="704690"/>
                  </a:lnTo>
                  <a:lnTo>
                    <a:pt x="3216669" y="669571"/>
                  </a:lnTo>
                  <a:lnTo>
                    <a:pt x="3188501" y="635147"/>
                  </a:lnTo>
                  <a:lnTo>
                    <a:pt x="3159364" y="601435"/>
                  </a:lnTo>
                  <a:lnTo>
                    <a:pt x="3129277" y="568451"/>
                  </a:lnTo>
                  <a:lnTo>
                    <a:pt x="3098259" y="536214"/>
                  </a:lnTo>
                  <a:lnTo>
                    <a:pt x="3066328" y="504739"/>
                  </a:lnTo>
                  <a:lnTo>
                    <a:pt x="3033502" y="474044"/>
                  </a:lnTo>
                  <a:lnTo>
                    <a:pt x="2999802" y="444147"/>
                  </a:lnTo>
                  <a:lnTo>
                    <a:pt x="2965245" y="415064"/>
                  </a:lnTo>
                  <a:lnTo>
                    <a:pt x="2929851" y="386812"/>
                  </a:lnTo>
                  <a:lnTo>
                    <a:pt x="2893637" y="359408"/>
                  </a:lnTo>
                  <a:lnTo>
                    <a:pt x="2856623" y="332870"/>
                  </a:lnTo>
                  <a:lnTo>
                    <a:pt x="2818828" y="307215"/>
                  </a:lnTo>
                  <a:lnTo>
                    <a:pt x="2780270" y="282459"/>
                  </a:lnTo>
                  <a:lnTo>
                    <a:pt x="2740969" y="258620"/>
                  </a:lnTo>
                  <a:lnTo>
                    <a:pt x="2700941" y="235714"/>
                  </a:lnTo>
                  <a:lnTo>
                    <a:pt x="2660208" y="213760"/>
                  </a:lnTo>
                  <a:lnTo>
                    <a:pt x="2618787" y="192773"/>
                  </a:lnTo>
                  <a:lnTo>
                    <a:pt x="2576697" y="172771"/>
                  </a:lnTo>
                  <a:lnTo>
                    <a:pt x="2533956" y="153772"/>
                  </a:lnTo>
                  <a:lnTo>
                    <a:pt x="2490584" y="135791"/>
                  </a:lnTo>
                  <a:lnTo>
                    <a:pt x="2446600" y="118847"/>
                  </a:lnTo>
                  <a:lnTo>
                    <a:pt x="2402021" y="102956"/>
                  </a:lnTo>
                  <a:lnTo>
                    <a:pt x="2356868" y="88136"/>
                  </a:lnTo>
                  <a:lnTo>
                    <a:pt x="2311158" y="74403"/>
                  </a:lnTo>
                  <a:lnTo>
                    <a:pt x="2264910" y="61775"/>
                  </a:lnTo>
                  <a:lnTo>
                    <a:pt x="2218143" y="50268"/>
                  </a:lnTo>
                  <a:lnTo>
                    <a:pt x="2170876" y="39900"/>
                  </a:lnTo>
                  <a:lnTo>
                    <a:pt x="2123128" y="30688"/>
                  </a:lnTo>
                  <a:lnTo>
                    <a:pt x="2074917" y="22648"/>
                  </a:lnTo>
                  <a:lnTo>
                    <a:pt x="2026262" y="15799"/>
                  </a:lnTo>
                  <a:lnTo>
                    <a:pt x="1977181" y="10157"/>
                  </a:lnTo>
                  <a:lnTo>
                    <a:pt x="1927695" y="5739"/>
                  </a:lnTo>
                  <a:lnTo>
                    <a:pt x="1877820" y="2562"/>
                  </a:lnTo>
                  <a:lnTo>
                    <a:pt x="1827577" y="643"/>
                  </a:lnTo>
                  <a:lnTo>
                    <a:pt x="1776983" y="0"/>
                  </a:lnTo>
                  <a:close/>
                </a:path>
              </a:pathLst>
            </a:custGeom>
            <a:solidFill>
              <a:srgbClr val="EEA7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00900" y="1039368"/>
              <a:ext cx="3390899" cy="324764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068055" y="3270504"/>
              <a:ext cx="3782695" cy="3476625"/>
            </a:xfrm>
            <a:custGeom>
              <a:avLst/>
              <a:gdLst/>
              <a:ahLst/>
              <a:cxnLst/>
              <a:rect l="l" t="t" r="r" b="b"/>
              <a:pathLst>
                <a:path w="3782695" h="3476625">
                  <a:moveTo>
                    <a:pt x="1891283" y="0"/>
                  </a:moveTo>
                  <a:lnTo>
                    <a:pt x="1840899" y="604"/>
                  </a:lnTo>
                  <a:lnTo>
                    <a:pt x="1790840" y="2409"/>
                  </a:lnTo>
                  <a:lnTo>
                    <a:pt x="1741122" y="5398"/>
                  </a:lnTo>
                  <a:lnTo>
                    <a:pt x="1691761" y="9556"/>
                  </a:lnTo>
                  <a:lnTo>
                    <a:pt x="1642775" y="14870"/>
                  </a:lnTo>
                  <a:lnTo>
                    <a:pt x="1594179" y="21322"/>
                  </a:lnTo>
                  <a:lnTo>
                    <a:pt x="1545990" y="28900"/>
                  </a:lnTo>
                  <a:lnTo>
                    <a:pt x="1498224" y="37587"/>
                  </a:lnTo>
                  <a:lnTo>
                    <a:pt x="1450897" y="47368"/>
                  </a:lnTo>
                  <a:lnTo>
                    <a:pt x="1404026" y="58229"/>
                  </a:lnTo>
                  <a:lnTo>
                    <a:pt x="1357627" y="70154"/>
                  </a:lnTo>
                  <a:lnTo>
                    <a:pt x="1311716" y="83129"/>
                  </a:lnTo>
                  <a:lnTo>
                    <a:pt x="1266311" y="97139"/>
                  </a:lnTo>
                  <a:lnTo>
                    <a:pt x="1221426" y="112167"/>
                  </a:lnTo>
                  <a:lnTo>
                    <a:pt x="1177079" y="128201"/>
                  </a:lnTo>
                  <a:lnTo>
                    <a:pt x="1133285" y="145223"/>
                  </a:lnTo>
                  <a:lnTo>
                    <a:pt x="1090062" y="163220"/>
                  </a:lnTo>
                  <a:lnTo>
                    <a:pt x="1047425" y="182177"/>
                  </a:lnTo>
                  <a:lnTo>
                    <a:pt x="1005391" y="202077"/>
                  </a:lnTo>
                  <a:lnTo>
                    <a:pt x="963976" y="222908"/>
                  </a:lnTo>
                  <a:lnTo>
                    <a:pt x="923196" y="244652"/>
                  </a:lnTo>
                  <a:lnTo>
                    <a:pt x="883068" y="267296"/>
                  </a:lnTo>
                  <a:lnTo>
                    <a:pt x="843609" y="290824"/>
                  </a:lnTo>
                  <a:lnTo>
                    <a:pt x="804833" y="315221"/>
                  </a:lnTo>
                  <a:lnTo>
                    <a:pt x="766759" y="340473"/>
                  </a:lnTo>
                  <a:lnTo>
                    <a:pt x="729402" y="366564"/>
                  </a:lnTo>
                  <a:lnTo>
                    <a:pt x="692778" y="393479"/>
                  </a:lnTo>
                  <a:lnTo>
                    <a:pt x="656904" y="421204"/>
                  </a:lnTo>
                  <a:lnTo>
                    <a:pt x="621797" y="449722"/>
                  </a:lnTo>
                  <a:lnTo>
                    <a:pt x="587471" y="479020"/>
                  </a:lnTo>
                  <a:lnTo>
                    <a:pt x="553945" y="509082"/>
                  </a:lnTo>
                  <a:lnTo>
                    <a:pt x="521234" y="539893"/>
                  </a:lnTo>
                  <a:lnTo>
                    <a:pt x="489354" y="571439"/>
                  </a:lnTo>
                  <a:lnTo>
                    <a:pt x="458322" y="603703"/>
                  </a:lnTo>
                  <a:lnTo>
                    <a:pt x="428155" y="636672"/>
                  </a:lnTo>
                  <a:lnTo>
                    <a:pt x="398868" y="670330"/>
                  </a:lnTo>
                  <a:lnTo>
                    <a:pt x="370477" y="704662"/>
                  </a:lnTo>
                  <a:lnTo>
                    <a:pt x="343001" y="739653"/>
                  </a:lnTo>
                  <a:lnTo>
                    <a:pt x="316453" y="775288"/>
                  </a:lnTo>
                  <a:lnTo>
                    <a:pt x="290852" y="811552"/>
                  </a:lnTo>
                  <a:lnTo>
                    <a:pt x="266212" y="848430"/>
                  </a:lnTo>
                  <a:lnTo>
                    <a:pt x="242552" y="885907"/>
                  </a:lnTo>
                  <a:lnTo>
                    <a:pt x="219886" y="923968"/>
                  </a:lnTo>
                  <a:lnTo>
                    <a:pt x="198231" y="962598"/>
                  </a:lnTo>
                  <a:lnTo>
                    <a:pt x="177604" y="1001782"/>
                  </a:lnTo>
                  <a:lnTo>
                    <a:pt x="158021" y="1041505"/>
                  </a:lnTo>
                  <a:lnTo>
                    <a:pt x="139499" y="1081752"/>
                  </a:lnTo>
                  <a:lnTo>
                    <a:pt x="122052" y="1122508"/>
                  </a:lnTo>
                  <a:lnTo>
                    <a:pt x="105699" y="1163758"/>
                  </a:lnTo>
                  <a:lnTo>
                    <a:pt x="90455" y="1205487"/>
                  </a:lnTo>
                  <a:lnTo>
                    <a:pt x="76337" y="1247680"/>
                  </a:lnTo>
                  <a:lnTo>
                    <a:pt x="63361" y="1290321"/>
                  </a:lnTo>
                  <a:lnTo>
                    <a:pt x="51543" y="1333397"/>
                  </a:lnTo>
                  <a:lnTo>
                    <a:pt x="40899" y="1376891"/>
                  </a:lnTo>
                  <a:lnTo>
                    <a:pt x="31447" y="1420789"/>
                  </a:lnTo>
                  <a:lnTo>
                    <a:pt x="23202" y="1465076"/>
                  </a:lnTo>
                  <a:lnTo>
                    <a:pt x="16180" y="1509737"/>
                  </a:lnTo>
                  <a:lnTo>
                    <a:pt x="10399" y="1554756"/>
                  </a:lnTo>
                  <a:lnTo>
                    <a:pt x="5874" y="1600119"/>
                  </a:lnTo>
                  <a:lnTo>
                    <a:pt x="2621" y="1645811"/>
                  </a:lnTo>
                  <a:lnTo>
                    <a:pt x="658" y="1691817"/>
                  </a:lnTo>
                  <a:lnTo>
                    <a:pt x="0" y="1738122"/>
                  </a:lnTo>
                  <a:lnTo>
                    <a:pt x="658" y="1784426"/>
                  </a:lnTo>
                  <a:lnTo>
                    <a:pt x="2621" y="1830432"/>
                  </a:lnTo>
                  <a:lnTo>
                    <a:pt x="5874" y="1876124"/>
                  </a:lnTo>
                  <a:lnTo>
                    <a:pt x="10399" y="1921487"/>
                  </a:lnTo>
                  <a:lnTo>
                    <a:pt x="16180" y="1966506"/>
                  </a:lnTo>
                  <a:lnTo>
                    <a:pt x="23202" y="2011167"/>
                  </a:lnTo>
                  <a:lnTo>
                    <a:pt x="31447" y="2055454"/>
                  </a:lnTo>
                  <a:lnTo>
                    <a:pt x="40899" y="2099352"/>
                  </a:lnTo>
                  <a:lnTo>
                    <a:pt x="51543" y="2142846"/>
                  </a:lnTo>
                  <a:lnTo>
                    <a:pt x="63361" y="2185922"/>
                  </a:lnTo>
                  <a:lnTo>
                    <a:pt x="76337" y="2228563"/>
                  </a:lnTo>
                  <a:lnTo>
                    <a:pt x="90455" y="2270756"/>
                  </a:lnTo>
                  <a:lnTo>
                    <a:pt x="105699" y="2312485"/>
                  </a:lnTo>
                  <a:lnTo>
                    <a:pt x="122052" y="2353735"/>
                  </a:lnTo>
                  <a:lnTo>
                    <a:pt x="139499" y="2394491"/>
                  </a:lnTo>
                  <a:lnTo>
                    <a:pt x="158021" y="2434738"/>
                  </a:lnTo>
                  <a:lnTo>
                    <a:pt x="177604" y="2474461"/>
                  </a:lnTo>
                  <a:lnTo>
                    <a:pt x="198231" y="2513645"/>
                  </a:lnTo>
                  <a:lnTo>
                    <a:pt x="219886" y="2552275"/>
                  </a:lnTo>
                  <a:lnTo>
                    <a:pt x="242552" y="2590336"/>
                  </a:lnTo>
                  <a:lnTo>
                    <a:pt x="266212" y="2627813"/>
                  </a:lnTo>
                  <a:lnTo>
                    <a:pt x="290852" y="2664691"/>
                  </a:lnTo>
                  <a:lnTo>
                    <a:pt x="316453" y="2700955"/>
                  </a:lnTo>
                  <a:lnTo>
                    <a:pt x="343001" y="2736590"/>
                  </a:lnTo>
                  <a:lnTo>
                    <a:pt x="370477" y="2771581"/>
                  </a:lnTo>
                  <a:lnTo>
                    <a:pt x="398868" y="2805913"/>
                  </a:lnTo>
                  <a:lnTo>
                    <a:pt x="428155" y="2839571"/>
                  </a:lnTo>
                  <a:lnTo>
                    <a:pt x="458322" y="2872540"/>
                  </a:lnTo>
                  <a:lnTo>
                    <a:pt x="489354" y="2904804"/>
                  </a:lnTo>
                  <a:lnTo>
                    <a:pt x="521234" y="2936350"/>
                  </a:lnTo>
                  <a:lnTo>
                    <a:pt x="553945" y="2967161"/>
                  </a:lnTo>
                  <a:lnTo>
                    <a:pt x="587471" y="2997223"/>
                  </a:lnTo>
                  <a:lnTo>
                    <a:pt x="621797" y="3026521"/>
                  </a:lnTo>
                  <a:lnTo>
                    <a:pt x="656904" y="3055039"/>
                  </a:lnTo>
                  <a:lnTo>
                    <a:pt x="692778" y="3082764"/>
                  </a:lnTo>
                  <a:lnTo>
                    <a:pt x="729402" y="3109679"/>
                  </a:lnTo>
                  <a:lnTo>
                    <a:pt x="766759" y="3135770"/>
                  </a:lnTo>
                  <a:lnTo>
                    <a:pt x="804833" y="3161022"/>
                  </a:lnTo>
                  <a:lnTo>
                    <a:pt x="843609" y="3185419"/>
                  </a:lnTo>
                  <a:lnTo>
                    <a:pt x="883068" y="3208947"/>
                  </a:lnTo>
                  <a:lnTo>
                    <a:pt x="923196" y="3231591"/>
                  </a:lnTo>
                  <a:lnTo>
                    <a:pt x="963976" y="3253335"/>
                  </a:lnTo>
                  <a:lnTo>
                    <a:pt x="1005391" y="3274166"/>
                  </a:lnTo>
                  <a:lnTo>
                    <a:pt x="1047425" y="3294066"/>
                  </a:lnTo>
                  <a:lnTo>
                    <a:pt x="1090062" y="3313023"/>
                  </a:lnTo>
                  <a:lnTo>
                    <a:pt x="1133285" y="3331020"/>
                  </a:lnTo>
                  <a:lnTo>
                    <a:pt x="1177079" y="3348042"/>
                  </a:lnTo>
                  <a:lnTo>
                    <a:pt x="1221426" y="3364076"/>
                  </a:lnTo>
                  <a:lnTo>
                    <a:pt x="1266311" y="3379104"/>
                  </a:lnTo>
                  <a:lnTo>
                    <a:pt x="1311716" y="3393114"/>
                  </a:lnTo>
                  <a:lnTo>
                    <a:pt x="1357627" y="3406089"/>
                  </a:lnTo>
                  <a:lnTo>
                    <a:pt x="1404026" y="3418014"/>
                  </a:lnTo>
                  <a:lnTo>
                    <a:pt x="1450897" y="3428875"/>
                  </a:lnTo>
                  <a:lnTo>
                    <a:pt x="1498224" y="3438656"/>
                  </a:lnTo>
                  <a:lnTo>
                    <a:pt x="1545990" y="3447343"/>
                  </a:lnTo>
                  <a:lnTo>
                    <a:pt x="1594179" y="3454921"/>
                  </a:lnTo>
                  <a:lnTo>
                    <a:pt x="1642775" y="3461373"/>
                  </a:lnTo>
                  <a:lnTo>
                    <a:pt x="1691761" y="3466687"/>
                  </a:lnTo>
                  <a:lnTo>
                    <a:pt x="1741122" y="3470845"/>
                  </a:lnTo>
                  <a:lnTo>
                    <a:pt x="1790840" y="3473834"/>
                  </a:lnTo>
                  <a:lnTo>
                    <a:pt x="1840899" y="3475639"/>
                  </a:lnTo>
                  <a:lnTo>
                    <a:pt x="1891283" y="3476244"/>
                  </a:lnTo>
                  <a:lnTo>
                    <a:pt x="1941668" y="3475639"/>
                  </a:lnTo>
                  <a:lnTo>
                    <a:pt x="1991727" y="3473834"/>
                  </a:lnTo>
                  <a:lnTo>
                    <a:pt x="2041445" y="3470845"/>
                  </a:lnTo>
                  <a:lnTo>
                    <a:pt x="2090806" y="3466687"/>
                  </a:lnTo>
                  <a:lnTo>
                    <a:pt x="2139792" y="3461373"/>
                  </a:lnTo>
                  <a:lnTo>
                    <a:pt x="2188388" y="3454921"/>
                  </a:lnTo>
                  <a:lnTo>
                    <a:pt x="2236577" y="3447343"/>
                  </a:lnTo>
                  <a:lnTo>
                    <a:pt x="2284343" y="3438656"/>
                  </a:lnTo>
                  <a:lnTo>
                    <a:pt x="2331670" y="3428875"/>
                  </a:lnTo>
                  <a:lnTo>
                    <a:pt x="2378541" y="3418014"/>
                  </a:lnTo>
                  <a:lnTo>
                    <a:pt x="2424940" y="3406089"/>
                  </a:lnTo>
                  <a:lnTo>
                    <a:pt x="2470851" y="3393114"/>
                  </a:lnTo>
                  <a:lnTo>
                    <a:pt x="2516256" y="3379104"/>
                  </a:lnTo>
                  <a:lnTo>
                    <a:pt x="2561141" y="3364076"/>
                  </a:lnTo>
                  <a:lnTo>
                    <a:pt x="2605488" y="3348042"/>
                  </a:lnTo>
                  <a:lnTo>
                    <a:pt x="2649282" y="3331020"/>
                  </a:lnTo>
                  <a:lnTo>
                    <a:pt x="2692505" y="3313023"/>
                  </a:lnTo>
                  <a:lnTo>
                    <a:pt x="2735142" y="3294066"/>
                  </a:lnTo>
                  <a:lnTo>
                    <a:pt x="2777176" y="3274166"/>
                  </a:lnTo>
                  <a:lnTo>
                    <a:pt x="2818591" y="3253335"/>
                  </a:lnTo>
                  <a:lnTo>
                    <a:pt x="2859371" y="3231591"/>
                  </a:lnTo>
                  <a:lnTo>
                    <a:pt x="2899499" y="3208947"/>
                  </a:lnTo>
                  <a:lnTo>
                    <a:pt x="2938958" y="3185419"/>
                  </a:lnTo>
                  <a:lnTo>
                    <a:pt x="2977734" y="3161022"/>
                  </a:lnTo>
                  <a:lnTo>
                    <a:pt x="3015808" y="3135770"/>
                  </a:lnTo>
                  <a:lnTo>
                    <a:pt x="3053165" y="3109679"/>
                  </a:lnTo>
                  <a:lnTo>
                    <a:pt x="3089789" y="3082764"/>
                  </a:lnTo>
                  <a:lnTo>
                    <a:pt x="3125663" y="3055039"/>
                  </a:lnTo>
                  <a:lnTo>
                    <a:pt x="3160770" y="3026521"/>
                  </a:lnTo>
                  <a:lnTo>
                    <a:pt x="3195096" y="2997223"/>
                  </a:lnTo>
                  <a:lnTo>
                    <a:pt x="3228622" y="2967161"/>
                  </a:lnTo>
                  <a:lnTo>
                    <a:pt x="3261333" y="2936350"/>
                  </a:lnTo>
                  <a:lnTo>
                    <a:pt x="3293213" y="2904804"/>
                  </a:lnTo>
                  <a:lnTo>
                    <a:pt x="3324245" y="2872540"/>
                  </a:lnTo>
                  <a:lnTo>
                    <a:pt x="3354412" y="2839571"/>
                  </a:lnTo>
                  <a:lnTo>
                    <a:pt x="3383699" y="2805913"/>
                  </a:lnTo>
                  <a:lnTo>
                    <a:pt x="3412090" y="2771581"/>
                  </a:lnTo>
                  <a:lnTo>
                    <a:pt x="3439566" y="2736590"/>
                  </a:lnTo>
                  <a:lnTo>
                    <a:pt x="3466114" y="2700955"/>
                  </a:lnTo>
                  <a:lnTo>
                    <a:pt x="3491715" y="2664691"/>
                  </a:lnTo>
                  <a:lnTo>
                    <a:pt x="3516355" y="2627813"/>
                  </a:lnTo>
                  <a:lnTo>
                    <a:pt x="3540015" y="2590336"/>
                  </a:lnTo>
                  <a:lnTo>
                    <a:pt x="3562681" y="2552275"/>
                  </a:lnTo>
                  <a:lnTo>
                    <a:pt x="3584336" y="2513645"/>
                  </a:lnTo>
                  <a:lnTo>
                    <a:pt x="3604963" y="2474461"/>
                  </a:lnTo>
                  <a:lnTo>
                    <a:pt x="3624546" y="2434738"/>
                  </a:lnTo>
                  <a:lnTo>
                    <a:pt x="3643068" y="2394491"/>
                  </a:lnTo>
                  <a:lnTo>
                    <a:pt x="3660515" y="2353735"/>
                  </a:lnTo>
                  <a:lnTo>
                    <a:pt x="3676868" y="2312485"/>
                  </a:lnTo>
                  <a:lnTo>
                    <a:pt x="3692112" y="2270756"/>
                  </a:lnTo>
                  <a:lnTo>
                    <a:pt x="3706230" y="2228563"/>
                  </a:lnTo>
                  <a:lnTo>
                    <a:pt x="3719206" y="2185922"/>
                  </a:lnTo>
                  <a:lnTo>
                    <a:pt x="3731024" y="2142846"/>
                  </a:lnTo>
                  <a:lnTo>
                    <a:pt x="3741668" y="2099352"/>
                  </a:lnTo>
                  <a:lnTo>
                    <a:pt x="3751120" y="2055454"/>
                  </a:lnTo>
                  <a:lnTo>
                    <a:pt x="3759365" y="2011167"/>
                  </a:lnTo>
                  <a:lnTo>
                    <a:pt x="3766387" y="1966506"/>
                  </a:lnTo>
                  <a:lnTo>
                    <a:pt x="3772168" y="1921487"/>
                  </a:lnTo>
                  <a:lnTo>
                    <a:pt x="3776693" y="1876124"/>
                  </a:lnTo>
                  <a:lnTo>
                    <a:pt x="3779946" y="1830432"/>
                  </a:lnTo>
                  <a:lnTo>
                    <a:pt x="3781909" y="1784426"/>
                  </a:lnTo>
                  <a:lnTo>
                    <a:pt x="3782567" y="1738122"/>
                  </a:lnTo>
                  <a:lnTo>
                    <a:pt x="3781909" y="1691817"/>
                  </a:lnTo>
                  <a:lnTo>
                    <a:pt x="3779946" y="1645811"/>
                  </a:lnTo>
                  <a:lnTo>
                    <a:pt x="3776693" y="1600119"/>
                  </a:lnTo>
                  <a:lnTo>
                    <a:pt x="3772168" y="1554756"/>
                  </a:lnTo>
                  <a:lnTo>
                    <a:pt x="3766387" y="1509737"/>
                  </a:lnTo>
                  <a:lnTo>
                    <a:pt x="3759365" y="1465076"/>
                  </a:lnTo>
                  <a:lnTo>
                    <a:pt x="3751120" y="1420789"/>
                  </a:lnTo>
                  <a:lnTo>
                    <a:pt x="3741668" y="1376891"/>
                  </a:lnTo>
                  <a:lnTo>
                    <a:pt x="3731024" y="1333397"/>
                  </a:lnTo>
                  <a:lnTo>
                    <a:pt x="3719206" y="1290321"/>
                  </a:lnTo>
                  <a:lnTo>
                    <a:pt x="3706230" y="1247680"/>
                  </a:lnTo>
                  <a:lnTo>
                    <a:pt x="3692112" y="1205487"/>
                  </a:lnTo>
                  <a:lnTo>
                    <a:pt x="3676868" y="1163758"/>
                  </a:lnTo>
                  <a:lnTo>
                    <a:pt x="3660515" y="1122508"/>
                  </a:lnTo>
                  <a:lnTo>
                    <a:pt x="3643068" y="1081752"/>
                  </a:lnTo>
                  <a:lnTo>
                    <a:pt x="3624546" y="1041505"/>
                  </a:lnTo>
                  <a:lnTo>
                    <a:pt x="3604963" y="1001782"/>
                  </a:lnTo>
                  <a:lnTo>
                    <a:pt x="3584336" y="962598"/>
                  </a:lnTo>
                  <a:lnTo>
                    <a:pt x="3562681" y="923968"/>
                  </a:lnTo>
                  <a:lnTo>
                    <a:pt x="3540015" y="885907"/>
                  </a:lnTo>
                  <a:lnTo>
                    <a:pt x="3516355" y="848430"/>
                  </a:lnTo>
                  <a:lnTo>
                    <a:pt x="3491715" y="811552"/>
                  </a:lnTo>
                  <a:lnTo>
                    <a:pt x="3466114" y="775288"/>
                  </a:lnTo>
                  <a:lnTo>
                    <a:pt x="3439566" y="739653"/>
                  </a:lnTo>
                  <a:lnTo>
                    <a:pt x="3412090" y="704662"/>
                  </a:lnTo>
                  <a:lnTo>
                    <a:pt x="3383699" y="670330"/>
                  </a:lnTo>
                  <a:lnTo>
                    <a:pt x="3354412" y="636672"/>
                  </a:lnTo>
                  <a:lnTo>
                    <a:pt x="3324245" y="603703"/>
                  </a:lnTo>
                  <a:lnTo>
                    <a:pt x="3293213" y="571439"/>
                  </a:lnTo>
                  <a:lnTo>
                    <a:pt x="3261333" y="539893"/>
                  </a:lnTo>
                  <a:lnTo>
                    <a:pt x="3228622" y="509082"/>
                  </a:lnTo>
                  <a:lnTo>
                    <a:pt x="3195096" y="479020"/>
                  </a:lnTo>
                  <a:lnTo>
                    <a:pt x="3160770" y="449722"/>
                  </a:lnTo>
                  <a:lnTo>
                    <a:pt x="3125663" y="421204"/>
                  </a:lnTo>
                  <a:lnTo>
                    <a:pt x="3089789" y="393479"/>
                  </a:lnTo>
                  <a:lnTo>
                    <a:pt x="3053165" y="366564"/>
                  </a:lnTo>
                  <a:lnTo>
                    <a:pt x="3015808" y="340473"/>
                  </a:lnTo>
                  <a:lnTo>
                    <a:pt x="2977734" y="315221"/>
                  </a:lnTo>
                  <a:lnTo>
                    <a:pt x="2938958" y="290824"/>
                  </a:lnTo>
                  <a:lnTo>
                    <a:pt x="2899499" y="267296"/>
                  </a:lnTo>
                  <a:lnTo>
                    <a:pt x="2859371" y="244652"/>
                  </a:lnTo>
                  <a:lnTo>
                    <a:pt x="2818591" y="222908"/>
                  </a:lnTo>
                  <a:lnTo>
                    <a:pt x="2777176" y="202077"/>
                  </a:lnTo>
                  <a:lnTo>
                    <a:pt x="2735142" y="182177"/>
                  </a:lnTo>
                  <a:lnTo>
                    <a:pt x="2692505" y="163220"/>
                  </a:lnTo>
                  <a:lnTo>
                    <a:pt x="2649282" y="145223"/>
                  </a:lnTo>
                  <a:lnTo>
                    <a:pt x="2605488" y="128201"/>
                  </a:lnTo>
                  <a:lnTo>
                    <a:pt x="2561141" y="112167"/>
                  </a:lnTo>
                  <a:lnTo>
                    <a:pt x="2516256" y="97139"/>
                  </a:lnTo>
                  <a:lnTo>
                    <a:pt x="2470851" y="83129"/>
                  </a:lnTo>
                  <a:lnTo>
                    <a:pt x="2424940" y="70154"/>
                  </a:lnTo>
                  <a:lnTo>
                    <a:pt x="2378541" y="58229"/>
                  </a:lnTo>
                  <a:lnTo>
                    <a:pt x="2331670" y="47368"/>
                  </a:lnTo>
                  <a:lnTo>
                    <a:pt x="2284343" y="37587"/>
                  </a:lnTo>
                  <a:lnTo>
                    <a:pt x="2236577" y="28900"/>
                  </a:lnTo>
                  <a:lnTo>
                    <a:pt x="2188388" y="21322"/>
                  </a:lnTo>
                  <a:lnTo>
                    <a:pt x="2139792" y="14870"/>
                  </a:lnTo>
                  <a:lnTo>
                    <a:pt x="2090806" y="9556"/>
                  </a:lnTo>
                  <a:lnTo>
                    <a:pt x="2041445" y="5398"/>
                  </a:lnTo>
                  <a:lnTo>
                    <a:pt x="1991727" y="2409"/>
                  </a:lnTo>
                  <a:lnTo>
                    <a:pt x="1941668" y="604"/>
                  </a:lnTo>
                  <a:lnTo>
                    <a:pt x="1891283" y="0"/>
                  </a:lnTo>
                  <a:close/>
                </a:path>
              </a:pathLst>
            </a:custGeom>
            <a:solidFill>
              <a:srgbClr val="EEA7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47888" y="3153155"/>
              <a:ext cx="3717035" cy="34518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8149" y="126068"/>
            <a:ext cx="663511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40" dirty="0"/>
              <a:t>Городские</a:t>
            </a:r>
            <a:r>
              <a:rPr spc="-165" dirty="0"/>
              <a:t> </a:t>
            </a:r>
            <a:r>
              <a:rPr spc="-20" dirty="0"/>
              <a:t>знаки</a:t>
            </a:r>
            <a:r>
              <a:rPr spc="-160" dirty="0"/>
              <a:t> </a:t>
            </a:r>
            <a:r>
              <a:rPr spc="-30" dirty="0"/>
              <a:t>отличия</a:t>
            </a:r>
            <a:r>
              <a:rPr spc="-150" dirty="0"/>
              <a:t> </a:t>
            </a:r>
            <a:r>
              <a:rPr spc="-35" dirty="0"/>
              <a:t>-</a:t>
            </a:r>
            <a:r>
              <a:rPr spc="-20" dirty="0"/>
              <a:t>2024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18917" y="663799"/>
            <a:ext cx="11527790" cy="2153920"/>
          </a:xfrm>
          <a:prstGeom prst="rect">
            <a:avLst/>
          </a:prstGeom>
        </p:spPr>
        <p:txBody>
          <a:bodyPr vert="horz" wrap="square" lIns="0" tIns="349250" rIns="0" bIns="0" rtlCol="0">
            <a:spAutoFit/>
          </a:bodyPr>
          <a:lstStyle/>
          <a:p>
            <a:pPr marL="353060">
              <a:lnSpc>
                <a:spcPct val="100000"/>
              </a:lnSpc>
              <a:spcBef>
                <a:spcPts val="2750"/>
              </a:spcBef>
            </a:pPr>
            <a:r>
              <a:rPr sz="4000" spc="-45" dirty="0">
                <a:solidFill>
                  <a:srgbClr val="2D75B6"/>
                </a:solidFill>
                <a:latin typeface="Calibri Light"/>
                <a:cs typeface="Calibri Light"/>
              </a:rPr>
              <a:t>«Почётный</a:t>
            </a:r>
            <a:r>
              <a:rPr sz="4000" spc="-160" dirty="0">
                <a:solidFill>
                  <a:srgbClr val="2D75B6"/>
                </a:solidFill>
                <a:latin typeface="Calibri Light"/>
                <a:cs typeface="Calibri Light"/>
              </a:rPr>
              <a:t> </a:t>
            </a:r>
            <a:r>
              <a:rPr sz="4000" spc="-35" dirty="0">
                <a:solidFill>
                  <a:srgbClr val="2D75B6"/>
                </a:solidFill>
                <a:latin typeface="Calibri Light"/>
                <a:cs typeface="Calibri Light"/>
              </a:rPr>
              <a:t>гражданин</a:t>
            </a:r>
            <a:r>
              <a:rPr sz="4000" spc="-155" dirty="0">
                <a:solidFill>
                  <a:srgbClr val="2D75B6"/>
                </a:solidFill>
                <a:latin typeface="Calibri Light"/>
                <a:cs typeface="Calibri Light"/>
              </a:rPr>
              <a:t> </a:t>
            </a:r>
            <a:r>
              <a:rPr sz="4000" spc="-25" dirty="0">
                <a:solidFill>
                  <a:srgbClr val="2D75B6"/>
                </a:solidFill>
                <a:latin typeface="Calibri Light"/>
                <a:cs typeface="Calibri Light"/>
              </a:rPr>
              <a:t>города</a:t>
            </a:r>
            <a:r>
              <a:rPr sz="4000" spc="-160" dirty="0">
                <a:solidFill>
                  <a:srgbClr val="2D75B6"/>
                </a:solidFill>
                <a:latin typeface="Calibri Light"/>
                <a:cs typeface="Calibri Light"/>
              </a:rPr>
              <a:t> </a:t>
            </a:r>
            <a:r>
              <a:rPr sz="4000" spc="-10" dirty="0">
                <a:solidFill>
                  <a:srgbClr val="2D75B6"/>
                </a:solidFill>
                <a:latin typeface="Calibri Light"/>
                <a:cs typeface="Calibri Light"/>
              </a:rPr>
              <a:t>Череповец»</a:t>
            </a:r>
            <a:endParaRPr sz="4000">
              <a:latin typeface="Calibri Light"/>
              <a:cs typeface="Calibri Light"/>
            </a:endParaRPr>
          </a:p>
          <a:p>
            <a:pPr marL="12700" marR="5080" indent="-635">
              <a:lnSpc>
                <a:spcPct val="100499"/>
              </a:lnSpc>
              <a:spcBef>
                <a:spcPts val="1580"/>
              </a:spcBef>
            </a:pPr>
            <a:r>
              <a:rPr sz="2400" b="1" dirty="0">
                <a:latin typeface="Calibri"/>
                <a:cs typeface="Calibri"/>
              </a:rPr>
              <a:t>Валерий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Львович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Меньшиков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-</a:t>
            </a:r>
            <a:r>
              <a:rPr sz="2400" spc="33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генерал-</a:t>
            </a:r>
            <a:r>
              <a:rPr sz="2000" dirty="0">
                <a:latin typeface="Calibri"/>
                <a:cs typeface="Calibri"/>
              </a:rPr>
              <a:t>лейтенант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запаса.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Награжден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за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большой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личный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вклад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50" dirty="0">
                <a:latin typeface="Calibri"/>
                <a:cs typeface="Calibri"/>
              </a:rPr>
              <a:t>в </a:t>
            </a:r>
            <a:r>
              <a:rPr sz="2000" dirty="0">
                <a:latin typeface="Calibri"/>
                <a:cs typeface="Calibri"/>
              </a:rPr>
              <a:t>укрепление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имиджа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города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Череповца,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содействие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развитии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институтов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гражданского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общества, продвижение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национальных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интересов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и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сохранение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исторической</a:t>
            </a:r>
            <a:r>
              <a:rPr sz="2000" spc="3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памяти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для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будущих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поколений.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23659" y="3130289"/>
            <a:ext cx="5079492" cy="338785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5612" y="3108958"/>
            <a:ext cx="5079492" cy="340918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95"/>
              </a:spcBef>
            </a:pPr>
            <a:r>
              <a:rPr spc="-25" dirty="0"/>
              <a:t>Конкурс</a:t>
            </a:r>
            <a:r>
              <a:rPr spc="-165" dirty="0"/>
              <a:t> </a:t>
            </a:r>
            <a:r>
              <a:rPr spc="-30" dirty="0"/>
              <a:t>«Человек</a:t>
            </a:r>
            <a:r>
              <a:rPr spc="-180" dirty="0"/>
              <a:t> </a:t>
            </a:r>
            <a:r>
              <a:rPr spc="-10" dirty="0"/>
              <a:t>года»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518" y="1260859"/>
            <a:ext cx="4398010" cy="757555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marL="12700" marR="5080" indent="516890">
              <a:lnSpc>
                <a:spcPct val="71700"/>
              </a:lnSpc>
              <a:spcBef>
                <a:spcPts val="1045"/>
              </a:spcBef>
            </a:pPr>
            <a:r>
              <a:rPr sz="2800" dirty="0">
                <a:solidFill>
                  <a:srgbClr val="2D75B6"/>
                </a:solidFill>
                <a:latin typeface="Calibri Light"/>
                <a:cs typeface="Calibri Light"/>
              </a:rPr>
              <a:t>В</a:t>
            </a:r>
            <a:r>
              <a:rPr sz="2800" spc="-70" dirty="0">
                <a:solidFill>
                  <a:srgbClr val="2D75B6"/>
                </a:solidFill>
                <a:latin typeface="Calibri Light"/>
                <a:cs typeface="Calibri Light"/>
              </a:rPr>
              <a:t> </a:t>
            </a:r>
            <a:r>
              <a:rPr sz="2800" spc="-10" dirty="0">
                <a:solidFill>
                  <a:srgbClr val="2D75B6"/>
                </a:solidFill>
                <a:latin typeface="Calibri Light"/>
                <a:cs typeface="Calibri Light"/>
              </a:rPr>
              <a:t>сфере</a:t>
            </a:r>
            <a:r>
              <a:rPr sz="2800" spc="-100" dirty="0">
                <a:solidFill>
                  <a:srgbClr val="2D75B6"/>
                </a:solidFill>
                <a:latin typeface="Calibri Light"/>
                <a:cs typeface="Calibri Light"/>
              </a:rPr>
              <a:t> </a:t>
            </a:r>
            <a:r>
              <a:rPr sz="2800" spc="-10" dirty="0">
                <a:solidFill>
                  <a:srgbClr val="2D75B6"/>
                </a:solidFill>
                <a:latin typeface="Calibri Light"/>
                <a:cs typeface="Calibri Light"/>
              </a:rPr>
              <a:t>хозяйственно- </a:t>
            </a:r>
            <a:r>
              <a:rPr sz="2800" spc="-30" dirty="0">
                <a:solidFill>
                  <a:srgbClr val="2D75B6"/>
                </a:solidFill>
                <a:latin typeface="Calibri Light"/>
                <a:cs typeface="Calibri Light"/>
              </a:rPr>
              <a:t>экономической</a:t>
            </a:r>
            <a:r>
              <a:rPr sz="2800" spc="-80" dirty="0">
                <a:solidFill>
                  <a:srgbClr val="2D75B6"/>
                </a:solidFill>
                <a:latin typeface="Calibri Light"/>
                <a:cs typeface="Calibri Light"/>
              </a:rPr>
              <a:t> </a:t>
            </a:r>
            <a:r>
              <a:rPr sz="2800" spc="-10" dirty="0">
                <a:solidFill>
                  <a:srgbClr val="2D75B6"/>
                </a:solidFill>
                <a:latin typeface="Calibri Light"/>
                <a:cs typeface="Calibri Light"/>
              </a:rPr>
              <a:t>деятельности</a:t>
            </a:r>
            <a:endParaRPr sz="280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78403" y="1295459"/>
            <a:ext cx="3014980" cy="760095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631190" marR="5080" indent="-619125">
              <a:lnSpc>
                <a:spcPct val="72300"/>
              </a:lnSpc>
              <a:spcBef>
                <a:spcPts val="1025"/>
              </a:spcBef>
            </a:pPr>
            <a:r>
              <a:rPr sz="2800" dirty="0">
                <a:solidFill>
                  <a:srgbClr val="2D75B6"/>
                </a:solidFill>
                <a:latin typeface="Calibri Light"/>
                <a:cs typeface="Calibri Light"/>
              </a:rPr>
              <a:t>В</a:t>
            </a:r>
            <a:r>
              <a:rPr sz="2800" spc="-70" dirty="0">
                <a:solidFill>
                  <a:srgbClr val="2D75B6"/>
                </a:solidFill>
                <a:latin typeface="Calibri Light"/>
                <a:cs typeface="Calibri Light"/>
              </a:rPr>
              <a:t> </a:t>
            </a:r>
            <a:r>
              <a:rPr sz="2800" spc="-10" dirty="0">
                <a:solidFill>
                  <a:srgbClr val="2D75B6"/>
                </a:solidFill>
                <a:latin typeface="Calibri Light"/>
                <a:cs typeface="Calibri Light"/>
              </a:rPr>
              <a:t>сфере</a:t>
            </a:r>
            <a:r>
              <a:rPr sz="2800" spc="-100" dirty="0">
                <a:solidFill>
                  <a:srgbClr val="2D75B6"/>
                </a:solidFill>
                <a:latin typeface="Calibri Light"/>
                <a:cs typeface="Calibri Light"/>
              </a:rPr>
              <a:t> </a:t>
            </a:r>
            <a:r>
              <a:rPr sz="2800" spc="-25" dirty="0">
                <a:solidFill>
                  <a:srgbClr val="2D75B6"/>
                </a:solidFill>
                <a:latin typeface="Calibri Light"/>
                <a:cs typeface="Calibri Light"/>
              </a:rPr>
              <a:t>социальной </a:t>
            </a:r>
            <a:r>
              <a:rPr sz="2800" spc="-10" dirty="0">
                <a:solidFill>
                  <a:srgbClr val="2D75B6"/>
                </a:solidFill>
                <a:latin typeface="Calibri Light"/>
                <a:cs typeface="Calibri Light"/>
              </a:rPr>
              <a:t>деятельности</a:t>
            </a:r>
            <a:endParaRPr sz="2800">
              <a:latin typeface="Calibri Light"/>
              <a:cs typeface="Calibri 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11292" y="1298449"/>
            <a:ext cx="3415665" cy="754380"/>
          </a:xfrm>
          <a:prstGeom prst="rect">
            <a:avLst/>
          </a:prstGeom>
        </p:spPr>
        <p:txBody>
          <a:bodyPr vert="horz" wrap="square" lIns="0" tIns="135890" rIns="0" bIns="0" rtlCol="0">
            <a:spAutoFit/>
          </a:bodyPr>
          <a:lstStyle/>
          <a:p>
            <a:pPr marL="1002665" marR="5080" indent="-990600">
              <a:lnSpc>
                <a:spcPct val="70900"/>
              </a:lnSpc>
              <a:spcBef>
                <a:spcPts val="1070"/>
              </a:spcBef>
            </a:pPr>
            <a:r>
              <a:rPr sz="2800" dirty="0">
                <a:solidFill>
                  <a:srgbClr val="2D75B6"/>
                </a:solidFill>
                <a:latin typeface="Calibri Light"/>
                <a:cs typeface="Calibri Light"/>
              </a:rPr>
              <a:t>В</a:t>
            </a:r>
            <a:r>
              <a:rPr sz="2800" spc="-70" dirty="0">
                <a:solidFill>
                  <a:srgbClr val="2D75B6"/>
                </a:solidFill>
                <a:latin typeface="Calibri Light"/>
                <a:cs typeface="Calibri Light"/>
              </a:rPr>
              <a:t> </a:t>
            </a:r>
            <a:r>
              <a:rPr sz="2800" spc="-10" dirty="0">
                <a:solidFill>
                  <a:srgbClr val="2D75B6"/>
                </a:solidFill>
                <a:latin typeface="Calibri Light"/>
                <a:cs typeface="Calibri Light"/>
              </a:rPr>
              <a:t>сфере</a:t>
            </a:r>
            <a:r>
              <a:rPr sz="2800" spc="-100" dirty="0">
                <a:solidFill>
                  <a:srgbClr val="2D75B6"/>
                </a:solidFill>
                <a:latin typeface="Calibri Light"/>
                <a:cs typeface="Calibri Light"/>
              </a:rPr>
              <a:t> </a:t>
            </a:r>
            <a:r>
              <a:rPr sz="2800" spc="-25" dirty="0">
                <a:solidFill>
                  <a:srgbClr val="2D75B6"/>
                </a:solidFill>
                <a:latin typeface="Calibri Light"/>
                <a:cs typeface="Calibri Light"/>
              </a:rPr>
              <a:t>общественной </a:t>
            </a:r>
            <a:r>
              <a:rPr sz="2800" spc="-10" dirty="0">
                <a:solidFill>
                  <a:srgbClr val="2D75B6"/>
                </a:solidFill>
                <a:latin typeface="Calibri Light"/>
                <a:cs typeface="Calibri Light"/>
              </a:rPr>
              <a:t>деятельности</a:t>
            </a:r>
            <a:endParaRPr sz="2800">
              <a:latin typeface="Calibri Light"/>
              <a:cs typeface="Calibri Light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9119" y="2183885"/>
            <a:ext cx="3439667" cy="254509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83964" y="2183885"/>
            <a:ext cx="3439667" cy="254509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88807" y="2206745"/>
            <a:ext cx="3439668" cy="2545092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50257" y="4811810"/>
            <a:ext cx="3732529" cy="8204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985" algn="ctr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latin typeface="Calibri"/>
                <a:cs typeface="Calibri"/>
              </a:rPr>
              <a:t>Светлана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Серякова</a:t>
            </a:r>
            <a:endParaRPr sz="2000">
              <a:latin typeface="Calibri"/>
              <a:cs typeface="Calibri"/>
            </a:endParaRPr>
          </a:p>
          <a:p>
            <a:pPr marL="12065" marR="5080" indent="-1905" algn="ctr">
              <a:lnSpc>
                <a:spcPct val="100000"/>
              </a:lnSpc>
              <a:spcBef>
                <a:spcPts val="15"/>
              </a:spcBef>
            </a:pPr>
            <a:r>
              <a:rPr sz="1600" spc="-10" dirty="0">
                <a:latin typeface="Calibri"/>
                <a:cs typeface="Calibri"/>
              </a:rPr>
              <a:t>заместитель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директора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по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экономике</a:t>
            </a:r>
            <a:r>
              <a:rPr sz="1600" spc="50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МУП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«Череповецкая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автоколонна Nº1456»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88003" y="4811810"/>
            <a:ext cx="3316604" cy="1064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Calibri"/>
                <a:cs typeface="Calibri"/>
              </a:rPr>
              <a:t>Наталия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Веселова</a:t>
            </a:r>
            <a:endParaRPr sz="2000">
              <a:latin typeface="Calibri"/>
              <a:cs typeface="Calibri"/>
            </a:endParaRPr>
          </a:p>
          <a:p>
            <a:pPr marL="12700" marR="5080" indent="-2540" algn="ctr">
              <a:lnSpc>
                <a:spcPct val="100000"/>
              </a:lnSpc>
              <a:spcBef>
                <a:spcPts val="15"/>
              </a:spcBef>
            </a:pPr>
            <a:r>
              <a:rPr sz="1600" dirty="0">
                <a:latin typeface="Calibri"/>
                <a:cs typeface="Calibri"/>
              </a:rPr>
              <a:t>начальник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отдела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по</a:t>
            </a:r>
            <a:r>
              <a:rPr sz="1600" spc="-10" dirty="0">
                <a:latin typeface="Calibri"/>
                <a:cs typeface="Calibri"/>
              </a:rPr>
              <a:t> адаптивной физкультуре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МАОУ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ДО</a:t>
            </a:r>
            <a:r>
              <a:rPr sz="1600" spc="-7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«Спортивная </a:t>
            </a:r>
            <a:r>
              <a:rPr sz="1600" dirty="0">
                <a:latin typeface="Calibri"/>
                <a:cs typeface="Calibri"/>
              </a:rPr>
              <a:t>школа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«Спортивный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клуб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Череповца»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693885" y="4830171"/>
            <a:ext cx="1953260" cy="802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985">
              <a:lnSpc>
                <a:spcPts val="2335"/>
              </a:lnSpc>
              <a:spcBef>
                <a:spcPts val="100"/>
              </a:spcBef>
            </a:pPr>
            <a:r>
              <a:rPr sz="2000" b="1" dirty="0">
                <a:latin typeface="Calibri"/>
                <a:cs typeface="Calibri"/>
              </a:rPr>
              <a:t>Юлия</a:t>
            </a:r>
            <a:r>
              <a:rPr sz="2000" b="1" spc="-7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Шилова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ts val="1855"/>
              </a:lnSpc>
            </a:pPr>
            <a:r>
              <a:rPr sz="1600" spc="-10" dirty="0">
                <a:latin typeface="Calibri"/>
                <a:cs typeface="Calibri"/>
              </a:rPr>
              <a:t>руководитель</a:t>
            </a:r>
            <a:r>
              <a:rPr sz="1600" spc="-7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проекта</a:t>
            </a:r>
            <a:endParaRPr sz="1600">
              <a:latin typeface="Calibri"/>
              <a:cs typeface="Calibri"/>
            </a:endParaRPr>
          </a:p>
          <a:p>
            <a:pPr marR="38735" algn="ctr">
              <a:lnSpc>
                <a:spcPct val="100000"/>
              </a:lnSpc>
            </a:pPr>
            <a:r>
              <a:rPr sz="1600" spc="-20" dirty="0">
                <a:latin typeface="Calibri"/>
                <a:cs typeface="Calibri"/>
              </a:rPr>
              <a:t>«Героини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тыла35»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95"/>
              </a:spcBef>
            </a:pPr>
            <a:r>
              <a:rPr spc="-25" dirty="0"/>
              <a:t>Конкурс</a:t>
            </a:r>
            <a:r>
              <a:rPr spc="-165" dirty="0"/>
              <a:t> </a:t>
            </a:r>
            <a:r>
              <a:rPr spc="-30" dirty="0"/>
              <a:t>«Человек</a:t>
            </a:r>
            <a:r>
              <a:rPr spc="-180" dirty="0"/>
              <a:t> </a:t>
            </a:r>
            <a:r>
              <a:rPr spc="-10" dirty="0"/>
              <a:t>года»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039364" y="2388938"/>
            <a:ext cx="3632835" cy="2219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Calibri"/>
                <a:cs typeface="Calibri"/>
              </a:rPr>
              <a:t>Международный </a:t>
            </a:r>
            <a:r>
              <a:rPr sz="2400" dirty="0">
                <a:latin typeface="Calibri"/>
                <a:cs typeface="Calibri"/>
              </a:rPr>
              <a:t>фестиваль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боевых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искусств. </a:t>
            </a:r>
            <a:r>
              <a:rPr sz="2400" dirty="0">
                <a:latin typeface="Calibri"/>
                <a:cs typeface="Calibri"/>
              </a:rPr>
              <a:t>Автор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проекта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-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Юрий </a:t>
            </a:r>
            <a:r>
              <a:rPr sz="2400" spc="-10" dirty="0">
                <a:latin typeface="Calibri"/>
                <a:cs typeface="Calibri"/>
              </a:rPr>
              <a:t>Филимонов,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директор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МОУ </a:t>
            </a:r>
            <a:r>
              <a:rPr sz="2400" dirty="0">
                <a:latin typeface="Calibri"/>
                <a:cs typeface="Calibri"/>
              </a:rPr>
              <a:t>ДО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«Спортивная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школа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latin typeface="Calibri"/>
                <a:cs typeface="Calibri"/>
              </a:rPr>
              <a:t>«Центр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боевых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искусств».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4975" y="1114766"/>
            <a:ext cx="574484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40" dirty="0">
                <a:solidFill>
                  <a:srgbClr val="2D75B6"/>
                </a:solidFill>
                <a:latin typeface="Calibri Light"/>
                <a:cs typeface="Calibri Light"/>
              </a:rPr>
              <a:t>«Социальный</a:t>
            </a:r>
            <a:r>
              <a:rPr sz="4000" spc="-160" dirty="0">
                <a:solidFill>
                  <a:srgbClr val="2D75B6"/>
                </a:solidFill>
                <a:latin typeface="Calibri Light"/>
                <a:cs typeface="Calibri Light"/>
              </a:rPr>
              <a:t> </a:t>
            </a:r>
            <a:r>
              <a:rPr sz="4000" spc="-25" dirty="0">
                <a:solidFill>
                  <a:srgbClr val="2D75B6"/>
                </a:solidFill>
                <a:latin typeface="Calibri Light"/>
                <a:cs typeface="Calibri Light"/>
              </a:rPr>
              <a:t>проект</a:t>
            </a:r>
            <a:r>
              <a:rPr sz="4000" spc="-160" dirty="0">
                <a:solidFill>
                  <a:srgbClr val="2D75B6"/>
                </a:solidFill>
                <a:latin typeface="Calibri Light"/>
                <a:cs typeface="Calibri Light"/>
              </a:rPr>
              <a:t> </a:t>
            </a:r>
            <a:r>
              <a:rPr sz="4000" spc="-10" dirty="0">
                <a:solidFill>
                  <a:srgbClr val="2D75B6"/>
                </a:solidFill>
                <a:latin typeface="Calibri Light"/>
                <a:cs typeface="Calibri Light"/>
              </a:rPr>
              <a:t>года»</a:t>
            </a:r>
            <a:endParaRPr sz="4000">
              <a:latin typeface="Calibri Light"/>
              <a:cs typeface="Calibri Light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1982723"/>
            <a:ext cx="7386827" cy="416509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30" dirty="0"/>
              <a:t>Мероприятия,</a:t>
            </a:r>
            <a:r>
              <a:rPr sz="3200" spc="-85" dirty="0"/>
              <a:t> </a:t>
            </a:r>
            <a:r>
              <a:rPr sz="3200" spc="-35" dirty="0"/>
              <a:t>посвященные</a:t>
            </a:r>
            <a:r>
              <a:rPr sz="3200" spc="-95" dirty="0"/>
              <a:t> </a:t>
            </a:r>
            <a:r>
              <a:rPr sz="3200" spc="-35" dirty="0"/>
              <a:t>79–летию</a:t>
            </a:r>
            <a:r>
              <a:rPr sz="3200" spc="-110" dirty="0"/>
              <a:t> </a:t>
            </a:r>
            <a:r>
              <a:rPr sz="3200" spc="-30" dirty="0"/>
              <a:t>Победы</a:t>
            </a:r>
            <a:r>
              <a:rPr sz="3200" spc="-110" dirty="0"/>
              <a:t> </a:t>
            </a:r>
            <a:r>
              <a:rPr sz="3200" dirty="0"/>
              <a:t>в</a:t>
            </a:r>
            <a:r>
              <a:rPr sz="3200" spc="-70" dirty="0"/>
              <a:t> </a:t>
            </a:r>
            <a:r>
              <a:rPr sz="3200" spc="-25" dirty="0"/>
              <a:t>ВОВ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697482" y="1056571"/>
            <a:ext cx="108032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35" dirty="0">
                <a:solidFill>
                  <a:srgbClr val="2D75B6"/>
                </a:solidFill>
                <a:latin typeface="Calibri Light"/>
                <a:cs typeface="Calibri Light"/>
              </a:rPr>
              <a:t>Поздравление</a:t>
            </a:r>
            <a:r>
              <a:rPr sz="3600" spc="-130" dirty="0">
                <a:solidFill>
                  <a:srgbClr val="2D75B6"/>
                </a:solidFill>
                <a:latin typeface="Calibri Light"/>
                <a:cs typeface="Calibri Light"/>
              </a:rPr>
              <a:t> </a:t>
            </a:r>
            <a:r>
              <a:rPr sz="3600" spc="-30" dirty="0">
                <a:solidFill>
                  <a:srgbClr val="2D75B6"/>
                </a:solidFill>
                <a:latin typeface="Calibri Light"/>
                <a:cs typeface="Calibri Light"/>
              </a:rPr>
              <a:t>ветеранов</a:t>
            </a:r>
            <a:r>
              <a:rPr sz="3600" spc="-125" dirty="0">
                <a:solidFill>
                  <a:srgbClr val="2D75B6"/>
                </a:solidFill>
                <a:latin typeface="Calibri Light"/>
                <a:cs typeface="Calibri Light"/>
              </a:rPr>
              <a:t> </a:t>
            </a:r>
            <a:r>
              <a:rPr sz="3600" spc="-25" dirty="0">
                <a:solidFill>
                  <a:srgbClr val="2D75B6"/>
                </a:solidFill>
                <a:latin typeface="Calibri Light"/>
                <a:cs typeface="Calibri Light"/>
              </a:rPr>
              <a:t>Великой</a:t>
            </a:r>
            <a:r>
              <a:rPr sz="3600" spc="-140" dirty="0">
                <a:solidFill>
                  <a:srgbClr val="2D75B6"/>
                </a:solidFill>
                <a:latin typeface="Calibri Light"/>
                <a:cs typeface="Calibri Light"/>
              </a:rPr>
              <a:t> </a:t>
            </a:r>
            <a:r>
              <a:rPr sz="3600" spc="-30" dirty="0">
                <a:solidFill>
                  <a:srgbClr val="2D75B6"/>
                </a:solidFill>
                <a:latin typeface="Calibri Light"/>
                <a:cs typeface="Calibri Light"/>
              </a:rPr>
              <a:t>Отечественной</a:t>
            </a:r>
            <a:r>
              <a:rPr sz="3600" spc="-140" dirty="0">
                <a:solidFill>
                  <a:srgbClr val="2D75B6"/>
                </a:solidFill>
                <a:latin typeface="Calibri Light"/>
                <a:cs typeface="Calibri Light"/>
              </a:rPr>
              <a:t> </a:t>
            </a:r>
            <a:r>
              <a:rPr sz="3600" spc="-10" dirty="0">
                <a:solidFill>
                  <a:srgbClr val="2D75B6"/>
                </a:solidFill>
                <a:latin typeface="Calibri Light"/>
                <a:cs typeface="Calibri Light"/>
              </a:rPr>
              <a:t>войны</a:t>
            </a:r>
            <a:endParaRPr sz="3600">
              <a:latin typeface="Calibri Light"/>
              <a:cs typeface="Calibri Ligh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71856" y="2112264"/>
            <a:ext cx="11315700" cy="4384675"/>
            <a:chOff x="371856" y="2112264"/>
            <a:chExt cx="11315700" cy="43846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1856" y="2112264"/>
              <a:ext cx="4642103" cy="318973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73779" y="3177540"/>
              <a:ext cx="4425695" cy="331927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86015" y="2112264"/>
              <a:ext cx="4701539" cy="352501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2350" y="62988"/>
            <a:ext cx="606488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5" dirty="0"/>
              <a:t>Фестиваль</a:t>
            </a:r>
            <a:r>
              <a:rPr spc="-160" dirty="0"/>
              <a:t> </a:t>
            </a:r>
            <a:r>
              <a:rPr spc="-25" dirty="0"/>
              <a:t>«Голоса</a:t>
            </a:r>
            <a:r>
              <a:rPr spc="-160" dirty="0"/>
              <a:t> </a:t>
            </a:r>
            <a:r>
              <a:rPr spc="-10" dirty="0"/>
              <a:t>Победы»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95247" y="1020822"/>
            <a:ext cx="1875155" cy="10382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9370">
              <a:lnSpc>
                <a:spcPts val="4710"/>
              </a:lnSpc>
              <a:spcBef>
                <a:spcPts val="95"/>
              </a:spcBef>
            </a:pPr>
            <a:r>
              <a:rPr sz="4000" spc="-20" dirty="0">
                <a:solidFill>
                  <a:srgbClr val="2D75B6"/>
                </a:solidFill>
                <a:latin typeface="Calibri Light"/>
                <a:cs typeface="Calibri Light"/>
              </a:rPr>
              <a:t>2024</a:t>
            </a:r>
            <a:r>
              <a:rPr sz="4000" spc="-190" dirty="0">
                <a:solidFill>
                  <a:srgbClr val="2D75B6"/>
                </a:solidFill>
                <a:latin typeface="Calibri Light"/>
                <a:cs typeface="Calibri Light"/>
              </a:rPr>
              <a:t> </a:t>
            </a:r>
            <a:r>
              <a:rPr sz="4000" spc="-25" dirty="0">
                <a:solidFill>
                  <a:srgbClr val="2D75B6"/>
                </a:solidFill>
                <a:latin typeface="Calibri Light"/>
                <a:cs typeface="Calibri Light"/>
              </a:rPr>
              <a:t>год</a:t>
            </a:r>
            <a:endParaRPr sz="4000">
              <a:latin typeface="Calibri Light"/>
              <a:cs typeface="Calibri Light"/>
            </a:endParaRPr>
          </a:p>
          <a:p>
            <a:pPr marL="12700">
              <a:lnSpc>
                <a:spcPts val="3270"/>
              </a:lnSpc>
            </a:pPr>
            <a:r>
              <a:rPr sz="2800" b="1" dirty="0">
                <a:solidFill>
                  <a:srgbClr val="1F4E79"/>
                </a:solidFill>
                <a:latin typeface="Calibri"/>
                <a:cs typeface="Calibri"/>
              </a:rPr>
              <a:t>86</a:t>
            </a:r>
            <a:r>
              <a:rPr sz="2800" b="1" spc="-1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F4E79"/>
                </a:solidFill>
                <a:latin typeface="Calibri"/>
                <a:cs typeface="Calibri"/>
              </a:rPr>
              <a:t>заявок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75812" y="1026513"/>
            <a:ext cx="1855470" cy="10204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4640"/>
              </a:lnSpc>
              <a:spcBef>
                <a:spcPts val="95"/>
              </a:spcBef>
            </a:pPr>
            <a:r>
              <a:rPr sz="4000" dirty="0">
                <a:solidFill>
                  <a:srgbClr val="2D75B6"/>
                </a:solidFill>
                <a:latin typeface="Calibri Light"/>
                <a:cs typeface="Calibri Light"/>
              </a:rPr>
              <a:t>2025</a:t>
            </a:r>
            <a:r>
              <a:rPr sz="4000" spc="-185" dirty="0">
                <a:solidFill>
                  <a:srgbClr val="2D75B6"/>
                </a:solidFill>
                <a:latin typeface="Calibri Light"/>
                <a:cs typeface="Calibri Light"/>
              </a:rPr>
              <a:t> </a:t>
            </a:r>
            <a:r>
              <a:rPr sz="4000" spc="-25" dirty="0">
                <a:solidFill>
                  <a:srgbClr val="2D75B6"/>
                </a:solidFill>
                <a:latin typeface="Calibri Light"/>
                <a:cs typeface="Calibri Light"/>
              </a:rPr>
              <a:t>год</a:t>
            </a:r>
            <a:endParaRPr sz="4000">
              <a:latin typeface="Calibri Light"/>
              <a:cs typeface="Calibri Light"/>
            </a:endParaRPr>
          </a:p>
          <a:p>
            <a:pPr marL="7620" algn="ctr">
              <a:lnSpc>
                <a:spcPts val="3200"/>
              </a:lnSpc>
            </a:pPr>
            <a:r>
              <a:rPr sz="2800" b="1" dirty="0">
                <a:solidFill>
                  <a:srgbClr val="1F4E79"/>
                </a:solidFill>
                <a:latin typeface="Calibri"/>
                <a:cs typeface="Calibri"/>
              </a:rPr>
              <a:t>92</a:t>
            </a:r>
            <a:r>
              <a:rPr sz="2800" b="1" spc="-1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F4E79"/>
                </a:solidFill>
                <a:latin typeface="Calibri"/>
                <a:cs typeface="Calibri"/>
              </a:rPr>
              <a:t>заявки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4224" y="1983386"/>
            <a:ext cx="614045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45" dirty="0">
                <a:solidFill>
                  <a:srgbClr val="2D75B6"/>
                </a:solidFill>
                <a:latin typeface="Calibri Light"/>
                <a:cs typeface="Calibri Light"/>
              </a:rPr>
              <a:t>Участниками</a:t>
            </a:r>
            <a:r>
              <a:rPr sz="4000" spc="-170" dirty="0">
                <a:solidFill>
                  <a:srgbClr val="2D75B6"/>
                </a:solidFill>
                <a:latin typeface="Calibri Light"/>
                <a:cs typeface="Calibri Light"/>
              </a:rPr>
              <a:t> </a:t>
            </a:r>
            <a:r>
              <a:rPr sz="4000" spc="-35" dirty="0">
                <a:solidFill>
                  <a:srgbClr val="2D75B6"/>
                </a:solidFill>
                <a:latin typeface="Calibri Light"/>
                <a:cs typeface="Calibri Light"/>
              </a:rPr>
              <a:t>конкурса</a:t>
            </a:r>
            <a:r>
              <a:rPr sz="4000" spc="-155" dirty="0">
                <a:solidFill>
                  <a:srgbClr val="2D75B6"/>
                </a:solidFill>
                <a:latin typeface="Calibri Light"/>
                <a:cs typeface="Calibri Light"/>
              </a:rPr>
              <a:t> </a:t>
            </a:r>
            <a:r>
              <a:rPr sz="4000" spc="-10" dirty="0">
                <a:solidFill>
                  <a:srgbClr val="2D75B6"/>
                </a:solidFill>
                <a:latin typeface="Calibri Light"/>
                <a:cs typeface="Calibri Light"/>
              </a:rPr>
              <a:t>стали:</a:t>
            </a:r>
            <a:endParaRPr sz="4000">
              <a:latin typeface="Calibri Light"/>
              <a:cs typeface="Calibri 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5247" y="2618694"/>
            <a:ext cx="4987925" cy="13576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1F4E79"/>
                </a:solidFill>
                <a:latin typeface="Calibri"/>
                <a:cs typeface="Calibri"/>
              </a:rPr>
              <a:t>51</a:t>
            </a:r>
            <a:r>
              <a:rPr sz="2800" spc="-5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1F4E79"/>
                </a:solidFill>
                <a:latin typeface="Calibri"/>
                <a:cs typeface="Calibri"/>
              </a:rPr>
              <a:t>взрослый</a:t>
            </a:r>
            <a:r>
              <a:rPr sz="2800" spc="-7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1F4E79"/>
                </a:solidFill>
                <a:latin typeface="Calibri"/>
                <a:cs typeface="Calibri"/>
              </a:rPr>
              <a:t>хоровой</a:t>
            </a:r>
            <a:r>
              <a:rPr sz="2800" spc="-6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F4E79"/>
                </a:solidFill>
                <a:latin typeface="Calibri"/>
                <a:cs typeface="Calibri"/>
              </a:rPr>
              <a:t>коллектив; </a:t>
            </a:r>
            <a:r>
              <a:rPr sz="2800" dirty="0">
                <a:solidFill>
                  <a:srgbClr val="1F4E79"/>
                </a:solidFill>
                <a:latin typeface="Calibri"/>
                <a:cs typeface="Calibri"/>
              </a:rPr>
              <a:t>34</a:t>
            </a:r>
            <a:r>
              <a:rPr sz="2800" spc="-9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1F4E79"/>
                </a:solidFill>
                <a:latin typeface="Calibri"/>
                <a:cs typeface="Calibri"/>
              </a:rPr>
              <a:t>детских</a:t>
            </a:r>
            <a:r>
              <a:rPr sz="2800" spc="-11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1F4E79"/>
                </a:solidFill>
                <a:latin typeface="Calibri"/>
                <a:cs typeface="Calibri"/>
              </a:rPr>
              <a:t>хоровых</a:t>
            </a:r>
            <a:r>
              <a:rPr sz="2800" spc="-10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F4E79"/>
                </a:solidFill>
                <a:latin typeface="Calibri"/>
                <a:cs typeface="Calibri"/>
              </a:rPr>
              <a:t>коллектива.</a:t>
            </a:r>
            <a:endParaRPr sz="2800">
              <a:latin typeface="Calibri"/>
              <a:cs typeface="Calibri"/>
            </a:endParaRPr>
          </a:p>
          <a:p>
            <a:pPr marL="67310">
              <a:lnSpc>
                <a:spcPct val="100000"/>
              </a:lnSpc>
              <a:spcBef>
                <a:spcPts val="409"/>
              </a:spcBef>
            </a:pPr>
            <a:r>
              <a:rPr sz="2800" dirty="0">
                <a:solidFill>
                  <a:srgbClr val="2D75B6"/>
                </a:solidFill>
                <a:latin typeface="Calibri"/>
                <a:cs typeface="Calibri"/>
              </a:rPr>
              <a:t>Приняли</a:t>
            </a:r>
            <a:r>
              <a:rPr sz="2800" spc="-45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2D75B6"/>
                </a:solidFill>
                <a:latin typeface="Calibri"/>
                <a:cs typeface="Calibri"/>
              </a:rPr>
              <a:t>участие:</a:t>
            </a:r>
            <a:r>
              <a:rPr sz="2800" spc="-190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2D75B6"/>
                </a:solidFill>
                <a:latin typeface="Calibri"/>
                <a:cs typeface="Calibri"/>
              </a:rPr>
              <a:t>2</a:t>
            </a:r>
            <a:r>
              <a:rPr sz="2800" spc="-25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2D75B6"/>
                </a:solidFill>
                <a:latin typeface="Calibri"/>
                <a:cs typeface="Calibri"/>
              </a:rPr>
              <a:t>165</a:t>
            </a:r>
            <a:r>
              <a:rPr sz="2800" spc="-15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2D75B6"/>
                </a:solidFill>
                <a:latin typeface="Calibri"/>
                <a:cs typeface="Calibri"/>
              </a:rPr>
              <a:t>человек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227853" y="2630057"/>
            <a:ext cx="4998085" cy="1376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225" marR="508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1F4E79"/>
                </a:solidFill>
                <a:latin typeface="Calibri"/>
                <a:cs typeface="Calibri"/>
              </a:rPr>
              <a:t>60</a:t>
            </a:r>
            <a:r>
              <a:rPr sz="2800" spc="-5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1F4E79"/>
                </a:solidFill>
                <a:latin typeface="Calibri"/>
                <a:cs typeface="Calibri"/>
              </a:rPr>
              <a:t>взрослый</a:t>
            </a:r>
            <a:r>
              <a:rPr sz="2800" spc="-7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1F4E79"/>
                </a:solidFill>
                <a:latin typeface="Calibri"/>
                <a:cs typeface="Calibri"/>
              </a:rPr>
              <a:t>хоровой</a:t>
            </a:r>
            <a:r>
              <a:rPr sz="2800" spc="-6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F4E79"/>
                </a:solidFill>
                <a:latin typeface="Calibri"/>
                <a:cs typeface="Calibri"/>
              </a:rPr>
              <a:t>коллектив; </a:t>
            </a:r>
            <a:r>
              <a:rPr sz="2800" dirty="0">
                <a:solidFill>
                  <a:srgbClr val="1F4E79"/>
                </a:solidFill>
                <a:latin typeface="Calibri"/>
                <a:cs typeface="Calibri"/>
              </a:rPr>
              <a:t>32</a:t>
            </a:r>
            <a:r>
              <a:rPr sz="2800" spc="-9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1F4E79"/>
                </a:solidFill>
                <a:latin typeface="Calibri"/>
                <a:cs typeface="Calibri"/>
              </a:rPr>
              <a:t>детских</a:t>
            </a:r>
            <a:r>
              <a:rPr sz="2800" spc="-11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1F4E79"/>
                </a:solidFill>
                <a:latin typeface="Calibri"/>
                <a:cs typeface="Calibri"/>
              </a:rPr>
              <a:t>хоровых</a:t>
            </a:r>
            <a:r>
              <a:rPr sz="2800" spc="-10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F4E79"/>
                </a:solidFill>
                <a:latin typeface="Calibri"/>
                <a:cs typeface="Calibri"/>
              </a:rPr>
              <a:t>коллектива.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55"/>
              </a:spcBef>
            </a:pPr>
            <a:r>
              <a:rPr sz="2800" dirty="0">
                <a:solidFill>
                  <a:srgbClr val="2D75B6"/>
                </a:solidFill>
                <a:latin typeface="Calibri"/>
                <a:cs typeface="Calibri"/>
              </a:rPr>
              <a:t>Порядка</a:t>
            </a:r>
            <a:r>
              <a:rPr sz="2800" spc="-55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2D75B6"/>
                </a:solidFill>
                <a:latin typeface="Calibri"/>
                <a:cs typeface="Calibri"/>
              </a:rPr>
              <a:t>2</a:t>
            </a:r>
            <a:r>
              <a:rPr sz="2800" spc="-55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2D75B6"/>
                </a:solidFill>
                <a:latin typeface="Calibri"/>
                <a:cs typeface="Calibri"/>
              </a:rPr>
              <a:t>500</a:t>
            </a:r>
            <a:r>
              <a:rPr sz="2800" spc="-35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2D75B6"/>
                </a:solidFill>
                <a:latin typeface="Calibri"/>
                <a:cs typeface="Calibri"/>
              </a:rPr>
              <a:t>человек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280916"/>
            <a:ext cx="12192000" cy="257708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45" dirty="0"/>
              <a:t>ПРАВОТВОРЧЕСКАЯ</a:t>
            </a:r>
            <a:r>
              <a:rPr spc="-110" dirty="0"/>
              <a:t> </a:t>
            </a:r>
            <a:r>
              <a:rPr spc="-25" dirty="0"/>
              <a:t>ДЕЯТЕЛЬНОСТЬ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83093" y="1276939"/>
            <a:ext cx="80391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2D75B6"/>
                </a:solidFill>
                <a:latin typeface="Calibri"/>
                <a:cs typeface="Calibri"/>
              </a:rPr>
              <a:t>В</a:t>
            </a:r>
            <a:r>
              <a:rPr sz="2800" spc="-80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2D75B6"/>
                </a:solidFill>
                <a:latin typeface="Calibri"/>
                <a:cs typeface="Calibri"/>
              </a:rPr>
              <a:t>городской</a:t>
            </a:r>
            <a:r>
              <a:rPr sz="2800" spc="-80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2D75B6"/>
                </a:solidFill>
                <a:latin typeface="Calibri"/>
                <a:cs typeface="Calibri"/>
              </a:rPr>
              <a:t>Думе</a:t>
            </a:r>
            <a:r>
              <a:rPr sz="2800" spc="-95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2D75B6"/>
                </a:solidFill>
                <a:latin typeface="Calibri"/>
                <a:cs typeface="Calibri"/>
              </a:rPr>
              <a:t>работают</a:t>
            </a:r>
            <a:r>
              <a:rPr sz="2800" spc="-65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2D75B6"/>
                </a:solidFill>
                <a:latin typeface="Calibri"/>
                <a:cs typeface="Calibri"/>
              </a:rPr>
              <a:t>4</a:t>
            </a:r>
            <a:r>
              <a:rPr sz="2800" spc="-70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2D75B6"/>
                </a:solidFill>
                <a:latin typeface="Calibri"/>
                <a:cs typeface="Calibri"/>
              </a:rPr>
              <a:t>постоянные</a:t>
            </a:r>
            <a:r>
              <a:rPr sz="2800" spc="-60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2D75B6"/>
                </a:solidFill>
                <a:latin typeface="Calibri"/>
                <a:cs typeface="Calibri"/>
              </a:rPr>
              <a:t>комиссии: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2052827"/>
            <a:ext cx="12192000" cy="4805680"/>
            <a:chOff x="0" y="2052827"/>
            <a:chExt cx="12192000" cy="4805680"/>
          </a:xfrm>
        </p:grpSpPr>
        <p:sp>
          <p:nvSpPr>
            <p:cNvPr id="5" name="object 5"/>
            <p:cNvSpPr/>
            <p:nvPr/>
          </p:nvSpPr>
          <p:spPr>
            <a:xfrm>
              <a:off x="0" y="2052827"/>
              <a:ext cx="12192000" cy="4805680"/>
            </a:xfrm>
            <a:custGeom>
              <a:avLst/>
              <a:gdLst/>
              <a:ahLst/>
              <a:cxnLst/>
              <a:rect l="l" t="t" r="r" b="b"/>
              <a:pathLst>
                <a:path w="12192000" h="4805680">
                  <a:moveTo>
                    <a:pt x="12192000" y="0"/>
                  </a:moveTo>
                  <a:lnTo>
                    <a:pt x="0" y="0"/>
                  </a:lnTo>
                  <a:lnTo>
                    <a:pt x="0" y="4805172"/>
                  </a:lnTo>
                  <a:lnTo>
                    <a:pt x="12192000" y="4805172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DEEB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23672" y="2395727"/>
              <a:ext cx="2143125" cy="2014855"/>
            </a:xfrm>
            <a:custGeom>
              <a:avLst/>
              <a:gdLst/>
              <a:ahLst/>
              <a:cxnLst/>
              <a:rect l="l" t="t" r="r" b="b"/>
              <a:pathLst>
                <a:path w="2143125" h="2014854">
                  <a:moveTo>
                    <a:pt x="2142743" y="0"/>
                  </a:moveTo>
                  <a:lnTo>
                    <a:pt x="0" y="0"/>
                  </a:lnTo>
                  <a:lnTo>
                    <a:pt x="0" y="2014727"/>
                  </a:lnTo>
                  <a:lnTo>
                    <a:pt x="2142743" y="2014727"/>
                  </a:lnTo>
                  <a:lnTo>
                    <a:pt x="21427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7595" y="2510027"/>
              <a:ext cx="2055876" cy="215798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296411" y="2395727"/>
              <a:ext cx="2143125" cy="2014855"/>
            </a:xfrm>
            <a:custGeom>
              <a:avLst/>
              <a:gdLst/>
              <a:ahLst/>
              <a:cxnLst/>
              <a:rect l="l" t="t" r="r" b="b"/>
              <a:pathLst>
                <a:path w="2143125" h="2014854">
                  <a:moveTo>
                    <a:pt x="2142743" y="0"/>
                  </a:moveTo>
                  <a:lnTo>
                    <a:pt x="0" y="0"/>
                  </a:lnTo>
                  <a:lnTo>
                    <a:pt x="0" y="2014727"/>
                  </a:lnTo>
                  <a:lnTo>
                    <a:pt x="2142743" y="2014727"/>
                  </a:lnTo>
                  <a:lnTo>
                    <a:pt x="21427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71671" y="2510027"/>
              <a:ext cx="2054352" cy="215798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304788" y="2409443"/>
              <a:ext cx="2143125" cy="2014855"/>
            </a:xfrm>
            <a:custGeom>
              <a:avLst/>
              <a:gdLst/>
              <a:ahLst/>
              <a:cxnLst/>
              <a:rect l="l" t="t" r="r" b="b"/>
              <a:pathLst>
                <a:path w="2143125" h="2014854">
                  <a:moveTo>
                    <a:pt x="2142743" y="0"/>
                  </a:moveTo>
                  <a:lnTo>
                    <a:pt x="0" y="0"/>
                  </a:lnTo>
                  <a:lnTo>
                    <a:pt x="0" y="2014727"/>
                  </a:lnTo>
                  <a:lnTo>
                    <a:pt x="2142743" y="2014727"/>
                  </a:lnTo>
                  <a:lnTo>
                    <a:pt x="21427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80047" y="2523744"/>
              <a:ext cx="2054364" cy="215798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9357359" y="2403347"/>
              <a:ext cx="2141220" cy="2014855"/>
            </a:xfrm>
            <a:custGeom>
              <a:avLst/>
              <a:gdLst/>
              <a:ahLst/>
              <a:cxnLst/>
              <a:rect l="l" t="t" r="r" b="b"/>
              <a:pathLst>
                <a:path w="2141220" h="2014854">
                  <a:moveTo>
                    <a:pt x="2141220" y="0"/>
                  </a:moveTo>
                  <a:lnTo>
                    <a:pt x="0" y="0"/>
                  </a:lnTo>
                  <a:lnTo>
                    <a:pt x="0" y="2014727"/>
                  </a:lnTo>
                  <a:lnTo>
                    <a:pt x="2141220" y="2014727"/>
                  </a:lnTo>
                  <a:lnTo>
                    <a:pt x="21412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92995" y="2532888"/>
              <a:ext cx="2161031" cy="2142743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9296395" y="4688326"/>
            <a:ext cx="2684780" cy="1571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1965" marR="467359" indent="54229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latin typeface="Calibri"/>
                <a:cs typeface="Calibri"/>
              </a:rPr>
              <a:t>Ровкин </a:t>
            </a:r>
            <a:r>
              <a:rPr sz="1600" b="1" dirty="0">
                <a:latin typeface="Calibri"/>
                <a:cs typeface="Calibri"/>
              </a:rPr>
              <a:t>Артем</a:t>
            </a:r>
            <a:r>
              <a:rPr sz="1600" b="1" spc="-4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Михайлович</a:t>
            </a:r>
            <a:endParaRPr sz="1600">
              <a:latin typeface="Calibri"/>
              <a:cs typeface="Calibri"/>
            </a:endParaRPr>
          </a:p>
          <a:p>
            <a:pPr marL="12065" marR="5080" indent="635" algn="ctr">
              <a:lnSpc>
                <a:spcPct val="100000"/>
              </a:lnSpc>
              <a:spcBef>
                <a:spcPts val="655"/>
              </a:spcBef>
            </a:pPr>
            <a:r>
              <a:rPr sz="1600" spc="-10" dirty="0">
                <a:latin typeface="Calibri"/>
                <a:cs typeface="Calibri"/>
              </a:rPr>
              <a:t>председатель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постоянной </a:t>
            </a:r>
            <a:r>
              <a:rPr sz="1600" dirty="0">
                <a:latin typeface="Calibri"/>
                <a:cs typeface="Calibri"/>
              </a:rPr>
              <a:t>комиссии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Череповецкой городской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Думы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по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бюджету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50" dirty="0">
                <a:latin typeface="Calibri"/>
                <a:cs typeface="Calibri"/>
              </a:rPr>
              <a:t>и </a:t>
            </a:r>
            <a:r>
              <a:rPr sz="1600" spc="-10" dirty="0">
                <a:latin typeface="Calibri"/>
                <a:cs typeface="Calibri"/>
              </a:rPr>
              <a:t>экономической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политике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59502" y="4688326"/>
            <a:ext cx="2590800" cy="18294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12445" algn="ctr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latin typeface="Calibri"/>
                <a:cs typeface="Calibri"/>
              </a:rPr>
              <a:t>Шохина</a:t>
            </a:r>
            <a:endParaRPr sz="160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</a:pPr>
            <a:r>
              <a:rPr sz="1600" b="1" dirty="0">
                <a:latin typeface="Calibri"/>
                <a:cs typeface="Calibri"/>
              </a:rPr>
              <a:t>Ирина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Вячеславовна</a:t>
            </a:r>
            <a:endParaRPr sz="1600">
              <a:latin typeface="Calibri"/>
              <a:cs typeface="Calibri"/>
            </a:endParaRPr>
          </a:p>
          <a:p>
            <a:pPr marL="12700" marR="5080" indent="635" algn="ctr">
              <a:lnSpc>
                <a:spcPct val="100000"/>
              </a:lnSpc>
              <a:spcBef>
                <a:spcPts val="765"/>
              </a:spcBef>
            </a:pPr>
            <a:r>
              <a:rPr sz="1600" spc="-10" dirty="0">
                <a:latin typeface="Calibri"/>
                <a:cs typeface="Calibri"/>
              </a:rPr>
              <a:t>председатель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постоянной </a:t>
            </a:r>
            <a:r>
              <a:rPr sz="1600" dirty="0">
                <a:latin typeface="Calibri"/>
                <a:cs typeface="Calibri"/>
              </a:rPr>
              <a:t>комиссии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Череповецкой городской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Думы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по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развитию </a:t>
            </a:r>
            <a:r>
              <a:rPr sz="1600" dirty="0">
                <a:latin typeface="Calibri"/>
                <a:cs typeface="Calibri"/>
              </a:rPr>
              <a:t>города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и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муниципальной собственности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361776" y="5313631"/>
            <a:ext cx="227139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председатель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постоянной </a:t>
            </a:r>
            <a:r>
              <a:rPr sz="1600" dirty="0">
                <a:latin typeface="Calibri"/>
                <a:cs typeface="Calibri"/>
              </a:rPr>
              <a:t>комиссии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Череповецкой городской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Думы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по </a:t>
            </a:r>
            <a:r>
              <a:rPr sz="1600" dirty="0">
                <a:latin typeface="Calibri"/>
                <a:cs typeface="Calibri"/>
              </a:rPr>
              <a:t>социальной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политике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517038" y="4688326"/>
            <a:ext cx="196215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554355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latin typeface="Calibri"/>
                <a:cs typeface="Calibri"/>
              </a:rPr>
              <a:t>Сазонова</a:t>
            </a:r>
            <a:r>
              <a:rPr sz="1600" b="1" spc="50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Елена</a:t>
            </a:r>
            <a:r>
              <a:rPr sz="1600" b="1" spc="-3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Александровна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972854" y="4695825"/>
            <a:ext cx="3008630" cy="20593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6250" marR="375285" indent="60198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latin typeface="Calibri"/>
                <a:cs typeface="Calibri"/>
              </a:rPr>
              <a:t>Сальников </a:t>
            </a:r>
            <a:r>
              <a:rPr sz="1600" b="1" dirty="0">
                <a:latin typeface="Calibri"/>
                <a:cs typeface="Calibri"/>
              </a:rPr>
              <a:t>Николай</a:t>
            </a:r>
            <a:r>
              <a:rPr sz="1600" b="1" spc="-8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Владимирович</a:t>
            </a:r>
            <a:endParaRPr sz="1600">
              <a:latin typeface="Calibri"/>
              <a:cs typeface="Calibri"/>
            </a:endParaRPr>
          </a:p>
          <a:p>
            <a:pPr marL="556260" marR="549275" algn="ctr">
              <a:lnSpc>
                <a:spcPct val="100000"/>
              </a:lnSpc>
              <a:spcBef>
                <a:spcPts val="660"/>
              </a:spcBef>
            </a:pPr>
            <a:r>
              <a:rPr sz="1600" spc="-10" dirty="0">
                <a:latin typeface="Calibri"/>
                <a:cs typeface="Calibri"/>
              </a:rPr>
              <a:t>председатель постоянной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комиссии</a:t>
            </a:r>
            <a:endParaRPr sz="160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Череповецкой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городской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Думы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по </a:t>
            </a:r>
            <a:r>
              <a:rPr sz="1600" dirty="0">
                <a:latin typeface="Calibri"/>
                <a:cs typeface="Calibri"/>
              </a:rPr>
              <a:t>местному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самоуправлению, регламенту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и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депутатской деятельности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6000" y="1673354"/>
            <a:ext cx="3258820" cy="678180"/>
          </a:xfrm>
          <a:custGeom>
            <a:avLst/>
            <a:gdLst/>
            <a:ahLst/>
            <a:cxnLst/>
            <a:rect l="l" t="t" r="r" b="b"/>
            <a:pathLst>
              <a:path w="3258820" h="678180">
                <a:moveTo>
                  <a:pt x="3145282" y="0"/>
                </a:moveTo>
                <a:lnTo>
                  <a:pt x="113030" y="0"/>
                </a:lnTo>
                <a:lnTo>
                  <a:pt x="69035" y="8883"/>
                </a:lnTo>
                <a:lnTo>
                  <a:pt x="33107" y="33107"/>
                </a:lnTo>
                <a:lnTo>
                  <a:pt x="8883" y="69035"/>
                </a:lnTo>
                <a:lnTo>
                  <a:pt x="0" y="113029"/>
                </a:lnTo>
                <a:lnTo>
                  <a:pt x="0" y="565149"/>
                </a:lnTo>
                <a:lnTo>
                  <a:pt x="8883" y="609144"/>
                </a:lnTo>
                <a:lnTo>
                  <a:pt x="33107" y="645072"/>
                </a:lnTo>
                <a:lnTo>
                  <a:pt x="69035" y="669296"/>
                </a:lnTo>
                <a:lnTo>
                  <a:pt x="113030" y="678179"/>
                </a:lnTo>
                <a:lnTo>
                  <a:pt x="3145282" y="678179"/>
                </a:lnTo>
                <a:lnTo>
                  <a:pt x="3189276" y="669296"/>
                </a:lnTo>
                <a:lnTo>
                  <a:pt x="3225204" y="645072"/>
                </a:lnTo>
                <a:lnTo>
                  <a:pt x="3249428" y="609144"/>
                </a:lnTo>
                <a:lnTo>
                  <a:pt x="3258312" y="565149"/>
                </a:lnTo>
                <a:lnTo>
                  <a:pt x="3258312" y="113029"/>
                </a:lnTo>
                <a:lnTo>
                  <a:pt x="3249428" y="69035"/>
                </a:lnTo>
                <a:lnTo>
                  <a:pt x="3225204" y="33107"/>
                </a:lnTo>
                <a:lnTo>
                  <a:pt x="3189276" y="8883"/>
                </a:lnTo>
                <a:lnTo>
                  <a:pt x="3145282" y="0"/>
                </a:lnTo>
                <a:close/>
              </a:path>
            </a:pathLst>
          </a:custGeom>
          <a:solidFill>
            <a:srgbClr val="EEA75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9388" y="1306067"/>
            <a:ext cx="1161275" cy="105156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95"/>
              </a:spcBef>
            </a:pPr>
            <a:r>
              <a:rPr spc="-25" dirty="0"/>
              <a:t>Конкурс</a:t>
            </a:r>
            <a:r>
              <a:rPr spc="-145" dirty="0"/>
              <a:t> </a:t>
            </a:r>
            <a:r>
              <a:rPr spc="-40" dirty="0"/>
              <a:t>«Цветущий</a:t>
            </a:r>
            <a:r>
              <a:rPr spc="-155" dirty="0"/>
              <a:t> </a:t>
            </a:r>
            <a:r>
              <a:rPr spc="-20" dirty="0"/>
              <a:t>город»</a:t>
            </a:r>
            <a:r>
              <a:rPr spc="-145" dirty="0"/>
              <a:t> </a:t>
            </a:r>
            <a:r>
              <a:rPr dirty="0"/>
              <a:t>-</a:t>
            </a:r>
            <a:r>
              <a:rPr spc="-110" dirty="0"/>
              <a:t> </a:t>
            </a:r>
            <a:r>
              <a:rPr spc="-20" dirty="0"/>
              <a:t>2024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396224" y="1448992"/>
            <a:ext cx="309181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dirty="0">
                <a:solidFill>
                  <a:srgbClr val="2D75B6"/>
                </a:solidFill>
                <a:latin typeface="Calibri Light"/>
                <a:cs typeface="Calibri Light"/>
              </a:rPr>
              <a:t>500</a:t>
            </a:r>
            <a:r>
              <a:rPr sz="5400" spc="-260" dirty="0">
                <a:solidFill>
                  <a:srgbClr val="2D75B6"/>
                </a:solidFill>
                <a:latin typeface="Calibri Light"/>
                <a:cs typeface="Calibri Light"/>
              </a:rPr>
              <a:t> </a:t>
            </a:r>
            <a:r>
              <a:rPr sz="5400" spc="-10" dirty="0">
                <a:solidFill>
                  <a:srgbClr val="2D75B6"/>
                </a:solidFill>
                <a:latin typeface="Calibri Light"/>
                <a:cs typeface="Calibri Light"/>
              </a:rPr>
              <a:t>заявок</a:t>
            </a:r>
            <a:endParaRPr sz="5400">
              <a:latin typeface="Calibri Light"/>
              <a:cs typeface="Calibri Ligh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43840" rIns="0" bIns="0" rtlCol="0">
            <a:spAutoFit/>
          </a:bodyPr>
          <a:lstStyle/>
          <a:p>
            <a:pPr marL="35560">
              <a:lnSpc>
                <a:spcPct val="100000"/>
              </a:lnSpc>
              <a:spcBef>
                <a:spcPts val="1920"/>
              </a:spcBef>
            </a:pPr>
            <a:r>
              <a:rPr dirty="0"/>
              <a:t>225</a:t>
            </a:r>
            <a:r>
              <a:rPr spc="-140" dirty="0"/>
              <a:t> </a:t>
            </a:r>
            <a:r>
              <a:rPr spc="-10" dirty="0"/>
              <a:t>участника</a:t>
            </a:r>
          </a:p>
          <a:p>
            <a:pPr marL="12700">
              <a:lnSpc>
                <a:spcPct val="100000"/>
              </a:lnSpc>
              <a:spcBef>
                <a:spcPts val="1645"/>
              </a:spcBef>
            </a:pPr>
            <a:r>
              <a:rPr sz="3600" dirty="0">
                <a:solidFill>
                  <a:srgbClr val="1F4E79"/>
                </a:solidFill>
              </a:rPr>
              <a:t>Из</a:t>
            </a:r>
            <a:r>
              <a:rPr sz="3600" spc="-85" dirty="0">
                <a:solidFill>
                  <a:srgbClr val="1F4E79"/>
                </a:solidFill>
              </a:rPr>
              <a:t> </a:t>
            </a:r>
            <a:r>
              <a:rPr sz="3600" spc="-20" dirty="0">
                <a:solidFill>
                  <a:srgbClr val="1F4E79"/>
                </a:solidFill>
              </a:rPr>
              <a:t>них:</a:t>
            </a:r>
            <a:endParaRPr sz="3600"/>
          </a:p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2800" dirty="0">
                <a:solidFill>
                  <a:srgbClr val="1F4E79"/>
                </a:solidFill>
              </a:rPr>
              <a:t>103</a:t>
            </a:r>
            <a:r>
              <a:rPr sz="2800" spc="-85" dirty="0">
                <a:solidFill>
                  <a:srgbClr val="1F4E79"/>
                </a:solidFill>
              </a:rPr>
              <a:t> </a:t>
            </a:r>
            <a:r>
              <a:rPr sz="2800" spc="-35" dirty="0">
                <a:solidFill>
                  <a:srgbClr val="1F4E79"/>
                </a:solidFill>
              </a:rPr>
              <a:t>многоквартирных</a:t>
            </a:r>
            <a:r>
              <a:rPr sz="2800" spc="-75" dirty="0">
                <a:solidFill>
                  <a:srgbClr val="1F4E79"/>
                </a:solidFill>
              </a:rPr>
              <a:t> </a:t>
            </a:r>
            <a:r>
              <a:rPr sz="2800" spc="-10" dirty="0">
                <a:solidFill>
                  <a:srgbClr val="1F4E79"/>
                </a:solidFill>
              </a:rPr>
              <a:t>домов;</a:t>
            </a:r>
            <a:endParaRPr sz="2800"/>
          </a:p>
          <a:p>
            <a:pPr marL="12700" marR="5080">
              <a:lnSpc>
                <a:spcPct val="100000"/>
              </a:lnSpc>
            </a:pPr>
            <a:r>
              <a:rPr sz="2800" dirty="0">
                <a:solidFill>
                  <a:srgbClr val="1F4E79"/>
                </a:solidFill>
              </a:rPr>
              <a:t>88</a:t>
            </a:r>
            <a:r>
              <a:rPr sz="2800" spc="-85" dirty="0">
                <a:solidFill>
                  <a:srgbClr val="1F4E79"/>
                </a:solidFill>
              </a:rPr>
              <a:t> </a:t>
            </a:r>
            <a:r>
              <a:rPr sz="2800" spc="-30" dirty="0">
                <a:solidFill>
                  <a:srgbClr val="1F4E79"/>
                </a:solidFill>
              </a:rPr>
              <a:t>образовательных</a:t>
            </a:r>
            <a:r>
              <a:rPr sz="2800" spc="-90" dirty="0">
                <a:solidFill>
                  <a:srgbClr val="1F4E79"/>
                </a:solidFill>
              </a:rPr>
              <a:t> </a:t>
            </a:r>
            <a:r>
              <a:rPr sz="2800" spc="-20" dirty="0">
                <a:solidFill>
                  <a:srgbClr val="1F4E79"/>
                </a:solidFill>
              </a:rPr>
              <a:t>учреждений; </a:t>
            </a:r>
            <a:r>
              <a:rPr sz="2800" dirty="0">
                <a:solidFill>
                  <a:srgbClr val="1F4E79"/>
                </a:solidFill>
              </a:rPr>
              <a:t>34</a:t>
            </a:r>
            <a:r>
              <a:rPr sz="2800" spc="-95" dirty="0">
                <a:solidFill>
                  <a:srgbClr val="1F4E79"/>
                </a:solidFill>
              </a:rPr>
              <a:t> </a:t>
            </a:r>
            <a:r>
              <a:rPr sz="2800" spc="-25" dirty="0">
                <a:solidFill>
                  <a:srgbClr val="1F4E79"/>
                </a:solidFill>
              </a:rPr>
              <a:t>предприятия</a:t>
            </a:r>
            <a:r>
              <a:rPr sz="2800" spc="-95" dirty="0">
                <a:solidFill>
                  <a:srgbClr val="1F4E79"/>
                </a:solidFill>
              </a:rPr>
              <a:t> </a:t>
            </a:r>
            <a:r>
              <a:rPr sz="2800" dirty="0">
                <a:solidFill>
                  <a:srgbClr val="1F4E79"/>
                </a:solidFill>
              </a:rPr>
              <a:t>и</a:t>
            </a:r>
            <a:r>
              <a:rPr sz="2800" spc="-70" dirty="0">
                <a:solidFill>
                  <a:srgbClr val="1F4E79"/>
                </a:solidFill>
              </a:rPr>
              <a:t> </a:t>
            </a:r>
            <a:r>
              <a:rPr sz="2800" spc="-10" dirty="0">
                <a:solidFill>
                  <a:srgbClr val="1F4E79"/>
                </a:solidFill>
              </a:rPr>
              <a:t>организаций.</a:t>
            </a:r>
            <a:endParaRPr sz="2800"/>
          </a:p>
        </p:txBody>
      </p:sp>
      <p:grpSp>
        <p:nvGrpSpPr>
          <p:cNvPr id="7" name="object 7"/>
          <p:cNvGrpSpPr/>
          <p:nvPr/>
        </p:nvGrpSpPr>
        <p:grpSpPr>
          <a:xfrm>
            <a:off x="353568" y="2606040"/>
            <a:ext cx="6783705" cy="4251960"/>
            <a:chOff x="353568" y="2606040"/>
            <a:chExt cx="6783705" cy="425196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3568" y="2606040"/>
              <a:ext cx="5622035" cy="374903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15840" y="4765548"/>
              <a:ext cx="2321051" cy="209245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6484709" y="4689081"/>
            <a:ext cx="5234305" cy="10947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4210"/>
              </a:lnSpc>
              <a:spcBef>
                <a:spcPts val="95"/>
              </a:spcBef>
            </a:pPr>
            <a:r>
              <a:rPr sz="4000" spc="-40" dirty="0">
                <a:solidFill>
                  <a:srgbClr val="2D75B6"/>
                </a:solidFill>
                <a:latin typeface="Calibri Light"/>
                <a:cs typeface="Calibri Light"/>
              </a:rPr>
              <a:t>Призовой</a:t>
            </a:r>
            <a:r>
              <a:rPr sz="4000" spc="-145" dirty="0">
                <a:solidFill>
                  <a:srgbClr val="2D75B6"/>
                </a:solidFill>
                <a:latin typeface="Calibri Light"/>
                <a:cs typeface="Calibri Light"/>
              </a:rPr>
              <a:t> </a:t>
            </a:r>
            <a:r>
              <a:rPr sz="4000" spc="-20" dirty="0">
                <a:solidFill>
                  <a:srgbClr val="2D75B6"/>
                </a:solidFill>
                <a:latin typeface="Calibri Light"/>
                <a:cs typeface="Calibri Light"/>
              </a:rPr>
              <a:t>фонд</a:t>
            </a:r>
            <a:endParaRPr sz="4000">
              <a:latin typeface="Calibri Light"/>
              <a:cs typeface="Calibri Light"/>
            </a:endParaRPr>
          </a:p>
          <a:p>
            <a:pPr marL="354330">
              <a:lnSpc>
                <a:spcPts val="4210"/>
              </a:lnSpc>
            </a:pPr>
            <a:r>
              <a:rPr sz="3600" dirty="0">
                <a:solidFill>
                  <a:srgbClr val="2D75B6"/>
                </a:solidFill>
                <a:latin typeface="Calibri Light"/>
                <a:cs typeface="Calibri Light"/>
              </a:rPr>
              <a:t>в</a:t>
            </a:r>
            <a:r>
              <a:rPr sz="3600" spc="-140" dirty="0">
                <a:solidFill>
                  <a:srgbClr val="2D75B6"/>
                </a:solidFill>
                <a:latin typeface="Calibri Light"/>
                <a:cs typeface="Calibri Light"/>
              </a:rPr>
              <a:t> </a:t>
            </a:r>
            <a:r>
              <a:rPr sz="3600" spc="-20" dirty="0">
                <a:solidFill>
                  <a:srgbClr val="2D75B6"/>
                </a:solidFill>
                <a:latin typeface="Calibri Light"/>
                <a:cs typeface="Calibri Light"/>
              </a:rPr>
              <a:t>2025</a:t>
            </a:r>
            <a:r>
              <a:rPr sz="3600" spc="-140" dirty="0">
                <a:solidFill>
                  <a:srgbClr val="2D75B6"/>
                </a:solidFill>
                <a:latin typeface="Calibri Light"/>
                <a:cs typeface="Calibri Light"/>
              </a:rPr>
              <a:t> </a:t>
            </a:r>
            <a:r>
              <a:rPr sz="3600" dirty="0">
                <a:solidFill>
                  <a:srgbClr val="2D75B6"/>
                </a:solidFill>
                <a:latin typeface="Calibri Light"/>
                <a:cs typeface="Calibri Light"/>
              </a:rPr>
              <a:t>году</a:t>
            </a:r>
            <a:r>
              <a:rPr sz="3600" spc="-130" dirty="0">
                <a:solidFill>
                  <a:srgbClr val="2D75B6"/>
                </a:solidFill>
                <a:latin typeface="Calibri Light"/>
                <a:cs typeface="Calibri Light"/>
              </a:rPr>
              <a:t> </a:t>
            </a:r>
            <a:r>
              <a:rPr sz="3600" dirty="0">
                <a:solidFill>
                  <a:srgbClr val="2D75B6"/>
                </a:solidFill>
                <a:latin typeface="Calibri Light"/>
                <a:cs typeface="Calibri Light"/>
              </a:rPr>
              <a:t>–</a:t>
            </a:r>
            <a:r>
              <a:rPr sz="3600" spc="-245" dirty="0">
                <a:solidFill>
                  <a:srgbClr val="2D75B6"/>
                </a:solidFill>
                <a:latin typeface="Calibri Light"/>
                <a:cs typeface="Calibri Light"/>
              </a:rPr>
              <a:t> </a:t>
            </a:r>
            <a:r>
              <a:rPr sz="6000" baseline="-4861" dirty="0">
                <a:solidFill>
                  <a:srgbClr val="2D75B6"/>
                </a:solidFill>
                <a:latin typeface="Calibri Light"/>
                <a:cs typeface="Calibri Light"/>
              </a:rPr>
              <a:t>3</a:t>
            </a:r>
            <a:r>
              <a:rPr sz="6000" spc="-165" baseline="-4861" dirty="0">
                <a:solidFill>
                  <a:srgbClr val="2D75B6"/>
                </a:solidFill>
                <a:latin typeface="Calibri Light"/>
                <a:cs typeface="Calibri Light"/>
              </a:rPr>
              <a:t> </a:t>
            </a:r>
            <a:r>
              <a:rPr sz="6000" baseline="-4861" dirty="0">
                <a:solidFill>
                  <a:srgbClr val="2D75B6"/>
                </a:solidFill>
                <a:latin typeface="Calibri Light"/>
                <a:cs typeface="Calibri Light"/>
              </a:rPr>
              <a:t>млн.</a:t>
            </a:r>
            <a:r>
              <a:rPr sz="6000" spc="-187" baseline="-4861" dirty="0">
                <a:solidFill>
                  <a:srgbClr val="2D75B6"/>
                </a:solidFill>
                <a:latin typeface="Calibri Light"/>
                <a:cs typeface="Calibri Light"/>
              </a:rPr>
              <a:t> </a:t>
            </a:r>
            <a:r>
              <a:rPr sz="6000" spc="-30" baseline="-4861" dirty="0">
                <a:solidFill>
                  <a:srgbClr val="2D75B6"/>
                </a:solidFill>
                <a:latin typeface="Calibri Light"/>
                <a:cs typeface="Calibri Light"/>
              </a:rPr>
              <a:t>руб.</a:t>
            </a:r>
            <a:endParaRPr sz="6000" baseline="-4861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95"/>
              </a:spcBef>
            </a:pPr>
            <a:r>
              <a:rPr spc="-810" dirty="0">
                <a:latin typeface="Bahnschrift"/>
                <a:cs typeface="Bahnschrift"/>
              </a:rPr>
              <a:t>О</a:t>
            </a:r>
            <a:r>
              <a:rPr spc="-500" dirty="0">
                <a:latin typeface="Bahnschrift"/>
                <a:cs typeface="Bahnschrift"/>
              </a:rPr>
              <a:t>с</a:t>
            </a:r>
            <a:r>
              <a:rPr spc="-670" dirty="0">
                <a:latin typeface="Bahnschrift"/>
                <a:cs typeface="Bahnschrift"/>
              </a:rPr>
              <a:t>в</a:t>
            </a:r>
            <a:r>
              <a:rPr spc="-615" dirty="0">
                <a:latin typeface="Bahnschrift"/>
                <a:cs typeface="Bahnschrift"/>
              </a:rPr>
              <a:t>е</a:t>
            </a:r>
            <a:r>
              <a:rPr spc="-1255" dirty="0">
                <a:latin typeface="Bahnschrift"/>
                <a:cs typeface="Bahnschrift"/>
              </a:rPr>
              <a:t>щ</a:t>
            </a:r>
            <a:r>
              <a:rPr spc="-615" dirty="0">
                <a:latin typeface="Bahnschrift"/>
                <a:cs typeface="Bahnschrift"/>
              </a:rPr>
              <a:t>е</a:t>
            </a:r>
            <a:r>
              <a:rPr spc="-730" dirty="0">
                <a:latin typeface="Bahnschrift"/>
                <a:cs typeface="Bahnschrift"/>
              </a:rPr>
              <a:t>н</a:t>
            </a:r>
            <a:r>
              <a:rPr spc="-715" dirty="0">
                <a:latin typeface="Bahnschrift"/>
                <a:cs typeface="Bahnschrift"/>
              </a:rPr>
              <a:t>и</a:t>
            </a:r>
            <a:r>
              <a:rPr spc="235" dirty="0">
                <a:latin typeface="Bahnschrift"/>
                <a:cs typeface="Bahnschrift"/>
              </a:rPr>
              <a:t>е</a:t>
            </a:r>
            <a:r>
              <a:rPr spc="-740" dirty="0">
                <a:latin typeface="Bahnschrift"/>
                <a:cs typeface="Bahnschrift"/>
              </a:rPr>
              <a:t>д</a:t>
            </a:r>
            <a:r>
              <a:rPr spc="-615" dirty="0">
                <a:latin typeface="Bahnschrift"/>
                <a:cs typeface="Bahnschrift"/>
              </a:rPr>
              <a:t>е</a:t>
            </a:r>
            <a:r>
              <a:rPr spc="-595" dirty="0">
                <a:latin typeface="Bahnschrift"/>
                <a:cs typeface="Bahnschrift"/>
              </a:rPr>
              <a:t>я</a:t>
            </a:r>
            <a:r>
              <a:rPr spc="-730" dirty="0">
                <a:latin typeface="Bahnschrift"/>
                <a:cs typeface="Bahnschrift"/>
              </a:rPr>
              <a:t>т</a:t>
            </a:r>
            <a:r>
              <a:rPr spc="-615" dirty="0">
                <a:latin typeface="Bahnschrift"/>
                <a:cs typeface="Bahnschrift"/>
              </a:rPr>
              <a:t>е</a:t>
            </a:r>
            <a:r>
              <a:rPr spc="-695" dirty="0">
                <a:latin typeface="Bahnschrift"/>
                <a:cs typeface="Bahnschrift"/>
              </a:rPr>
              <a:t>л</a:t>
            </a:r>
            <a:r>
              <a:rPr spc="-590" dirty="0">
                <a:latin typeface="Bahnschrift"/>
                <a:cs typeface="Bahnschrift"/>
              </a:rPr>
              <a:t>ь</a:t>
            </a:r>
            <a:r>
              <a:rPr spc="-730" dirty="0">
                <a:latin typeface="Bahnschrift"/>
                <a:cs typeface="Bahnschrift"/>
              </a:rPr>
              <a:t>н</a:t>
            </a:r>
            <a:r>
              <a:rPr spc="-690" dirty="0">
                <a:latin typeface="Bahnschrift"/>
                <a:cs typeface="Bahnschrift"/>
              </a:rPr>
              <a:t>о</a:t>
            </a:r>
            <a:r>
              <a:rPr spc="-500" dirty="0">
                <a:latin typeface="Bahnschrift"/>
                <a:cs typeface="Bahnschrift"/>
              </a:rPr>
              <a:t>с</a:t>
            </a:r>
            <a:r>
              <a:rPr spc="-730" dirty="0">
                <a:latin typeface="Bahnschrift"/>
                <a:cs typeface="Bahnschrift"/>
              </a:rPr>
              <a:t>т</a:t>
            </a:r>
            <a:r>
              <a:rPr spc="-20" dirty="0">
                <a:latin typeface="Bahnschrift"/>
                <a:cs typeface="Bahnschrift"/>
              </a:rPr>
              <a:t>и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5507748"/>
            <a:ext cx="7106920" cy="958850"/>
          </a:xfrm>
          <a:custGeom>
            <a:avLst/>
            <a:gdLst/>
            <a:ahLst/>
            <a:cxnLst/>
            <a:rect l="l" t="t" r="r" b="b"/>
            <a:pathLst>
              <a:path w="7106920" h="958850">
                <a:moveTo>
                  <a:pt x="7106411" y="0"/>
                </a:moveTo>
                <a:lnTo>
                  <a:pt x="0" y="0"/>
                </a:lnTo>
                <a:lnTo>
                  <a:pt x="0" y="958583"/>
                </a:lnTo>
                <a:lnTo>
                  <a:pt x="7106411" y="958583"/>
                </a:lnTo>
                <a:lnTo>
                  <a:pt x="71064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187196" y="1167383"/>
            <a:ext cx="9565005" cy="3595370"/>
            <a:chOff x="1187196" y="1167383"/>
            <a:chExt cx="9565005" cy="3595370"/>
          </a:xfrm>
        </p:grpSpPr>
        <p:sp>
          <p:nvSpPr>
            <p:cNvPr id="5" name="object 5"/>
            <p:cNvSpPr/>
            <p:nvPr/>
          </p:nvSpPr>
          <p:spPr>
            <a:xfrm>
              <a:off x="3617975" y="1828800"/>
              <a:ext cx="4703445" cy="379730"/>
            </a:xfrm>
            <a:custGeom>
              <a:avLst/>
              <a:gdLst/>
              <a:ahLst/>
              <a:cxnLst/>
              <a:rect l="l" t="t" r="r" b="b"/>
              <a:pathLst>
                <a:path w="4703445" h="379730">
                  <a:moveTo>
                    <a:pt x="4703064" y="0"/>
                  </a:moveTo>
                  <a:lnTo>
                    <a:pt x="0" y="0"/>
                  </a:lnTo>
                  <a:lnTo>
                    <a:pt x="0" y="379475"/>
                  </a:lnTo>
                  <a:lnTo>
                    <a:pt x="4703064" y="379475"/>
                  </a:lnTo>
                  <a:lnTo>
                    <a:pt x="47030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7196" y="1219199"/>
              <a:ext cx="4050791" cy="35432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00" y="1167383"/>
              <a:ext cx="4655819" cy="358139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462205" y="4965120"/>
            <a:ext cx="7329805" cy="1428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25" dirty="0">
                <a:solidFill>
                  <a:srgbClr val="1F4E79"/>
                </a:solidFill>
                <a:latin typeface="Calibri Light"/>
                <a:cs typeface="Calibri Light"/>
              </a:rPr>
              <a:t>Количество</a:t>
            </a:r>
            <a:r>
              <a:rPr sz="2800" spc="-90" dirty="0">
                <a:solidFill>
                  <a:srgbClr val="1F4E79"/>
                </a:solidFill>
                <a:latin typeface="Calibri Light"/>
                <a:cs typeface="Calibri Light"/>
              </a:rPr>
              <a:t> </a:t>
            </a:r>
            <a:r>
              <a:rPr sz="2800" spc="-35" dirty="0">
                <a:solidFill>
                  <a:srgbClr val="1F4E79"/>
                </a:solidFill>
                <a:latin typeface="Calibri Light"/>
                <a:cs typeface="Calibri Light"/>
              </a:rPr>
              <a:t>подписчиков</a:t>
            </a:r>
            <a:r>
              <a:rPr sz="2800" spc="-95" dirty="0">
                <a:solidFill>
                  <a:srgbClr val="1F4E79"/>
                </a:solidFill>
                <a:latin typeface="Calibri Light"/>
                <a:cs typeface="Calibri Light"/>
              </a:rPr>
              <a:t> </a:t>
            </a:r>
            <a:r>
              <a:rPr sz="2800" dirty="0">
                <a:solidFill>
                  <a:srgbClr val="1F4E79"/>
                </a:solidFill>
                <a:latin typeface="Calibri Light"/>
                <a:cs typeface="Calibri Light"/>
              </a:rPr>
              <a:t>ЧГД</a:t>
            </a:r>
            <a:r>
              <a:rPr sz="2800" spc="-85" dirty="0">
                <a:solidFill>
                  <a:srgbClr val="1F4E79"/>
                </a:solidFill>
                <a:latin typeface="Calibri Light"/>
                <a:cs typeface="Calibri Light"/>
              </a:rPr>
              <a:t> </a:t>
            </a:r>
            <a:r>
              <a:rPr sz="2800" dirty="0">
                <a:solidFill>
                  <a:srgbClr val="1F4E79"/>
                </a:solidFill>
                <a:latin typeface="Calibri Light"/>
                <a:cs typeface="Calibri Light"/>
              </a:rPr>
              <a:t>-</a:t>
            </a:r>
            <a:r>
              <a:rPr sz="2800" spc="-65" dirty="0">
                <a:solidFill>
                  <a:srgbClr val="1F4E79"/>
                </a:solidFill>
                <a:latin typeface="Calibri Light"/>
                <a:cs typeface="Calibri Light"/>
              </a:rPr>
              <a:t> </a:t>
            </a:r>
            <a:r>
              <a:rPr sz="3200" dirty="0">
                <a:solidFill>
                  <a:srgbClr val="1F4E79"/>
                </a:solidFill>
                <a:latin typeface="Calibri Light"/>
                <a:cs typeface="Calibri Light"/>
              </a:rPr>
              <a:t>24</a:t>
            </a:r>
            <a:r>
              <a:rPr sz="3200" spc="-95" dirty="0">
                <a:solidFill>
                  <a:srgbClr val="1F4E79"/>
                </a:solidFill>
                <a:latin typeface="Calibri Light"/>
                <a:cs typeface="Calibri Light"/>
              </a:rPr>
              <a:t> </a:t>
            </a:r>
            <a:r>
              <a:rPr sz="3200" spc="-25" dirty="0">
                <a:solidFill>
                  <a:srgbClr val="1F4E79"/>
                </a:solidFill>
                <a:latin typeface="Calibri Light"/>
                <a:cs typeface="Calibri Light"/>
              </a:rPr>
              <a:t>016</a:t>
            </a:r>
            <a:endParaRPr sz="3200">
              <a:latin typeface="Calibri Light"/>
              <a:cs typeface="Calibri Light"/>
            </a:endParaRPr>
          </a:p>
          <a:p>
            <a:pPr marL="12700" marR="5080">
              <a:lnSpc>
                <a:spcPct val="99600"/>
              </a:lnSpc>
              <a:spcBef>
                <a:spcPts val="30"/>
              </a:spcBef>
            </a:pPr>
            <a:r>
              <a:rPr sz="2800" dirty="0">
                <a:solidFill>
                  <a:srgbClr val="1F4E79"/>
                </a:solidFill>
                <a:latin typeface="Calibri Light"/>
                <a:cs typeface="Calibri Light"/>
              </a:rPr>
              <a:t>За</a:t>
            </a:r>
            <a:r>
              <a:rPr sz="2800" spc="-65" dirty="0">
                <a:solidFill>
                  <a:srgbClr val="1F4E79"/>
                </a:solidFill>
                <a:latin typeface="Calibri Light"/>
                <a:cs typeface="Calibri Light"/>
              </a:rPr>
              <a:t> </a:t>
            </a:r>
            <a:r>
              <a:rPr sz="2800" spc="-20" dirty="0">
                <a:solidFill>
                  <a:srgbClr val="1F4E79"/>
                </a:solidFill>
                <a:latin typeface="Calibri Light"/>
                <a:cs typeface="Calibri Light"/>
              </a:rPr>
              <a:t>2024</a:t>
            </a:r>
            <a:r>
              <a:rPr sz="2800" spc="-100" dirty="0">
                <a:solidFill>
                  <a:srgbClr val="1F4E79"/>
                </a:solidFill>
                <a:latin typeface="Calibri Light"/>
                <a:cs typeface="Calibri Light"/>
              </a:rPr>
              <a:t> </a:t>
            </a:r>
            <a:r>
              <a:rPr sz="2800" dirty="0">
                <a:solidFill>
                  <a:srgbClr val="1F4E79"/>
                </a:solidFill>
                <a:latin typeface="Calibri Light"/>
                <a:cs typeface="Calibri Light"/>
              </a:rPr>
              <a:t>год</a:t>
            </a:r>
            <a:r>
              <a:rPr sz="2800" spc="-80" dirty="0">
                <a:solidFill>
                  <a:srgbClr val="1F4E79"/>
                </a:solidFill>
                <a:latin typeface="Calibri Light"/>
                <a:cs typeface="Calibri Light"/>
              </a:rPr>
              <a:t> </a:t>
            </a:r>
            <a:r>
              <a:rPr sz="2800" dirty="0">
                <a:solidFill>
                  <a:srgbClr val="1F4E79"/>
                </a:solidFill>
                <a:latin typeface="Calibri Light"/>
                <a:cs typeface="Calibri Light"/>
              </a:rPr>
              <a:t>на</a:t>
            </a:r>
            <a:r>
              <a:rPr sz="2800" spc="-70" dirty="0">
                <a:solidFill>
                  <a:srgbClr val="1F4E79"/>
                </a:solidFill>
                <a:latin typeface="Calibri Light"/>
                <a:cs typeface="Calibri Light"/>
              </a:rPr>
              <a:t> </a:t>
            </a:r>
            <a:r>
              <a:rPr sz="2800" spc="-35" dirty="0">
                <a:solidFill>
                  <a:srgbClr val="1F4E79"/>
                </a:solidFill>
                <a:latin typeface="Calibri Light"/>
                <a:cs typeface="Calibri Light"/>
              </a:rPr>
              <a:t>информационных</a:t>
            </a:r>
            <a:r>
              <a:rPr sz="2800" spc="-90" dirty="0">
                <a:solidFill>
                  <a:srgbClr val="1F4E79"/>
                </a:solidFill>
                <a:latin typeface="Calibri Light"/>
                <a:cs typeface="Calibri Light"/>
              </a:rPr>
              <a:t> </a:t>
            </a:r>
            <a:r>
              <a:rPr sz="2800" spc="-10" dirty="0">
                <a:solidFill>
                  <a:srgbClr val="1F4E79"/>
                </a:solidFill>
                <a:latin typeface="Calibri Light"/>
                <a:cs typeface="Calibri Light"/>
              </a:rPr>
              <a:t>ресурсах; </a:t>
            </a:r>
            <a:r>
              <a:rPr sz="2800" spc="-25" dirty="0">
                <a:solidFill>
                  <a:srgbClr val="1F4E79"/>
                </a:solidFill>
                <a:latin typeface="Calibri Light"/>
                <a:cs typeface="Calibri Light"/>
              </a:rPr>
              <a:t>Количество</a:t>
            </a:r>
            <a:r>
              <a:rPr sz="2800" spc="-75" dirty="0">
                <a:solidFill>
                  <a:srgbClr val="1F4E79"/>
                </a:solidFill>
                <a:latin typeface="Calibri Light"/>
                <a:cs typeface="Calibri Light"/>
              </a:rPr>
              <a:t> </a:t>
            </a:r>
            <a:r>
              <a:rPr sz="2800" spc="-35" dirty="0">
                <a:solidFill>
                  <a:srgbClr val="1F4E79"/>
                </a:solidFill>
                <a:latin typeface="Calibri Light"/>
                <a:cs typeface="Calibri Light"/>
              </a:rPr>
              <a:t>информационных</a:t>
            </a:r>
            <a:r>
              <a:rPr sz="2800" spc="-75" dirty="0">
                <a:solidFill>
                  <a:srgbClr val="1F4E79"/>
                </a:solidFill>
                <a:latin typeface="Calibri Light"/>
                <a:cs typeface="Calibri Light"/>
              </a:rPr>
              <a:t> </a:t>
            </a:r>
            <a:r>
              <a:rPr sz="2800" spc="-25" dirty="0">
                <a:solidFill>
                  <a:srgbClr val="1F4E79"/>
                </a:solidFill>
                <a:latin typeface="Calibri Light"/>
                <a:cs typeface="Calibri Light"/>
              </a:rPr>
              <a:t>материалов</a:t>
            </a:r>
            <a:r>
              <a:rPr sz="2800" spc="-65" dirty="0">
                <a:solidFill>
                  <a:srgbClr val="1F4E79"/>
                </a:solidFill>
                <a:latin typeface="Calibri Light"/>
                <a:cs typeface="Calibri Light"/>
              </a:rPr>
              <a:t> </a:t>
            </a:r>
            <a:r>
              <a:rPr sz="2800" dirty="0">
                <a:solidFill>
                  <a:srgbClr val="1F4E79"/>
                </a:solidFill>
                <a:latin typeface="Calibri Light"/>
                <a:cs typeface="Calibri Light"/>
              </a:rPr>
              <a:t>-</a:t>
            </a:r>
            <a:r>
              <a:rPr sz="2800" spc="-45" dirty="0">
                <a:solidFill>
                  <a:srgbClr val="1F4E79"/>
                </a:solidFill>
                <a:latin typeface="Calibri Light"/>
                <a:cs typeface="Calibri Light"/>
              </a:rPr>
              <a:t> </a:t>
            </a:r>
            <a:r>
              <a:rPr sz="3200" spc="-20" dirty="0">
                <a:solidFill>
                  <a:srgbClr val="1F4E79"/>
                </a:solidFill>
                <a:latin typeface="Calibri Light"/>
                <a:cs typeface="Calibri Light"/>
              </a:rPr>
              <a:t>1791</a:t>
            </a:r>
            <a:endParaRPr sz="32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23203" y="2340864"/>
            <a:ext cx="5792723" cy="386486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95"/>
              </a:spcBef>
            </a:pPr>
            <a:r>
              <a:rPr spc="-45" dirty="0"/>
              <a:t>Поддержка</a:t>
            </a:r>
            <a:r>
              <a:rPr spc="-155" dirty="0"/>
              <a:t> </a:t>
            </a:r>
            <a:r>
              <a:rPr spc="-40" dirty="0"/>
              <a:t>участников</a:t>
            </a:r>
            <a:r>
              <a:rPr spc="-155" dirty="0"/>
              <a:t> </a:t>
            </a:r>
            <a:r>
              <a:rPr spc="-25" dirty="0"/>
              <a:t>СВО</a:t>
            </a:r>
          </a:p>
        </p:txBody>
      </p:sp>
      <p:sp>
        <p:nvSpPr>
          <p:cNvPr id="4" name="object 4"/>
          <p:cNvSpPr/>
          <p:nvPr/>
        </p:nvSpPr>
        <p:spPr>
          <a:xfrm>
            <a:off x="3188207" y="1667255"/>
            <a:ext cx="4703445" cy="379730"/>
          </a:xfrm>
          <a:custGeom>
            <a:avLst/>
            <a:gdLst/>
            <a:ahLst/>
            <a:cxnLst/>
            <a:rect l="l" t="t" r="r" b="b"/>
            <a:pathLst>
              <a:path w="4703445" h="379730">
                <a:moveTo>
                  <a:pt x="4703064" y="0"/>
                </a:moveTo>
                <a:lnTo>
                  <a:pt x="0" y="0"/>
                </a:lnTo>
                <a:lnTo>
                  <a:pt x="0" y="379475"/>
                </a:lnTo>
                <a:lnTo>
                  <a:pt x="4703064" y="379475"/>
                </a:lnTo>
                <a:lnTo>
                  <a:pt x="47030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745685" y="964954"/>
            <a:ext cx="6049010" cy="1600835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85"/>
              </a:spcBef>
            </a:pPr>
            <a:r>
              <a:rPr sz="2800" spc="-30" dirty="0">
                <a:solidFill>
                  <a:srgbClr val="1F4E79"/>
                </a:solidFill>
                <a:latin typeface="Calibri Light"/>
                <a:cs typeface="Calibri Light"/>
              </a:rPr>
              <a:t>Волонтерский</a:t>
            </a:r>
            <a:r>
              <a:rPr sz="2800" spc="-100" dirty="0">
                <a:solidFill>
                  <a:srgbClr val="1F4E79"/>
                </a:solidFill>
                <a:latin typeface="Calibri Light"/>
                <a:cs typeface="Calibri Light"/>
              </a:rPr>
              <a:t> </a:t>
            </a:r>
            <a:r>
              <a:rPr sz="2800" spc="-10" dirty="0">
                <a:solidFill>
                  <a:srgbClr val="1F4E79"/>
                </a:solidFill>
                <a:latin typeface="Calibri Light"/>
                <a:cs typeface="Calibri Light"/>
              </a:rPr>
              <a:t>центр</a:t>
            </a:r>
            <a:r>
              <a:rPr sz="2800" spc="-100" dirty="0">
                <a:solidFill>
                  <a:srgbClr val="1F4E79"/>
                </a:solidFill>
                <a:latin typeface="Calibri Light"/>
                <a:cs typeface="Calibri Light"/>
              </a:rPr>
              <a:t> </a:t>
            </a:r>
            <a:r>
              <a:rPr sz="3200" spc="-20" dirty="0">
                <a:solidFill>
                  <a:srgbClr val="1F4E79"/>
                </a:solidFill>
                <a:latin typeface="Calibri Light"/>
                <a:cs typeface="Calibri Light"/>
              </a:rPr>
              <a:t>«Единой</a:t>
            </a:r>
            <a:r>
              <a:rPr sz="3200" spc="-105" dirty="0">
                <a:solidFill>
                  <a:srgbClr val="1F4E79"/>
                </a:solidFill>
                <a:latin typeface="Calibri Light"/>
                <a:cs typeface="Calibri Light"/>
              </a:rPr>
              <a:t> </a:t>
            </a:r>
            <a:r>
              <a:rPr sz="3200" spc="-10" dirty="0">
                <a:solidFill>
                  <a:srgbClr val="1F4E79"/>
                </a:solidFill>
                <a:latin typeface="Calibri Light"/>
                <a:cs typeface="Calibri Light"/>
              </a:rPr>
              <a:t>России»</a:t>
            </a:r>
            <a:endParaRPr sz="3200">
              <a:latin typeface="Calibri Light"/>
              <a:cs typeface="Calibri Light"/>
            </a:endParaRPr>
          </a:p>
          <a:p>
            <a:pPr marL="926465">
              <a:lnSpc>
                <a:spcPct val="100000"/>
              </a:lnSpc>
              <a:spcBef>
                <a:spcPts val="855"/>
              </a:spcBef>
            </a:pPr>
            <a:r>
              <a:rPr sz="2800" dirty="0">
                <a:solidFill>
                  <a:srgbClr val="1F4E79"/>
                </a:solidFill>
                <a:latin typeface="Calibri Light"/>
                <a:cs typeface="Calibri Light"/>
              </a:rPr>
              <a:t>Ул.</a:t>
            </a:r>
            <a:r>
              <a:rPr sz="2800" spc="-75" dirty="0">
                <a:solidFill>
                  <a:srgbClr val="1F4E79"/>
                </a:solidFill>
                <a:latin typeface="Calibri Light"/>
                <a:cs typeface="Calibri Light"/>
              </a:rPr>
              <a:t> </a:t>
            </a:r>
            <a:r>
              <a:rPr sz="2800" spc="-30" dirty="0">
                <a:solidFill>
                  <a:srgbClr val="1F4E79"/>
                </a:solidFill>
                <a:latin typeface="Calibri Light"/>
                <a:cs typeface="Calibri Light"/>
              </a:rPr>
              <a:t>Сталеваров,</a:t>
            </a:r>
            <a:r>
              <a:rPr sz="2800" spc="-80" dirty="0">
                <a:solidFill>
                  <a:srgbClr val="1F4E79"/>
                </a:solidFill>
                <a:latin typeface="Calibri Light"/>
                <a:cs typeface="Calibri Light"/>
              </a:rPr>
              <a:t> </a:t>
            </a:r>
            <a:r>
              <a:rPr sz="2800" spc="-25" dirty="0">
                <a:solidFill>
                  <a:srgbClr val="1F4E79"/>
                </a:solidFill>
                <a:latin typeface="Calibri Light"/>
                <a:cs typeface="Calibri Light"/>
              </a:rPr>
              <a:t>42,</a:t>
            </a:r>
            <a:endParaRPr sz="2800">
              <a:latin typeface="Calibri Light"/>
              <a:cs typeface="Calibri Light"/>
            </a:endParaRPr>
          </a:p>
          <a:p>
            <a:pPr marL="926465">
              <a:lnSpc>
                <a:spcPct val="100000"/>
              </a:lnSpc>
            </a:pPr>
            <a:r>
              <a:rPr sz="2800" dirty="0">
                <a:solidFill>
                  <a:srgbClr val="1F4E79"/>
                </a:solidFill>
                <a:latin typeface="Calibri Light"/>
                <a:cs typeface="Calibri Light"/>
              </a:rPr>
              <a:t>Тел.</a:t>
            </a:r>
            <a:r>
              <a:rPr sz="2800" spc="-90" dirty="0">
                <a:solidFill>
                  <a:srgbClr val="1F4E79"/>
                </a:solidFill>
                <a:latin typeface="Calibri Light"/>
                <a:cs typeface="Calibri Light"/>
              </a:rPr>
              <a:t> </a:t>
            </a:r>
            <a:r>
              <a:rPr sz="2800" spc="-35" dirty="0">
                <a:solidFill>
                  <a:srgbClr val="1F4E79"/>
                </a:solidFill>
                <a:latin typeface="Calibri Light"/>
                <a:cs typeface="Calibri Light"/>
              </a:rPr>
              <a:t>57-</a:t>
            </a:r>
            <a:r>
              <a:rPr sz="2800" spc="-50" dirty="0">
                <a:solidFill>
                  <a:srgbClr val="1F4E79"/>
                </a:solidFill>
                <a:latin typeface="Calibri Light"/>
                <a:cs typeface="Calibri Light"/>
              </a:rPr>
              <a:t>06-</a:t>
            </a:r>
            <a:r>
              <a:rPr sz="2800" spc="-25" dirty="0">
                <a:solidFill>
                  <a:srgbClr val="1F4E79"/>
                </a:solidFill>
                <a:latin typeface="Calibri Light"/>
                <a:cs typeface="Calibri Light"/>
              </a:rPr>
              <a:t>45</a:t>
            </a:r>
            <a:endParaRPr sz="2800">
              <a:latin typeface="Calibri Light"/>
              <a:cs typeface="Calibri Ligh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69747" y="1243584"/>
            <a:ext cx="5369560" cy="5384800"/>
            <a:chOff x="269747" y="1243584"/>
            <a:chExt cx="5369560" cy="538480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58739" y="2125979"/>
              <a:ext cx="480059" cy="48005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15128" y="1751076"/>
              <a:ext cx="365759" cy="36575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9747" y="1243584"/>
              <a:ext cx="4218431" cy="258899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9431" y="3464051"/>
              <a:ext cx="4721339" cy="3163824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5716861" y="6051429"/>
            <a:ext cx="61950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1F4E79"/>
                </a:solidFill>
                <a:latin typeface="Calibri Light"/>
                <a:cs typeface="Calibri Light"/>
              </a:rPr>
              <a:t>За</a:t>
            </a:r>
            <a:r>
              <a:rPr sz="2400" spc="-50" dirty="0">
                <a:solidFill>
                  <a:srgbClr val="1F4E79"/>
                </a:solidFill>
                <a:latin typeface="Calibri Light"/>
                <a:cs typeface="Calibri Light"/>
              </a:rPr>
              <a:t> </a:t>
            </a:r>
            <a:r>
              <a:rPr sz="2400" dirty="0">
                <a:solidFill>
                  <a:srgbClr val="1F4E79"/>
                </a:solidFill>
                <a:latin typeface="Calibri Light"/>
                <a:cs typeface="Calibri Light"/>
              </a:rPr>
              <a:t>2024</a:t>
            </a:r>
            <a:r>
              <a:rPr sz="2400" spc="-60" dirty="0">
                <a:solidFill>
                  <a:srgbClr val="1F4E79"/>
                </a:solidFill>
                <a:latin typeface="Calibri Light"/>
                <a:cs typeface="Calibri Light"/>
              </a:rPr>
              <a:t> </a:t>
            </a:r>
            <a:r>
              <a:rPr sz="2400" dirty="0">
                <a:solidFill>
                  <a:srgbClr val="1F4E79"/>
                </a:solidFill>
                <a:latin typeface="Calibri Light"/>
                <a:cs typeface="Calibri Light"/>
              </a:rPr>
              <a:t>год</a:t>
            </a:r>
            <a:r>
              <a:rPr sz="2400" spc="-70" dirty="0">
                <a:solidFill>
                  <a:srgbClr val="1F4E79"/>
                </a:solidFill>
                <a:latin typeface="Calibri Light"/>
                <a:cs typeface="Calibri Light"/>
              </a:rPr>
              <a:t> </a:t>
            </a:r>
            <a:r>
              <a:rPr sz="2400" spc="-20" dirty="0">
                <a:solidFill>
                  <a:srgbClr val="1F4E79"/>
                </a:solidFill>
                <a:latin typeface="Calibri Light"/>
                <a:cs typeface="Calibri Light"/>
              </a:rPr>
              <a:t>отправлено</a:t>
            </a:r>
            <a:r>
              <a:rPr sz="2400" spc="-75" dirty="0">
                <a:solidFill>
                  <a:srgbClr val="1F4E79"/>
                </a:solidFill>
                <a:latin typeface="Calibri Light"/>
                <a:cs typeface="Calibri Light"/>
              </a:rPr>
              <a:t> </a:t>
            </a:r>
            <a:r>
              <a:rPr sz="2400" dirty="0">
                <a:solidFill>
                  <a:srgbClr val="1F4E79"/>
                </a:solidFill>
                <a:latin typeface="Calibri Light"/>
                <a:cs typeface="Calibri Light"/>
              </a:rPr>
              <a:t>10</a:t>
            </a:r>
            <a:r>
              <a:rPr sz="2400" spc="-40" dirty="0">
                <a:solidFill>
                  <a:srgbClr val="1F4E79"/>
                </a:solidFill>
                <a:latin typeface="Calibri Light"/>
                <a:cs typeface="Calibri Light"/>
              </a:rPr>
              <a:t> </a:t>
            </a:r>
            <a:r>
              <a:rPr sz="2400" spc="-25" dirty="0">
                <a:solidFill>
                  <a:srgbClr val="1F4E79"/>
                </a:solidFill>
                <a:latin typeface="Calibri Light"/>
                <a:cs typeface="Calibri Light"/>
              </a:rPr>
              <a:t>гуманитарных</a:t>
            </a:r>
            <a:r>
              <a:rPr sz="2400" spc="-65" dirty="0">
                <a:solidFill>
                  <a:srgbClr val="1F4E79"/>
                </a:solidFill>
                <a:latin typeface="Calibri Light"/>
                <a:cs typeface="Calibri Light"/>
              </a:rPr>
              <a:t> </a:t>
            </a:r>
            <a:r>
              <a:rPr sz="2400" spc="-10" dirty="0">
                <a:solidFill>
                  <a:srgbClr val="1F4E79"/>
                </a:solidFill>
                <a:latin typeface="Calibri Light"/>
                <a:cs typeface="Calibri Light"/>
              </a:rPr>
              <a:t>конвоя</a:t>
            </a:r>
            <a:endParaRPr sz="24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61944" y="2186941"/>
            <a:ext cx="466725" cy="306705"/>
          </a:xfrm>
          <a:custGeom>
            <a:avLst/>
            <a:gdLst/>
            <a:ahLst/>
            <a:cxnLst/>
            <a:rect l="l" t="t" r="r" b="b"/>
            <a:pathLst>
              <a:path w="466725" h="306705">
                <a:moveTo>
                  <a:pt x="415290" y="0"/>
                </a:moveTo>
                <a:lnTo>
                  <a:pt x="51053" y="0"/>
                </a:lnTo>
                <a:lnTo>
                  <a:pt x="31182" y="4012"/>
                </a:lnTo>
                <a:lnTo>
                  <a:pt x="14954" y="14954"/>
                </a:lnTo>
                <a:lnTo>
                  <a:pt x="4012" y="31182"/>
                </a:lnTo>
                <a:lnTo>
                  <a:pt x="0" y="51053"/>
                </a:lnTo>
                <a:lnTo>
                  <a:pt x="0" y="255269"/>
                </a:lnTo>
                <a:lnTo>
                  <a:pt x="4012" y="275141"/>
                </a:lnTo>
                <a:lnTo>
                  <a:pt x="14954" y="291369"/>
                </a:lnTo>
                <a:lnTo>
                  <a:pt x="31182" y="302311"/>
                </a:lnTo>
                <a:lnTo>
                  <a:pt x="51053" y="306323"/>
                </a:lnTo>
                <a:lnTo>
                  <a:pt x="415290" y="306323"/>
                </a:lnTo>
                <a:lnTo>
                  <a:pt x="435161" y="302311"/>
                </a:lnTo>
                <a:lnTo>
                  <a:pt x="451389" y="291369"/>
                </a:lnTo>
                <a:lnTo>
                  <a:pt x="462331" y="275141"/>
                </a:lnTo>
                <a:lnTo>
                  <a:pt x="466344" y="255269"/>
                </a:lnTo>
                <a:lnTo>
                  <a:pt x="466344" y="51053"/>
                </a:lnTo>
                <a:lnTo>
                  <a:pt x="462331" y="31182"/>
                </a:lnTo>
                <a:lnTo>
                  <a:pt x="451389" y="14954"/>
                </a:lnTo>
                <a:lnTo>
                  <a:pt x="435161" y="4012"/>
                </a:lnTo>
                <a:lnTo>
                  <a:pt x="415290" y="0"/>
                </a:lnTo>
                <a:close/>
              </a:path>
            </a:pathLst>
          </a:custGeom>
          <a:solidFill>
            <a:srgbClr val="EEA7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320284" y="2715769"/>
            <a:ext cx="733425" cy="307975"/>
          </a:xfrm>
          <a:custGeom>
            <a:avLst/>
            <a:gdLst/>
            <a:ahLst/>
            <a:cxnLst/>
            <a:rect l="l" t="t" r="r" b="b"/>
            <a:pathLst>
              <a:path w="733425" h="307975">
                <a:moveTo>
                  <a:pt x="681736" y="0"/>
                </a:moveTo>
                <a:lnTo>
                  <a:pt x="51308" y="0"/>
                </a:lnTo>
                <a:lnTo>
                  <a:pt x="31337" y="4032"/>
                </a:lnTo>
                <a:lnTo>
                  <a:pt x="15028" y="15028"/>
                </a:lnTo>
                <a:lnTo>
                  <a:pt x="4032" y="31337"/>
                </a:lnTo>
                <a:lnTo>
                  <a:pt x="0" y="51308"/>
                </a:lnTo>
                <a:lnTo>
                  <a:pt x="0" y="256540"/>
                </a:lnTo>
                <a:lnTo>
                  <a:pt x="4032" y="276510"/>
                </a:lnTo>
                <a:lnTo>
                  <a:pt x="15028" y="292819"/>
                </a:lnTo>
                <a:lnTo>
                  <a:pt x="31337" y="303815"/>
                </a:lnTo>
                <a:lnTo>
                  <a:pt x="51308" y="307848"/>
                </a:lnTo>
                <a:lnTo>
                  <a:pt x="681736" y="307848"/>
                </a:lnTo>
                <a:lnTo>
                  <a:pt x="701706" y="303815"/>
                </a:lnTo>
                <a:lnTo>
                  <a:pt x="718015" y="292819"/>
                </a:lnTo>
                <a:lnTo>
                  <a:pt x="729011" y="276510"/>
                </a:lnTo>
                <a:lnTo>
                  <a:pt x="733044" y="256540"/>
                </a:lnTo>
                <a:lnTo>
                  <a:pt x="733044" y="51308"/>
                </a:lnTo>
                <a:lnTo>
                  <a:pt x="729011" y="31337"/>
                </a:lnTo>
                <a:lnTo>
                  <a:pt x="718015" y="15028"/>
                </a:lnTo>
                <a:lnTo>
                  <a:pt x="701706" y="4032"/>
                </a:lnTo>
                <a:lnTo>
                  <a:pt x="681736" y="0"/>
                </a:lnTo>
                <a:close/>
              </a:path>
            </a:pathLst>
          </a:custGeom>
          <a:solidFill>
            <a:srgbClr val="EEA7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957816" y="3566161"/>
            <a:ext cx="744220" cy="307975"/>
          </a:xfrm>
          <a:custGeom>
            <a:avLst/>
            <a:gdLst/>
            <a:ahLst/>
            <a:cxnLst/>
            <a:rect l="l" t="t" r="r" b="b"/>
            <a:pathLst>
              <a:path w="744220" h="307975">
                <a:moveTo>
                  <a:pt x="692404" y="0"/>
                </a:moveTo>
                <a:lnTo>
                  <a:pt x="51308" y="0"/>
                </a:lnTo>
                <a:lnTo>
                  <a:pt x="31337" y="4032"/>
                </a:lnTo>
                <a:lnTo>
                  <a:pt x="15028" y="15028"/>
                </a:lnTo>
                <a:lnTo>
                  <a:pt x="4032" y="31337"/>
                </a:lnTo>
                <a:lnTo>
                  <a:pt x="0" y="51308"/>
                </a:lnTo>
                <a:lnTo>
                  <a:pt x="0" y="256540"/>
                </a:lnTo>
                <a:lnTo>
                  <a:pt x="4032" y="276510"/>
                </a:lnTo>
                <a:lnTo>
                  <a:pt x="15028" y="292819"/>
                </a:lnTo>
                <a:lnTo>
                  <a:pt x="31337" y="303815"/>
                </a:lnTo>
                <a:lnTo>
                  <a:pt x="51308" y="307848"/>
                </a:lnTo>
                <a:lnTo>
                  <a:pt x="692404" y="307848"/>
                </a:lnTo>
                <a:lnTo>
                  <a:pt x="712374" y="303815"/>
                </a:lnTo>
                <a:lnTo>
                  <a:pt x="728683" y="292819"/>
                </a:lnTo>
                <a:lnTo>
                  <a:pt x="739679" y="276510"/>
                </a:lnTo>
                <a:lnTo>
                  <a:pt x="743712" y="256540"/>
                </a:lnTo>
                <a:lnTo>
                  <a:pt x="743712" y="51308"/>
                </a:lnTo>
                <a:lnTo>
                  <a:pt x="739679" y="31337"/>
                </a:lnTo>
                <a:lnTo>
                  <a:pt x="728683" y="15028"/>
                </a:lnTo>
                <a:lnTo>
                  <a:pt x="712374" y="4032"/>
                </a:lnTo>
                <a:lnTo>
                  <a:pt x="692404" y="0"/>
                </a:lnTo>
                <a:close/>
              </a:path>
            </a:pathLst>
          </a:custGeom>
          <a:solidFill>
            <a:srgbClr val="EEA7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240011" y="2188465"/>
            <a:ext cx="680085" cy="356870"/>
          </a:xfrm>
          <a:custGeom>
            <a:avLst/>
            <a:gdLst/>
            <a:ahLst/>
            <a:cxnLst/>
            <a:rect l="l" t="t" r="r" b="b"/>
            <a:pathLst>
              <a:path w="680084" h="356869">
                <a:moveTo>
                  <a:pt x="620268" y="0"/>
                </a:moveTo>
                <a:lnTo>
                  <a:pt x="59436" y="0"/>
                </a:lnTo>
                <a:lnTo>
                  <a:pt x="36299" y="4670"/>
                </a:lnTo>
                <a:lnTo>
                  <a:pt x="17406" y="17406"/>
                </a:lnTo>
                <a:lnTo>
                  <a:pt x="4670" y="36299"/>
                </a:lnTo>
                <a:lnTo>
                  <a:pt x="0" y="59436"/>
                </a:lnTo>
                <a:lnTo>
                  <a:pt x="0" y="297180"/>
                </a:lnTo>
                <a:lnTo>
                  <a:pt x="4670" y="320316"/>
                </a:lnTo>
                <a:lnTo>
                  <a:pt x="17406" y="339209"/>
                </a:lnTo>
                <a:lnTo>
                  <a:pt x="36299" y="351945"/>
                </a:lnTo>
                <a:lnTo>
                  <a:pt x="59436" y="356616"/>
                </a:lnTo>
                <a:lnTo>
                  <a:pt x="620268" y="356616"/>
                </a:lnTo>
                <a:lnTo>
                  <a:pt x="643404" y="351945"/>
                </a:lnTo>
                <a:lnTo>
                  <a:pt x="662297" y="339209"/>
                </a:lnTo>
                <a:lnTo>
                  <a:pt x="675033" y="320316"/>
                </a:lnTo>
                <a:lnTo>
                  <a:pt x="679704" y="297180"/>
                </a:lnTo>
                <a:lnTo>
                  <a:pt x="679704" y="59436"/>
                </a:lnTo>
                <a:lnTo>
                  <a:pt x="675033" y="36299"/>
                </a:lnTo>
                <a:lnTo>
                  <a:pt x="662297" y="17406"/>
                </a:lnTo>
                <a:lnTo>
                  <a:pt x="643404" y="4670"/>
                </a:lnTo>
                <a:lnTo>
                  <a:pt x="620268" y="0"/>
                </a:lnTo>
                <a:close/>
              </a:path>
            </a:pathLst>
          </a:custGeom>
          <a:solidFill>
            <a:srgbClr val="EEA7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58148" y="126068"/>
            <a:ext cx="172783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5" dirty="0"/>
              <a:t>Выборы</a:t>
            </a: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39840" y="2188464"/>
            <a:ext cx="2490203" cy="320800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2063" y="2188464"/>
            <a:ext cx="2490216" cy="320954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658148" y="1159375"/>
            <a:ext cx="9648825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30835" algn="l"/>
              </a:tabLst>
            </a:pPr>
            <a:r>
              <a:rPr sz="2800" spc="-50" dirty="0">
                <a:solidFill>
                  <a:srgbClr val="1F4E79"/>
                </a:solidFill>
                <a:latin typeface="Calibri Light"/>
                <a:cs typeface="Calibri Light"/>
              </a:rPr>
              <a:t>В</a:t>
            </a:r>
            <a:r>
              <a:rPr sz="2800" dirty="0">
                <a:solidFill>
                  <a:srgbClr val="1F4E79"/>
                </a:solidFill>
                <a:latin typeface="Calibri Light"/>
                <a:cs typeface="Calibri Light"/>
              </a:rPr>
              <a:t>	</a:t>
            </a:r>
            <a:r>
              <a:rPr sz="4950" spc="-67" baseline="-2525" dirty="0">
                <a:solidFill>
                  <a:srgbClr val="1F4E79"/>
                </a:solidFill>
                <a:latin typeface="Calibri Light"/>
                <a:cs typeface="Calibri Light"/>
              </a:rPr>
              <a:t>2024</a:t>
            </a:r>
            <a:r>
              <a:rPr sz="4950" spc="-405" baseline="-2525" dirty="0">
                <a:solidFill>
                  <a:srgbClr val="1F4E79"/>
                </a:solidFill>
                <a:latin typeface="Calibri Light"/>
                <a:cs typeface="Calibri Light"/>
              </a:rPr>
              <a:t> </a:t>
            </a:r>
            <a:r>
              <a:rPr sz="2800" dirty="0">
                <a:solidFill>
                  <a:srgbClr val="1F4E79"/>
                </a:solidFill>
                <a:latin typeface="Calibri Light"/>
                <a:cs typeface="Calibri Light"/>
              </a:rPr>
              <a:t>году</a:t>
            </a:r>
            <a:r>
              <a:rPr sz="2800" spc="-110" dirty="0">
                <a:solidFill>
                  <a:srgbClr val="1F4E79"/>
                </a:solidFill>
                <a:latin typeface="Calibri Light"/>
                <a:cs typeface="Calibri Light"/>
              </a:rPr>
              <a:t> </a:t>
            </a:r>
            <a:r>
              <a:rPr sz="2800" spc="-20" dirty="0">
                <a:solidFill>
                  <a:srgbClr val="1F4E79"/>
                </a:solidFill>
                <a:latin typeface="Calibri Light"/>
                <a:cs typeface="Calibri Light"/>
              </a:rPr>
              <a:t>прошли</a:t>
            </a:r>
            <a:r>
              <a:rPr sz="2800" spc="-100" dirty="0">
                <a:solidFill>
                  <a:srgbClr val="1F4E79"/>
                </a:solidFill>
                <a:latin typeface="Calibri Light"/>
                <a:cs typeface="Calibri Light"/>
              </a:rPr>
              <a:t> </a:t>
            </a:r>
            <a:r>
              <a:rPr sz="2800" spc="-20" dirty="0">
                <a:solidFill>
                  <a:srgbClr val="1F4E79"/>
                </a:solidFill>
                <a:latin typeface="Calibri Light"/>
                <a:cs typeface="Calibri Light"/>
              </a:rPr>
              <a:t>выборы</a:t>
            </a:r>
            <a:r>
              <a:rPr sz="2800" spc="-105" dirty="0">
                <a:solidFill>
                  <a:srgbClr val="1F4E79"/>
                </a:solidFill>
                <a:latin typeface="Calibri Light"/>
                <a:cs typeface="Calibri Light"/>
              </a:rPr>
              <a:t> </a:t>
            </a:r>
            <a:r>
              <a:rPr sz="2800" spc="-25" dirty="0">
                <a:solidFill>
                  <a:srgbClr val="1F4E79"/>
                </a:solidFill>
                <a:latin typeface="Calibri Light"/>
                <a:cs typeface="Calibri Light"/>
              </a:rPr>
              <a:t>Президента</a:t>
            </a:r>
            <a:r>
              <a:rPr sz="2800" spc="-95" dirty="0">
                <a:solidFill>
                  <a:srgbClr val="1F4E79"/>
                </a:solidFill>
                <a:latin typeface="Calibri Light"/>
                <a:cs typeface="Calibri Light"/>
              </a:rPr>
              <a:t> </a:t>
            </a:r>
            <a:r>
              <a:rPr sz="2800" dirty="0">
                <a:solidFill>
                  <a:srgbClr val="1F4E79"/>
                </a:solidFill>
                <a:latin typeface="Calibri Light"/>
                <a:cs typeface="Calibri Light"/>
              </a:rPr>
              <a:t>и</a:t>
            </a:r>
            <a:r>
              <a:rPr sz="2800" spc="-65" dirty="0">
                <a:solidFill>
                  <a:srgbClr val="1F4E79"/>
                </a:solidFill>
                <a:latin typeface="Calibri Light"/>
                <a:cs typeface="Calibri Light"/>
              </a:rPr>
              <a:t> </a:t>
            </a:r>
            <a:r>
              <a:rPr sz="2800" spc="-25" dirty="0">
                <a:solidFill>
                  <a:srgbClr val="1F4E79"/>
                </a:solidFill>
                <a:latin typeface="Calibri Light"/>
                <a:cs typeface="Calibri Light"/>
              </a:rPr>
              <a:t>Губернатора</a:t>
            </a:r>
            <a:r>
              <a:rPr sz="2800" spc="-95" dirty="0">
                <a:solidFill>
                  <a:srgbClr val="1F4E79"/>
                </a:solidFill>
                <a:latin typeface="Calibri Light"/>
                <a:cs typeface="Calibri Light"/>
              </a:rPr>
              <a:t> </a:t>
            </a:r>
            <a:r>
              <a:rPr sz="2800" spc="-10" dirty="0">
                <a:solidFill>
                  <a:srgbClr val="1F4E79"/>
                </a:solidFill>
                <a:latin typeface="Calibri Light"/>
                <a:cs typeface="Calibri Light"/>
              </a:rPr>
              <a:t>области</a:t>
            </a:r>
            <a:endParaRPr sz="2800">
              <a:latin typeface="Calibri Light"/>
              <a:cs typeface="Calibri Ligh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86556" y="5427403"/>
            <a:ext cx="2905125" cy="578485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5"/>
              </a:spcBef>
            </a:pPr>
            <a:r>
              <a:rPr sz="1600" b="1" dirty="0">
                <a:latin typeface="Calibri"/>
                <a:cs typeface="Calibri"/>
              </a:rPr>
              <a:t>Владимир</a:t>
            </a:r>
            <a:r>
              <a:rPr sz="1600" b="1" spc="-5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Владимирович</a:t>
            </a:r>
            <a:r>
              <a:rPr sz="1600" b="1" spc="-30" dirty="0">
                <a:latin typeface="Calibri"/>
                <a:cs typeface="Calibri"/>
              </a:rPr>
              <a:t> </a:t>
            </a:r>
            <a:r>
              <a:rPr sz="1600" b="1" spc="-20" dirty="0">
                <a:latin typeface="Calibri"/>
                <a:cs typeface="Calibri"/>
              </a:rPr>
              <a:t>Путин</a:t>
            </a:r>
            <a:endParaRPr sz="1600">
              <a:latin typeface="Calibri"/>
              <a:cs typeface="Calibri"/>
            </a:endParaRPr>
          </a:p>
          <a:p>
            <a:pPr marL="36195" algn="ctr">
              <a:lnSpc>
                <a:spcPct val="100000"/>
              </a:lnSpc>
              <a:spcBef>
                <a:spcPts val="259"/>
              </a:spcBef>
            </a:pPr>
            <a:r>
              <a:rPr sz="1600" dirty="0">
                <a:latin typeface="Calibri"/>
                <a:cs typeface="Calibri"/>
              </a:rPr>
              <a:t>Президент</a:t>
            </a:r>
            <a:r>
              <a:rPr sz="1600" spc="-7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России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41777" y="5417674"/>
            <a:ext cx="2668270" cy="7607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latin typeface="Calibri"/>
                <a:cs typeface="Calibri"/>
              </a:rPr>
              <a:t>Филимонов</a:t>
            </a:r>
            <a:r>
              <a:rPr sz="1600" b="1" spc="-35" dirty="0">
                <a:latin typeface="Calibri"/>
                <a:cs typeface="Calibri"/>
              </a:rPr>
              <a:t> </a:t>
            </a:r>
            <a:r>
              <a:rPr sz="1600" b="1" spc="-20" dirty="0">
                <a:latin typeface="Calibri"/>
                <a:cs typeface="Calibri"/>
              </a:rPr>
              <a:t>Георгий</a:t>
            </a:r>
            <a:r>
              <a:rPr sz="1600" b="1" spc="-3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Юрьевич</a:t>
            </a:r>
            <a:endParaRPr sz="1600">
              <a:latin typeface="Calibri"/>
              <a:cs typeface="Calibri"/>
            </a:endParaRPr>
          </a:p>
          <a:p>
            <a:pPr marL="431165" marR="394335" indent="-1905" algn="ctr">
              <a:lnSpc>
                <a:spcPct val="100000"/>
              </a:lnSpc>
              <a:spcBef>
                <a:spcPts val="35"/>
              </a:spcBef>
            </a:pPr>
            <a:r>
              <a:rPr sz="1600" spc="-10" dirty="0">
                <a:latin typeface="Calibri"/>
                <a:cs typeface="Calibri"/>
              </a:rPr>
              <a:t>Губернатор Вологодской</a:t>
            </a:r>
            <a:r>
              <a:rPr sz="1600" spc="-7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области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281328" y="2204342"/>
            <a:ext cx="2544445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62,3%</a:t>
            </a:r>
            <a:r>
              <a:rPr sz="1800" spc="3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18ABB"/>
                </a:solidFill>
                <a:latin typeface="Calibri"/>
                <a:cs typeface="Calibri"/>
              </a:rPr>
              <a:t>череповчан поддержали</a:t>
            </a:r>
            <a:r>
              <a:rPr sz="1800" spc="-30" dirty="0">
                <a:solidFill>
                  <a:srgbClr val="318ABB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18ABB"/>
                </a:solidFill>
                <a:latin typeface="Calibri"/>
                <a:cs typeface="Calibri"/>
              </a:rPr>
              <a:t>кандидатуру </a:t>
            </a:r>
            <a:r>
              <a:rPr sz="1800" spc="-25" dirty="0">
                <a:solidFill>
                  <a:srgbClr val="318ABB"/>
                </a:solidFill>
                <a:latin typeface="Calibri"/>
                <a:cs typeface="Calibri"/>
              </a:rPr>
              <a:t>Георгия</a:t>
            </a:r>
            <a:r>
              <a:rPr sz="1800" spc="-65" dirty="0">
                <a:solidFill>
                  <a:srgbClr val="318ABB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18ABB"/>
                </a:solidFill>
                <a:latin typeface="Calibri"/>
                <a:cs typeface="Calibri"/>
              </a:rPr>
              <a:t>Филимонова</a:t>
            </a:r>
            <a:r>
              <a:rPr sz="1800" spc="-70" dirty="0">
                <a:solidFill>
                  <a:srgbClr val="318ABB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318ABB"/>
                </a:solidFill>
                <a:latin typeface="Calibri"/>
                <a:cs typeface="Calibri"/>
              </a:rPr>
              <a:t>на </a:t>
            </a:r>
            <a:r>
              <a:rPr sz="1800" spc="-10" dirty="0">
                <a:solidFill>
                  <a:srgbClr val="318ABB"/>
                </a:solidFill>
                <a:latin typeface="Calibri"/>
                <a:cs typeface="Calibri"/>
              </a:rPr>
              <a:t>должность</a:t>
            </a:r>
            <a:r>
              <a:rPr sz="1800" spc="-35" dirty="0">
                <a:solidFill>
                  <a:srgbClr val="318ABB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18ABB"/>
                </a:solidFill>
                <a:latin typeface="Calibri"/>
                <a:cs typeface="Calibri"/>
              </a:rPr>
              <a:t>губернатора </a:t>
            </a:r>
            <a:r>
              <a:rPr sz="1800" spc="-20" dirty="0">
                <a:solidFill>
                  <a:srgbClr val="318ABB"/>
                </a:solidFill>
                <a:latin typeface="Calibri"/>
                <a:cs typeface="Calibri"/>
              </a:rPr>
              <a:t>Вологодской</a:t>
            </a:r>
            <a:r>
              <a:rPr sz="1800" spc="-60" dirty="0">
                <a:solidFill>
                  <a:srgbClr val="318ABB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18ABB"/>
                </a:solidFill>
                <a:latin typeface="Calibri"/>
                <a:cs typeface="Calibri"/>
              </a:rPr>
              <a:t>области</a:t>
            </a:r>
            <a:r>
              <a:rPr sz="1800" spc="-35" dirty="0">
                <a:solidFill>
                  <a:srgbClr val="318ABB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318ABB"/>
                </a:solidFill>
                <a:latin typeface="Calibri"/>
                <a:cs typeface="Calibri"/>
              </a:rPr>
              <a:t>при </a:t>
            </a:r>
            <a:r>
              <a:rPr sz="1800" dirty="0">
                <a:solidFill>
                  <a:srgbClr val="318ABB"/>
                </a:solidFill>
                <a:latin typeface="Calibri"/>
                <a:cs typeface="Calibri"/>
              </a:rPr>
              <a:t>явке</a:t>
            </a:r>
            <a:r>
              <a:rPr sz="1800" spc="-15" dirty="0">
                <a:solidFill>
                  <a:srgbClr val="318ABB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18ABB"/>
                </a:solidFill>
                <a:latin typeface="Calibri"/>
                <a:cs typeface="Calibri"/>
              </a:rPr>
              <a:t>в</a:t>
            </a:r>
            <a:r>
              <a:rPr sz="1800" spc="380" dirty="0">
                <a:solidFill>
                  <a:srgbClr val="318ABB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49,18%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238500" y="2188464"/>
            <a:ext cx="0" cy="3210560"/>
          </a:xfrm>
          <a:custGeom>
            <a:avLst/>
            <a:gdLst/>
            <a:ahLst/>
            <a:cxnLst/>
            <a:rect l="l" t="t" r="r" b="b"/>
            <a:pathLst>
              <a:path h="3210560">
                <a:moveTo>
                  <a:pt x="0" y="0"/>
                </a:moveTo>
                <a:lnTo>
                  <a:pt x="0" y="3210052"/>
                </a:lnTo>
              </a:path>
            </a:pathLst>
          </a:custGeom>
          <a:ln w="57912">
            <a:solidFill>
              <a:srgbClr val="318A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110471" y="2186939"/>
            <a:ext cx="0" cy="3210560"/>
          </a:xfrm>
          <a:custGeom>
            <a:avLst/>
            <a:gdLst/>
            <a:ahLst/>
            <a:cxnLst/>
            <a:rect l="l" t="t" r="r" b="b"/>
            <a:pathLst>
              <a:path h="3210560">
                <a:moveTo>
                  <a:pt x="0" y="0"/>
                </a:moveTo>
                <a:lnTo>
                  <a:pt x="0" y="3210052"/>
                </a:lnTo>
              </a:path>
            </a:pathLst>
          </a:custGeom>
          <a:ln w="57912">
            <a:solidFill>
              <a:srgbClr val="318A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387873" y="2165611"/>
            <a:ext cx="290195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79%</a:t>
            </a:r>
            <a:r>
              <a:rPr sz="18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18ABB"/>
                </a:solidFill>
                <a:latin typeface="Calibri"/>
                <a:cs typeface="Calibri"/>
              </a:rPr>
              <a:t>череповчан</a:t>
            </a:r>
            <a:r>
              <a:rPr sz="1800" spc="-55" dirty="0">
                <a:solidFill>
                  <a:srgbClr val="318ABB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18ABB"/>
                </a:solidFill>
                <a:latin typeface="Calibri"/>
                <a:cs typeface="Calibri"/>
              </a:rPr>
              <a:t>поддержали </a:t>
            </a:r>
            <a:r>
              <a:rPr sz="1800" dirty="0">
                <a:solidFill>
                  <a:srgbClr val="318ABB"/>
                </a:solidFill>
                <a:latin typeface="Calibri"/>
                <a:cs typeface="Calibri"/>
              </a:rPr>
              <a:t>Владимира</a:t>
            </a:r>
            <a:r>
              <a:rPr sz="1800" spc="-80" dirty="0">
                <a:solidFill>
                  <a:srgbClr val="318ABB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18ABB"/>
                </a:solidFill>
                <a:latin typeface="Calibri"/>
                <a:cs typeface="Calibri"/>
              </a:rPr>
              <a:t>Путина</a:t>
            </a:r>
            <a:r>
              <a:rPr sz="1800" spc="-35" dirty="0">
                <a:solidFill>
                  <a:srgbClr val="318ABB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318ABB"/>
                </a:solidFill>
                <a:latin typeface="Calibri"/>
                <a:cs typeface="Calibri"/>
              </a:rPr>
              <a:t>на </a:t>
            </a:r>
            <a:r>
              <a:rPr sz="1800" dirty="0">
                <a:solidFill>
                  <a:srgbClr val="318ABB"/>
                </a:solidFill>
                <a:latin typeface="Calibri"/>
                <a:cs typeface="Calibri"/>
              </a:rPr>
              <a:t>выборах</a:t>
            </a:r>
            <a:r>
              <a:rPr sz="1800" spc="-40" dirty="0">
                <a:solidFill>
                  <a:srgbClr val="318ABB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18ABB"/>
                </a:solidFill>
                <a:latin typeface="Calibri"/>
                <a:cs typeface="Calibri"/>
              </a:rPr>
              <a:t>при</a:t>
            </a:r>
            <a:r>
              <a:rPr sz="1800" spc="-25" dirty="0">
                <a:solidFill>
                  <a:srgbClr val="318ABB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18ABB"/>
                </a:solidFill>
                <a:latin typeface="Calibri"/>
                <a:cs typeface="Calibri"/>
              </a:rPr>
              <a:t>явке</a:t>
            </a:r>
            <a:r>
              <a:rPr sz="1800" spc="-35" dirty="0">
                <a:solidFill>
                  <a:srgbClr val="318ABB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18ABB"/>
                </a:solidFill>
                <a:latin typeface="Calibri"/>
                <a:cs typeface="Calibri"/>
              </a:rPr>
              <a:t>в</a:t>
            </a:r>
            <a:r>
              <a:rPr sz="1800" spc="-35" dirty="0">
                <a:solidFill>
                  <a:srgbClr val="318ABB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73,53%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0311" y="1871472"/>
            <a:ext cx="160020" cy="22402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7263" y="2545079"/>
            <a:ext cx="163068" cy="22098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54679" y="991029"/>
            <a:ext cx="5709920" cy="2254250"/>
          </a:xfrm>
          <a:prstGeom prst="rect">
            <a:avLst/>
          </a:prstGeom>
        </p:spPr>
        <p:txBody>
          <a:bodyPr vert="horz" wrap="square" lIns="0" tIns="1943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30"/>
              </a:spcBef>
            </a:pPr>
            <a:r>
              <a:rPr sz="2800" dirty="0">
                <a:solidFill>
                  <a:srgbClr val="2D75B6"/>
                </a:solidFill>
                <a:latin typeface="Calibri"/>
                <a:cs typeface="Calibri"/>
              </a:rPr>
              <a:t>В</a:t>
            </a:r>
            <a:r>
              <a:rPr sz="2800" spc="-75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2D75B6"/>
                </a:solidFill>
                <a:latin typeface="Calibri"/>
                <a:cs typeface="Calibri"/>
              </a:rPr>
              <a:t>2024</a:t>
            </a:r>
            <a:r>
              <a:rPr sz="2800" spc="-40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2D75B6"/>
                </a:solidFill>
                <a:latin typeface="Calibri"/>
                <a:cs typeface="Calibri"/>
              </a:rPr>
              <a:t>году</a:t>
            </a:r>
            <a:r>
              <a:rPr sz="2800" spc="-80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2D75B6"/>
                </a:solidFill>
                <a:latin typeface="Calibri"/>
                <a:cs typeface="Calibri"/>
              </a:rPr>
              <a:t>состоялось</a:t>
            </a:r>
            <a:r>
              <a:rPr sz="2800" spc="-70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2D75B6"/>
                </a:solidFill>
                <a:latin typeface="Calibri"/>
                <a:cs typeface="Calibri"/>
              </a:rPr>
              <a:t>45</a:t>
            </a:r>
            <a:r>
              <a:rPr sz="2800" b="1" spc="-50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2D75B6"/>
                </a:solidFill>
                <a:latin typeface="Calibri"/>
                <a:cs typeface="Calibri"/>
              </a:rPr>
              <a:t>заседаний:</a:t>
            </a:r>
            <a:endParaRPr sz="2800">
              <a:latin typeface="Calibri"/>
              <a:cs typeface="Calibri"/>
            </a:endParaRPr>
          </a:p>
          <a:p>
            <a:pPr marL="349250">
              <a:lnSpc>
                <a:spcPct val="100000"/>
              </a:lnSpc>
              <a:spcBef>
                <a:spcPts val="1235"/>
              </a:spcBef>
            </a:pPr>
            <a:r>
              <a:rPr sz="2400" b="1" dirty="0">
                <a:latin typeface="Calibri"/>
                <a:cs typeface="Calibri"/>
              </a:rPr>
              <a:t>14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заседаний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Думы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(в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том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числе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1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50" dirty="0">
                <a:latin typeface="Calibri"/>
                <a:cs typeface="Calibri"/>
              </a:rPr>
              <a:t>-</a:t>
            </a:r>
            <a:endParaRPr sz="2400">
              <a:latin typeface="Calibri"/>
              <a:cs typeface="Calibri"/>
            </a:endParaRPr>
          </a:p>
          <a:p>
            <a:pPr marL="349250">
              <a:lnSpc>
                <a:spcPct val="100000"/>
              </a:lnSpc>
            </a:pPr>
            <a:r>
              <a:rPr sz="2400" spc="-10" dirty="0">
                <a:latin typeface="Calibri"/>
                <a:cs typeface="Calibri"/>
              </a:rPr>
              <a:t>внеочередное);</a:t>
            </a:r>
            <a:endParaRPr sz="2400">
              <a:latin typeface="Calibri"/>
              <a:cs typeface="Calibri"/>
            </a:endParaRPr>
          </a:p>
          <a:p>
            <a:pPr marL="349250">
              <a:lnSpc>
                <a:spcPct val="100000"/>
              </a:lnSpc>
            </a:pPr>
            <a:r>
              <a:rPr sz="2400" b="1" dirty="0">
                <a:latin typeface="Calibri"/>
                <a:cs typeface="Calibri"/>
              </a:rPr>
              <a:t>17</a:t>
            </a:r>
            <a:r>
              <a:rPr sz="2400" b="1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заседаний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постоянных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комиссий;</a:t>
            </a:r>
            <a:endParaRPr sz="2400">
              <a:latin typeface="Calibri"/>
              <a:cs typeface="Calibri"/>
            </a:endParaRPr>
          </a:p>
          <a:p>
            <a:pPr marL="349250">
              <a:lnSpc>
                <a:spcPct val="100000"/>
              </a:lnSpc>
            </a:pPr>
            <a:r>
              <a:rPr sz="2400" b="1" dirty="0">
                <a:latin typeface="Calibri"/>
                <a:cs typeface="Calibri"/>
              </a:rPr>
              <a:t>14</a:t>
            </a:r>
            <a:r>
              <a:rPr sz="2400" b="1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коллегий.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30568" y="1871472"/>
            <a:ext cx="132588" cy="22402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29043" y="2953511"/>
            <a:ext cx="135636" cy="22098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021307" y="991029"/>
            <a:ext cx="4875530" cy="2802890"/>
          </a:xfrm>
          <a:prstGeom prst="rect">
            <a:avLst/>
          </a:prstGeom>
        </p:spPr>
        <p:txBody>
          <a:bodyPr vert="horz" wrap="square" lIns="0" tIns="1943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30"/>
              </a:spcBef>
            </a:pPr>
            <a:r>
              <a:rPr sz="2800" dirty="0">
                <a:solidFill>
                  <a:srgbClr val="2D75B6"/>
                </a:solidFill>
                <a:latin typeface="Calibri"/>
                <a:cs typeface="Calibri"/>
              </a:rPr>
              <a:t>Принято</a:t>
            </a:r>
            <a:r>
              <a:rPr sz="2800" spc="-65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2D75B6"/>
                </a:solidFill>
                <a:latin typeface="Calibri"/>
                <a:cs typeface="Calibri"/>
              </a:rPr>
              <a:t>189</a:t>
            </a:r>
            <a:r>
              <a:rPr sz="2800" b="1" spc="-60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2D75B6"/>
                </a:solidFill>
                <a:latin typeface="Calibri"/>
                <a:cs typeface="Calibri"/>
              </a:rPr>
              <a:t>решений:</a:t>
            </a:r>
            <a:endParaRPr sz="2800">
              <a:latin typeface="Calibri"/>
              <a:cs typeface="Calibri"/>
            </a:endParaRPr>
          </a:p>
          <a:p>
            <a:pPr marL="202565" marR="5080">
              <a:lnSpc>
                <a:spcPct val="100400"/>
              </a:lnSpc>
              <a:spcBef>
                <a:spcPts val="1225"/>
              </a:spcBef>
            </a:pPr>
            <a:r>
              <a:rPr sz="2400" b="1" dirty="0">
                <a:latin typeface="Calibri"/>
                <a:cs typeface="Calibri"/>
              </a:rPr>
              <a:t>104</a:t>
            </a:r>
            <a:r>
              <a:rPr sz="2400" b="1" spc="6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нормативно-</a:t>
            </a:r>
            <a:r>
              <a:rPr sz="2400" spc="-10" dirty="0">
                <a:latin typeface="Calibri"/>
                <a:cs typeface="Calibri"/>
              </a:rPr>
              <a:t>правового </a:t>
            </a:r>
            <a:r>
              <a:rPr sz="2400" dirty="0">
                <a:latin typeface="Calibri"/>
                <a:cs typeface="Calibri"/>
              </a:rPr>
              <a:t>характера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(для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приведения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соответствии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50" dirty="0">
                <a:latin typeface="Calibri"/>
                <a:cs typeface="Calibri"/>
              </a:rPr>
              <a:t>с </a:t>
            </a:r>
            <a:r>
              <a:rPr sz="1800" spc="-10" dirty="0">
                <a:latin typeface="Calibri"/>
                <a:cs typeface="Calibri"/>
              </a:rPr>
              <a:t>областным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законодательством</a:t>
            </a:r>
            <a:r>
              <a:rPr sz="1800" dirty="0">
                <a:latin typeface="Calibri"/>
                <a:cs typeface="Calibri"/>
              </a:rPr>
              <a:t> -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21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решение, федерального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законодательства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-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30);</a:t>
            </a:r>
            <a:endParaRPr sz="1800">
              <a:latin typeface="Calibri"/>
              <a:cs typeface="Calibri"/>
            </a:endParaRPr>
          </a:p>
          <a:p>
            <a:pPr marL="202565">
              <a:lnSpc>
                <a:spcPts val="2845"/>
              </a:lnSpc>
            </a:pPr>
            <a:r>
              <a:rPr sz="2400" b="1" dirty="0">
                <a:latin typeface="Calibri"/>
                <a:cs typeface="Calibri"/>
              </a:rPr>
              <a:t>85</a:t>
            </a:r>
            <a:r>
              <a:rPr sz="2400" b="1" spc="-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ненормативных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(из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них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26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50" dirty="0">
                <a:latin typeface="Calibri"/>
                <a:cs typeface="Calibri"/>
              </a:rPr>
              <a:t>-</a:t>
            </a:r>
            <a:endParaRPr sz="2400">
              <a:latin typeface="Calibri"/>
              <a:cs typeface="Calibri"/>
            </a:endParaRPr>
          </a:p>
          <a:p>
            <a:pPr marL="202565">
              <a:lnSpc>
                <a:spcPct val="100000"/>
              </a:lnSpc>
            </a:pPr>
            <a:r>
              <a:rPr sz="2400" spc="-10" dirty="0">
                <a:latin typeface="Calibri"/>
                <a:cs typeface="Calibri"/>
              </a:rPr>
              <a:t>информационных).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3835908"/>
            <a:ext cx="12161520" cy="3022600"/>
            <a:chOff x="0" y="3835908"/>
            <a:chExt cx="12161520" cy="302260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835908"/>
              <a:ext cx="3986783" cy="265785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86784" y="4038600"/>
              <a:ext cx="3986783" cy="265785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26323" y="4219956"/>
              <a:ext cx="4235195" cy="2638043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08788" y="2909316"/>
            <a:ext cx="158496" cy="224028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45" dirty="0"/>
              <a:t>ПРАВОТВОРЧЕСКАЯ</a:t>
            </a:r>
            <a:r>
              <a:rPr spc="-110" dirty="0"/>
              <a:t> </a:t>
            </a:r>
            <a:r>
              <a:rPr spc="-25" dirty="0"/>
              <a:t>ДЕЯТЕЛЬНОСТЬ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95"/>
              </a:spcBef>
            </a:pPr>
            <a:r>
              <a:rPr spc="-40" dirty="0"/>
              <a:t>Реализация</a:t>
            </a:r>
            <a:r>
              <a:rPr spc="-114" dirty="0"/>
              <a:t> </a:t>
            </a:r>
            <a:r>
              <a:rPr spc="-50" dirty="0"/>
              <a:t>исключительных</a:t>
            </a:r>
            <a:r>
              <a:rPr spc="-120" dirty="0"/>
              <a:t> </a:t>
            </a:r>
            <a:r>
              <a:rPr spc="-10" dirty="0"/>
              <a:t>полномочий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58149" y="1076062"/>
            <a:ext cx="6522084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35" dirty="0">
                <a:solidFill>
                  <a:srgbClr val="2D75B6"/>
                </a:solidFill>
                <a:latin typeface="Calibri Light"/>
                <a:cs typeface="Calibri Light"/>
              </a:rPr>
              <a:t>Принятие</a:t>
            </a:r>
            <a:r>
              <a:rPr sz="4000" spc="-175" dirty="0">
                <a:solidFill>
                  <a:srgbClr val="2D75B6"/>
                </a:solidFill>
                <a:latin typeface="Calibri Light"/>
                <a:cs typeface="Calibri Light"/>
              </a:rPr>
              <a:t> </a:t>
            </a:r>
            <a:r>
              <a:rPr sz="4000" spc="-35" dirty="0">
                <a:solidFill>
                  <a:srgbClr val="2D75B6"/>
                </a:solidFill>
                <a:latin typeface="Calibri Light"/>
                <a:cs typeface="Calibri Light"/>
              </a:rPr>
              <a:t>городского</a:t>
            </a:r>
            <a:r>
              <a:rPr sz="4000" spc="-165" dirty="0">
                <a:solidFill>
                  <a:srgbClr val="2D75B6"/>
                </a:solidFill>
                <a:latin typeface="Calibri Light"/>
                <a:cs typeface="Calibri Light"/>
              </a:rPr>
              <a:t> </a:t>
            </a:r>
            <a:r>
              <a:rPr sz="4000" spc="-10" dirty="0">
                <a:solidFill>
                  <a:srgbClr val="2D75B6"/>
                </a:solidFill>
                <a:latin typeface="Calibri Light"/>
                <a:cs typeface="Calibri Light"/>
              </a:rPr>
              <a:t>бюджета</a:t>
            </a:r>
            <a:endParaRPr sz="4000">
              <a:latin typeface="Calibri Light"/>
              <a:cs typeface="Calibri Ligh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976627"/>
            <a:ext cx="5626735" cy="1129665"/>
          </a:xfrm>
          <a:custGeom>
            <a:avLst/>
            <a:gdLst/>
            <a:ahLst/>
            <a:cxnLst/>
            <a:rect l="l" t="t" r="r" b="b"/>
            <a:pathLst>
              <a:path w="5626735" h="1129664">
                <a:moveTo>
                  <a:pt x="4517656" y="0"/>
                </a:moveTo>
                <a:lnTo>
                  <a:pt x="0" y="0"/>
                </a:lnTo>
                <a:lnTo>
                  <a:pt x="0" y="1129284"/>
                </a:lnTo>
                <a:lnTo>
                  <a:pt x="4517656" y="1129284"/>
                </a:lnTo>
                <a:lnTo>
                  <a:pt x="4580585" y="1128390"/>
                </a:lnTo>
                <a:lnTo>
                  <a:pt x="4642592" y="1125740"/>
                </a:lnTo>
                <a:lnTo>
                  <a:pt x="4703585" y="1121382"/>
                </a:lnTo>
                <a:lnTo>
                  <a:pt x="4763470" y="1115364"/>
                </a:lnTo>
                <a:lnTo>
                  <a:pt x="4822153" y="1107732"/>
                </a:lnTo>
                <a:lnTo>
                  <a:pt x="4879540" y="1098536"/>
                </a:lnTo>
                <a:lnTo>
                  <a:pt x="4935539" y="1087822"/>
                </a:lnTo>
                <a:lnTo>
                  <a:pt x="4990055" y="1075638"/>
                </a:lnTo>
                <a:lnTo>
                  <a:pt x="5042994" y="1062032"/>
                </a:lnTo>
                <a:lnTo>
                  <a:pt x="5094264" y="1047051"/>
                </a:lnTo>
                <a:lnTo>
                  <a:pt x="5143770" y="1030744"/>
                </a:lnTo>
                <a:lnTo>
                  <a:pt x="5191420" y="1013157"/>
                </a:lnTo>
                <a:lnTo>
                  <a:pt x="5237118" y="994338"/>
                </a:lnTo>
                <a:lnTo>
                  <a:pt x="5280772" y="974336"/>
                </a:lnTo>
                <a:lnTo>
                  <a:pt x="5322288" y="953197"/>
                </a:lnTo>
                <a:lnTo>
                  <a:pt x="5361573" y="930970"/>
                </a:lnTo>
                <a:lnTo>
                  <a:pt x="5398533" y="907702"/>
                </a:lnTo>
                <a:lnTo>
                  <a:pt x="5433073" y="883441"/>
                </a:lnTo>
                <a:lnTo>
                  <a:pt x="5465102" y="858234"/>
                </a:lnTo>
                <a:lnTo>
                  <a:pt x="5494524" y="832129"/>
                </a:lnTo>
                <a:lnTo>
                  <a:pt x="5545176" y="777416"/>
                </a:lnTo>
                <a:lnTo>
                  <a:pt x="5584281" y="719683"/>
                </a:lnTo>
                <a:lnTo>
                  <a:pt x="5611089" y="659312"/>
                </a:lnTo>
                <a:lnTo>
                  <a:pt x="5624852" y="596683"/>
                </a:lnTo>
                <a:lnTo>
                  <a:pt x="5626608" y="564641"/>
                </a:lnTo>
                <a:lnTo>
                  <a:pt x="5624852" y="532600"/>
                </a:lnTo>
                <a:lnTo>
                  <a:pt x="5611089" y="469971"/>
                </a:lnTo>
                <a:lnTo>
                  <a:pt x="5584281" y="409600"/>
                </a:lnTo>
                <a:lnTo>
                  <a:pt x="5545176" y="351867"/>
                </a:lnTo>
                <a:lnTo>
                  <a:pt x="5494524" y="297154"/>
                </a:lnTo>
                <a:lnTo>
                  <a:pt x="5465102" y="271049"/>
                </a:lnTo>
                <a:lnTo>
                  <a:pt x="5433073" y="245842"/>
                </a:lnTo>
                <a:lnTo>
                  <a:pt x="5398533" y="221581"/>
                </a:lnTo>
                <a:lnTo>
                  <a:pt x="5361573" y="198313"/>
                </a:lnTo>
                <a:lnTo>
                  <a:pt x="5322288" y="176086"/>
                </a:lnTo>
                <a:lnTo>
                  <a:pt x="5280772" y="154947"/>
                </a:lnTo>
                <a:lnTo>
                  <a:pt x="5237118" y="134945"/>
                </a:lnTo>
                <a:lnTo>
                  <a:pt x="5191420" y="116126"/>
                </a:lnTo>
                <a:lnTo>
                  <a:pt x="5143770" y="98539"/>
                </a:lnTo>
                <a:lnTo>
                  <a:pt x="5094264" y="82232"/>
                </a:lnTo>
                <a:lnTo>
                  <a:pt x="5042994" y="67251"/>
                </a:lnTo>
                <a:lnTo>
                  <a:pt x="4990055" y="53645"/>
                </a:lnTo>
                <a:lnTo>
                  <a:pt x="4935539" y="41461"/>
                </a:lnTo>
                <a:lnTo>
                  <a:pt x="4879540" y="30747"/>
                </a:lnTo>
                <a:lnTo>
                  <a:pt x="4822153" y="21551"/>
                </a:lnTo>
                <a:lnTo>
                  <a:pt x="4763470" y="13919"/>
                </a:lnTo>
                <a:lnTo>
                  <a:pt x="4703585" y="7901"/>
                </a:lnTo>
                <a:lnTo>
                  <a:pt x="4642592" y="3543"/>
                </a:lnTo>
                <a:lnTo>
                  <a:pt x="4580585" y="893"/>
                </a:lnTo>
                <a:lnTo>
                  <a:pt x="4517656" y="0"/>
                </a:lnTo>
                <a:close/>
              </a:path>
            </a:pathLst>
          </a:custGeom>
          <a:solidFill>
            <a:srgbClr val="EEA7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056119" y="1976627"/>
            <a:ext cx="5135880" cy="1129665"/>
          </a:xfrm>
          <a:custGeom>
            <a:avLst/>
            <a:gdLst/>
            <a:ahLst/>
            <a:cxnLst/>
            <a:rect l="l" t="t" r="r" b="b"/>
            <a:pathLst>
              <a:path w="5135880" h="1129664">
                <a:moveTo>
                  <a:pt x="5135880" y="0"/>
                </a:moveTo>
                <a:lnTo>
                  <a:pt x="1108951" y="0"/>
                </a:lnTo>
                <a:lnTo>
                  <a:pt x="1046022" y="893"/>
                </a:lnTo>
                <a:lnTo>
                  <a:pt x="984015" y="3543"/>
                </a:lnTo>
                <a:lnTo>
                  <a:pt x="923022" y="7901"/>
                </a:lnTo>
                <a:lnTo>
                  <a:pt x="863137" y="13919"/>
                </a:lnTo>
                <a:lnTo>
                  <a:pt x="804454" y="21551"/>
                </a:lnTo>
                <a:lnTo>
                  <a:pt x="747067" y="30747"/>
                </a:lnTo>
                <a:lnTo>
                  <a:pt x="691068" y="41461"/>
                </a:lnTo>
                <a:lnTo>
                  <a:pt x="636552" y="53645"/>
                </a:lnTo>
                <a:lnTo>
                  <a:pt x="583613" y="67251"/>
                </a:lnTo>
                <a:lnTo>
                  <a:pt x="532343" y="82232"/>
                </a:lnTo>
                <a:lnTo>
                  <a:pt x="482837" y="98539"/>
                </a:lnTo>
                <a:lnTo>
                  <a:pt x="435187" y="116126"/>
                </a:lnTo>
                <a:lnTo>
                  <a:pt x="389489" y="134945"/>
                </a:lnTo>
                <a:lnTo>
                  <a:pt x="345835" y="154947"/>
                </a:lnTo>
                <a:lnTo>
                  <a:pt x="304319" y="176086"/>
                </a:lnTo>
                <a:lnTo>
                  <a:pt x="265034" y="198313"/>
                </a:lnTo>
                <a:lnTo>
                  <a:pt x="228074" y="221581"/>
                </a:lnTo>
                <a:lnTo>
                  <a:pt x="193534" y="245842"/>
                </a:lnTo>
                <a:lnTo>
                  <a:pt x="161505" y="271049"/>
                </a:lnTo>
                <a:lnTo>
                  <a:pt x="132083" y="297154"/>
                </a:lnTo>
                <a:lnTo>
                  <a:pt x="81431" y="351867"/>
                </a:lnTo>
                <a:lnTo>
                  <a:pt x="42326" y="409600"/>
                </a:lnTo>
                <a:lnTo>
                  <a:pt x="15518" y="469971"/>
                </a:lnTo>
                <a:lnTo>
                  <a:pt x="1755" y="532600"/>
                </a:lnTo>
                <a:lnTo>
                  <a:pt x="0" y="564641"/>
                </a:lnTo>
                <a:lnTo>
                  <a:pt x="1755" y="596683"/>
                </a:lnTo>
                <a:lnTo>
                  <a:pt x="15518" y="659312"/>
                </a:lnTo>
                <a:lnTo>
                  <a:pt x="42326" y="719683"/>
                </a:lnTo>
                <a:lnTo>
                  <a:pt x="81431" y="777416"/>
                </a:lnTo>
                <a:lnTo>
                  <a:pt x="132083" y="832129"/>
                </a:lnTo>
                <a:lnTo>
                  <a:pt x="161505" y="858234"/>
                </a:lnTo>
                <a:lnTo>
                  <a:pt x="193534" y="883441"/>
                </a:lnTo>
                <a:lnTo>
                  <a:pt x="228074" y="907702"/>
                </a:lnTo>
                <a:lnTo>
                  <a:pt x="265034" y="930970"/>
                </a:lnTo>
                <a:lnTo>
                  <a:pt x="304319" y="953197"/>
                </a:lnTo>
                <a:lnTo>
                  <a:pt x="345835" y="974336"/>
                </a:lnTo>
                <a:lnTo>
                  <a:pt x="389489" y="994338"/>
                </a:lnTo>
                <a:lnTo>
                  <a:pt x="435187" y="1013157"/>
                </a:lnTo>
                <a:lnTo>
                  <a:pt x="482837" y="1030744"/>
                </a:lnTo>
                <a:lnTo>
                  <a:pt x="532343" y="1047051"/>
                </a:lnTo>
                <a:lnTo>
                  <a:pt x="583613" y="1062032"/>
                </a:lnTo>
                <a:lnTo>
                  <a:pt x="636552" y="1075638"/>
                </a:lnTo>
                <a:lnTo>
                  <a:pt x="691068" y="1087822"/>
                </a:lnTo>
                <a:lnTo>
                  <a:pt x="747067" y="1098536"/>
                </a:lnTo>
                <a:lnTo>
                  <a:pt x="804454" y="1107732"/>
                </a:lnTo>
                <a:lnTo>
                  <a:pt x="863137" y="1115364"/>
                </a:lnTo>
                <a:lnTo>
                  <a:pt x="923022" y="1121382"/>
                </a:lnTo>
                <a:lnTo>
                  <a:pt x="984015" y="1125740"/>
                </a:lnTo>
                <a:lnTo>
                  <a:pt x="1046022" y="1128390"/>
                </a:lnTo>
                <a:lnTo>
                  <a:pt x="1108951" y="1129284"/>
                </a:lnTo>
                <a:lnTo>
                  <a:pt x="5135880" y="1129284"/>
                </a:lnTo>
                <a:lnTo>
                  <a:pt x="5135880" y="0"/>
                </a:lnTo>
                <a:close/>
              </a:path>
            </a:pathLst>
          </a:custGeom>
          <a:solidFill>
            <a:srgbClr val="EEA7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89888" y="3525011"/>
            <a:ext cx="641985" cy="638810"/>
          </a:xfrm>
          <a:custGeom>
            <a:avLst/>
            <a:gdLst/>
            <a:ahLst/>
            <a:cxnLst/>
            <a:rect l="l" t="t" r="r" b="b"/>
            <a:pathLst>
              <a:path w="641985" h="638810">
                <a:moveTo>
                  <a:pt x="320802" y="0"/>
                </a:moveTo>
                <a:lnTo>
                  <a:pt x="273395" y="3461"/>
                </a:lnTo>
                <a:lnTo>
                  <a:pt x="228148" y="13518"/>
                </a:lnTo>
                <a:lnTo>
                  <a:pt x="185558" y="29675"/>
                </a:lnTo>
                <a:lnTo>
                  <a:pt x="146120" y="51439"/>
                </a:lnTo>
                <a:lnTo>
                  <a:pt x="110330" y="78315"/>
                </a:lnTo>
                <a:lnTo>
                  <a:pt x="78686" y="109810"/>
                </a:lnTo>
                <a:lnTo>
                  <a:pt x="51682" y="145430"/>
                </a:lnTo>
                <a:lnTo>
                  <a:pt x="29815" y="184680"/>
                </a:lnTo>
                <a:lnTo>
                  <a:pt x="13582" y="227068"/>
                </a:lnTo>
                <a:lnTo>
                  <a:pt x="3478" y="272098"/>
                </a:lnTo>
                <a:lnTo>
                  <a:pt x="0" y="319277"/>
                </a:lnTo>
                <a:lnTo>
                  <a:pt x="3478" y="366457"/>
                </a:lnTo>
                <a:lnTo>
                  <a:pt x="13582" y="411487"/>
                </a:lnTo>
                <a:lnTo>
                  <a:pt x="29815" y="453875"/>
                </a:lnTo>
                <a:lnTo>
                  <a:pt x="51682" y="493125"/>
                </a:lnTo>
                <a:lnTo>
                  <a:pt x="78686" y="528745"/>
                </a:lnTo>
                <a:lnTo>
                  <a:pt x="110330" y="560240"/>
                </a:lnTo>
                <a:lnTo>
                  <a:pt x="146120" y="587116"/>
                </a:lnTo>
                <a:lnTo>
                  <a:pt x="185558" y="608880"/>
                </a:lnTo>
                <a:lnTo>
                  <a:pt x="228148" y="625037"/>
                </a:lnTo>
                <a:lnTo>
                  <a:pt x="273395" y="635094"/>
                </a:lnTo>
                <a:lnTo>
                  <a:pt x="320802" y="638555"/>
                </a:lnTo>
                <a:lnTo>
                  <a:pt x="368208" y="635094"/>
                </a:lnTo>
                <a:lnTo>
                  <a:pt x="413455" y="625037"/>
                </a:lnTo>
                <a:lnTo>
                  <a:pt x="456045" y="608880"/>
                </a:lnTo>
                <a:lnTo>
                  <a:pt x="495483" y="587116"/>
                </a:lnTo>
                <a:lnTo>
                  <a:pt x="531273" y="560240"/>
                </a:lnTo>
                <a:lnTo>
                  <a:pt x="562917" y="528745"/>
                </a:lnTo>
                <a:lnTo>
                  <a:pt x="589921" y="493125"/>
                </a:lnTo>
                <a:lnTo>
                  <a:pt x="611788" y="453875"/>
                </a:lnTo>
                <a:lnTo>
                  <a:pt x="628021" y="411487"/>
                </a:lnTo>
                <a:lnTo>
                  <a:pt x="638125" y="366457"/>
                </a:lnTo>
                <a:lnTo>
                  <a:pt x="641604" y="319277"/>
                </a:lnTo>
                <a:lnTo>
                  <a:pt x="638125" y="272098"/>
                </a:lnTo>
                <a:lnTo>
                  <a:pt x="628021" y="227068"/>
                </a:lnTo>
                <a:lnTo>
                  <a:pt x="611788" y="184680"/>
                </a:lnTo>
                <a:lnTo>
                  <a:pt x="589921" y="145430"/>
                </a:lnTo>
                <a:lnTo>
                  <a:pt x="562917" y="109810"/>
                </a:lnTo>
                <a:lnTo>
                  <a:pt x="531273" y="78315"/>
                </a:lnTo>
                <a:lnTo>
                  <a:pt x="495483" y="51439"/>
                </a:lnTo>
                <a:lnTo>
                  <a:pt x="456045" y="29675"/>
                </a:lnTo>
                <a:lnTo>
                  <a:pt x="413455" y="13518"/>
                </a:lnTo>
                <a:lnTo>
                  <a:pt x="368208" y="3461"/>
                </a:lnTo>
                <a:lnTo>
                  <a:pt x="320802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1389888" y="4549140"/>
            <a:ext cx="641985" cy="638810"/>
            <a:chOff x="1389888" y="4549140"/>
            <a:chExt cx="641985" cy="638810"/>
          </a:xfrm>
        </p:grpSpPr>
        <p:sp>
          <p:nvSpPr>
            <p:cNvPr id="8" name="object 8"/>
            <p:cNvSpPr/>
            <p:nvPr/>
          </p:nvSpPr>
          <p:spPr>
            <a:xfrm>
              <a:off x="1389888" y="4549140"/>
              <a:ext cx="641985" cy="638810"/>
            </a:xfrm>
            <a:custGeom>
              <a:avLst/>
              <a:gdLst/>
              <a:ahLst/>
              <a:cxnLst/>
              <a:rect l="l" t="t" r="r" b="b"/>
              <a:pathLst>
                <a:path w="641985" h="638810">
                  <a:moveTo>
                    <a:pt x="320802" y="0"/>
                  </a:moveTo>
                  <a:lnTo>
                    <a:pt x="273395" y="3461"/>
                  </a:lnTo>
                  <a:lnTo>
                    <a:pt x="228148" y="13518"/>
                  </a:lnTo>
                  <a:lnTo>
                    <a:pt x="185558" y="29675"/>
                  </a:lnTo>
                  <a:lnTo>
                    <a:pt x="146120" y="51439"/>
                  </a:lnTo>
                  <a:lnTo>
                    <a:pt x="110330" y="78315"/>
                  </a:lnTo>
                  <a:lnTo>
                    <a:pt x="78686" y="109810"/>
                  </a:lnTo>
                  <a:lnTo>
                    <a:pt x="51682" y="145430"/>
                  </a:lnTo>
                  <a:lnTo>
                    <a:pt x="29815" y="184680"/>
                  </a:lnTo>
                  <a:lnTo>
                    <a:pt x="13582" y="227068"/>
                  </a:lnTo>
                  <a:lnTo>
                    <a:pt x="3478" y="272098"/>
                  </a:lnTo>
                  <a:lnTo>
                    <a:pt x="0" y="319278"/>
                  </a:lnTo>
                  <a:lnTo>
                    <a:pt x="3478" y="366457"/>
                  </a:lnTo>
                  <a:lnTo>
                    <a:pt x="13582" y="411487"/>
                  </a:lnTo>
                  <a:lnTo>
                    <a:pt x="29815" y="453875"/>
                  </a:lnTo>
                  <a:lnTo>
                    <a:pt x="51682" y="493125"/>
                  </a:lnTo>
                  <a:lnTo>
                    <a:pt x="78686" y="528745"/>
                  </a:lnTo>
                  <a:lnTo>
                    <a:pt x="110330" y="560240"/>
                  </a:lnTo>
                  <a:lnTo>
                    <a:pt x="146120" y="587116"/>
                  </a:lnTo>
                  <a:lnTo>
                    <a:pt x="185558" y="608880"/>
                  </a:lnTo>
                  <a:lnTo>
                    <a:pt x="228148" y="625037"/>
                  </a:lnTo>
                  <a:lnTo>
                    <a:pt x="273395" y="635094"/>
                  </a:lnTo>
                  <a:lnTo>
                    <a:pt x="320802" y="638556"/>
                  </a:lnTo>
                  <a:lnTo>
                    <a:pt x="368208" y="635094"/>
                  </a:lnTo>
                  <a:lnTo>
                    <a:pt x="413455" y="625037"/>
                  </a:lnTo>
                  <a:lnTo>
                    <a:pt x="456045" y="608880"/>
                  </a:lnTo>
                  <a:lnTo>
                    <a:pt x="495483" y="587116"/>
                  </a:lnTo>
                  <a:lnTo>
                    <a:pt x="531273" y="560240"/>
                  </a:lnTo>
                  <a:lnTo>
                    <a:pt x="562917" y="528745"/>
                  </a:lnTo>
                  <a:lnTo>
                    <a:pt x="589921" y="493125"/>
                  </a:lnTo>
                  <a:lnTo>
                    <a:pt x="611788" y="453875"/>
                  </a:lnTo>
                  <a:lnTo>
                    <a:pt x="628021" y="411487"/>
                  </a:lnTo>
                  <a:lnTo>
                    <a:pt x="638125" y="366457"/>
                  </a:lnTo>
                  <a:lnTo>
                    <a:pt x="641604" y="319278"/>
                  </a:lnTo>
                  <a:lnTo>
                    <a:pt x="638125" y="272098"/>
                  </a:lnTo>
                  <a:lnTo>
                    <a:pt x="628021" y="227068"/>
                  </a:lnTo>
                  <a:lnTo>
                    <a:pt x="611788" y="184680"/>
                  </a:lnTo>
                  <a:lnTo>
                    <a:pt x="589921" y="145430"/>
                  </a:lnTo>
                  <a:lnTo>
                    <a:pt x="562917" y="109810"/>
                  </a:lnTo>
                  <a:lnTo>
                    <a:pt x="531273" y="78315"/>
                  </a:lnTo>
                  <a:lnTo>
                    <a:pt x="495483" y="51439"/>
                  </a:lnTo>
                  <a:lnTo>
                    <a:pt x="456045" y="29675"/>
                  </a:lnTo>
                  <a:lnTo>
                    <a:pt x="413455" y="13518"/>
                  </a:lnTo>
                  <a:lnTo>
                    <a:pt x="368208" y="3461"/>
                  </a:lnTo>
                  <a:lnTo>
                    <a:pt x="320802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81150" y="4956810"/>
              <a:ext cx="154940" cy="0"/>
            </a:xfrm>
            <a:custGeom>
              <a:avLst/>
              <a:gdLst/>
              <a:ahLst/>
              <a:cxnLst/>
              <a:rect l="l" t="t" r="r" b="b"/>
              <a:pathLst>
                <a:path w="154939">
                  <a:moveTo>
                    <a:pt x="0" y="0"/>
                  </a:moveTo>
                  <a:lnTo>
                    <a:pt x="154419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567318" y="3521375"/>
            <a:ext cx="3105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0" dirty="0">
                <a:solidFill>
                  <a:srgbClr val="FFFFFF"/>
                </a:solidFill>
                <a:latin typeface="Bahnschrift"/>
                <a:cs typeface="Bahnschrift"/>
              </a:rPr>
              <a:t>Р</a:t>
            </a:r>
            <a:endParaRPr sz="3600">
              <a:latin typeface="Bahnschrift"/>
              <a:cs typeface="Bahnschrif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581150" y="3934205"/>
            <a:ext cx="154940" cy="0"/>
          </a:xfrm>
          <a:custGeom>
            <a:avLst/>
            <a:gdLst/>
            <a:ahLst/>
            <a:cxnLst/>
            <a:rect l="l" t="t" r="r" b="b"/>
            <a:pathLst>
              <a:path w="154939">
                <a:moveTo>
                  <a:pt x="0" y="0"/>
                </a:moveTo>
                <a:lnTo>
                  <a:pt x="15441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269223" y="4559808"/>
            <a:ext cx="640080" cy="638810"/>
          </a:xfrm>
          <a:custGeom>
            <a:avLst/>
            <a:gdLst/>
            <a:ahLst/>
            <a:cxnLst/>
            <a:rect l="l" t="t" r="r" b="b"/>
            <a:pathLst>
              <a:path w="640079" h="638810">
                <a:moveTo>
                  <a:pt x="320040" y="0"/>
                </a:moveTo>
                <a:lnTo>
                  <a:pt x="272745" y="3461"/>
                </a:lnTo>
                <a:lnTo>
                  <a:pt x="227606" y="13518"/>
                </a:lnTo>
                <a:lnTo>
                  <a:pt x="185116" y="29675"/>
                </a:lnTo>
                <a:lnTo>
                  <a:pt x="145772" y="51439"/>
                </a:lnTo>
                <a:lnTo>
                  <a:pt x="110068" y="78315"/>
                </a:lnTo>
                <a:lnTo>
                  <a:pt x="78498" y="109810"/>
                </a:lnTo>
                <a:lnTo>
                  <a:pt x="51559" y="145430"/>
                </a:lnTo>
                <a:lnTo>
                  <a:pt x="29744" y="184680"/>
                </a:lnTo>
                <a:lnTo>
                  <a:pt x="13549" y="227068"/>
                </a:lnTo>
                <a:lnTo>
                  <a:pt x="3469" y="272098"/>
                </a:lnTo>
                <a:lnTo>
                  <a:pt x="0" y="319277"/>
                </a:lnTo>
                <a:lnTo>
                  <a:pt x="3469" y="366457"/>
                </a:lnTo>
                <a:lnTo>
                  <a:pt x="13549" y="411487"/>
                </a:lnTo>
                <a:lnTo>
                  <a:pt x="29744" y="453875"/>
                </a:lnTo>
                <a:lnTo>
                  <a:pt x="51559" y="493125"/>
                </a:lnTo>
                <a:lnTo>
                  <a:pt x="78498" y="528745"/>
                </a:lnTo>
                <a:lnTo>
                  <a:pt x="110068" y="560240"/>
                </a:lnTo>
                <a:lnTo>
                  <a:pt x="145772" y="587116"/>
                </a:lnTo>
                <a:lnTo>
                  <a:pt x="185116" y="608880"/>
                </a:lnTo>
                <a:lnTo>
                  <a:pt x="227606" y="625037"/>
                </a:lnTo>
                <a:lnTo>
                  <a:pt x="272745" y="635094"/>
                </a:lnTo>
                <a:lnTo>
                  <a:pt x="320040" y="638555"/>
                </a:lnTo>
                <a:lnTo>
                  <a:pt x="367334" y="635094"/>
                </a:lnTo>
                <a:lnTo>
                  <a:pt x="412473" y="625037"/>
                </a:lnTo>
                <a:lnTo>
                  <a:pt x="454963" y="608880"/>
                </a:lnTo>
                <a:lnTo>
                  <a:pt x="494307" y="587116"/>
                </a:lnTo>
                <a:lnTo>
                  <a:pt x="530011" y="560240"/>
                </a:lnTo>
                <a:lnTo>
                  <a:pt x="561581" y="528745"/>
                </a:lnTo>
                <a:lnTo>
                  <a:pt x="588520" y="493125"/>
                </a:lnTo>
                <a:lnTo>
                  <a:pt x="610335" y="453875"/>
                </a:lnTo>
                <a:lnTo>
                  <a:pt x="626530" y="411487"/>
                </a:lnTo>
                <a:lnTo>
                  <a:pt x="636610" y="366457"/>
                </a:lnTo>
                <a:lnTo>
                  <a:pt x="640080" y="319277"/>
                </a:lnTo>
                <a:lnTo>
                  <a:pt x="636610" y="272098"/>
                </a:lnTo>
                <a:lnTo>
                  <a:pt x="626530" y="227068"/>
                </a:lnTo>
                <a:lnTo>
                  <a:pt x="610335" y="184680"/>
                </a:lnTo>
                <a:lnTo>
                  <a:pt x="588520" y="145430"/>
                </a:lnTo>
                <a:lnTo>
                  <a:pt x="561581" y="109810"/>
                </a:lnTo>
                <a:lnTo>
                  <a:pt x="530011" y="78315"/>
                </a:lnTo>
                <a:lnTo>
                  <a:pt x="494307" y="51439"/>
                </a:lnTo>
                <a:lnTo>
                  <a:pt x="454963" y="29675"/>
                </a:lnTo>
                <a:lnTo>
                  <a:pt x="412473" y="13518"/>
                </a:lnTo>
                <a:lnTo>
                  <a:pt x="367334" y="3461"/>
                </a:lnTo>
                <a:lnTo>
                  <a:pt x="32004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8238743" y="3610355"/>
            <a:ext cx="641985" cy="638810"/>
            <a:chOff x="8238743" y="3610355"/>
            <a:chExt cx="641985" cy="638810"/>
          </a:xfrm>
        </p:grpSpPr>
        <p:sp>
          <p:nvSpPr>
            <p:cNvPr id="14" name="object 14"/>
            <p:cNvSpPr/>
            <p:nvPr/>
          </p:nvSpPr>
          <p:spPr>
            <a:xfrm>
              <a:off x="8238743" y="3610355"/>
              <a:ext cx="641985" cy="638810"/>
            </a:xfrm>
            <a:custGeom>
              <a:avLst/>
              <a:gdLst/>
              <a:ahLst/>
              <a:cxnLst/>
              <a:rect l="l" t="t" r="r" b="b"/>
              <a:pathLst>
                <a:path w="641984" h="638810">
                  <a:moveTo>
                    <a:pt x="320802" y="0"/>
                  </a:moveTo>
                  <a:lnTo>
                    <a:pt x="273395" y="3461"/>
                  </a:lnTo>
                  <a:lnTo>
                    <a:pt x="228148" y="13518"/>
                  </a:lnTo>
                  <a:lnTo>
                    <a:pt x="185558" y="29675"/>
                  </a:lnTo>
                  <a:lnTo>
                    <a:pt x="146120" y="51439"/>
                  </a:lnTo>
                  <a:lnTo>
                    <a:pt x="110330" y="78315"/>
                  </a:lnTo>
                  <a:lnTo>
                    <a:pt x="78686" y="109810"/>
                  </a:lnTo>
                  <a:lnTo>
                    <a:pt x="51682" y="145430"/>
                  </a:lnTo>
                  <a:lnTo>
                    <a:pt x="29815" y="184680"/>
                  </a:lnTo>
                  <a:lnTo>
                    <a:pt x="13582" y="227068"/>
                  </a:lnTo>
                  <a:lnTo>
                    <a:pt x="3478" y="272098"/>
                  </a:lnTo>
                  <a:lnTo>
                    <a:pt x="0" y="319278"/>
                  </a:lnTo>
                  <a:lnTo>
                    <a:pt x="3478" y="366457"/>
                  </a:lnTo>
                  <a:lnTo>
                    <a:pt x="13582" y="411487"/>
                  </a:lnTo>
                  <a:lnTo>
                    <a:pt x="29815" y="453875"/>
                  </a:lnTo>
                  <a:lnTo>
                    <a:pt x="51682" y="493125"/>
                  </a:lnTo>
                  <a:lnTo>
                    <a:pt x="78686" y="528745"/>
                  </a:lnTo>
                  <a:lnTo>
                    <a:pt x="110330" y="560240"/>
                  </a:lnTo>
                  <a:lnTo>
                    <a:pt x="146120" y="587116"/>
                  </a:lnTo>
                  <a:lnTo>
                    <a:pt x="185558" y="608880"/>
                  </a:lnTo>
                  <a:lnTo>
                    <a:pt x="228148" y="625037"/>
                  </a:lnTo>
                  <a:lnTo>
                    <a:pt x="273395" y="635094"/>
                  </a:lnTo>
                  <a:lnTo>
                    <a:pt x="320802" y="638556"/>
                  </a:lnTo>
                  <a:lnTo>
                    <a:pt x="368208" y="635094"/>
                  </a:lnTo>
                  <a:lnTo>
                    <a:pt x="413455" y="625037"/>
                  </a:lnTo>
                  <a:lnTo>
                    <a:pt x="456045" y="608880"/>
                  </a:lnTo>
                  <a:lnTo>
                    <a:pt x="495483" y="587116"/>
                  </a:lnTo>
                  <a:lnTo>
                    <a:pt x="531273" y="560240"/>
                  </a:lnTo>
                  <a:lnTo>
                    <a:pt x="562917" y="528745"/>
                  </a:lnTo>
                  <a:lnTo>
                    <a:pt x="589921" y="493125"/>
                  </a:lnTo>
                  <a:lnTo>
                    <a:pt x="611788" y="453875"/>
                  </a:lnTo>
                  <a:lnTo>
                    <a:pt x="628021" y="411487"/>
                  </a:lnTo>
                  <a:lnTo>
                    <a:pt x="638125" y="366457"/>
                  </a:lnTo>
                  <a:lnTo>
                    <a:pt x="641604" y="319278"/>
                  </a:lnTo>
                  <a:lnTo>
                    <a:pt x="638125" y="272098"/>
                  </a:lnTo>
                  <a:lnTo>
                    <a:pt x="628021" y="227068"/>
                  </a:lnTo>
                  <a:lnTo>
                    <a:pt x="611788" y="184680"/>
                  </a:lnTo>
                  <a:lnTo>
                    <a:pt x="589921" y="145430"/>
                  </a:lnTo>
                  <a:lnTo>
                    <a:pt x="562917" y="109810"/>
                  </a:lnTo>
                  <a:lnTo>
                    <a:pt x="531273" y="78315"/>
                  </a:lnTo>
                  <a:lnTo>
                    <a:pt x="495483" y="51439"/>
                  </a:lnTo>
                  <a:lnTo>
                    <a:pt x="456045" y="29675"/>
                  </a:lnTo>
                  <a:lnTo>
                    <a:pt x="413455" y="13518"/>
                  </a:lnTo>
                  <a:lnTo>
                    <a:pt x="368208" y="3461"/>
                  </a:lnTo>
                  <a:lnTo>
                    <a:pt x="320802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430005" y="4019550"/>
              <a:ext cx="154940" cy="0"/>
            </a:xfrm>
            <a:custGeom>
              <a:avLst/>
              <a:gdLst/>
              <a:ahLst/>
              <a:cxnLst/>
              <a:rect l="l" t="t" r="r" b="b"/>
              <a:pathLst>
                <a:path w="154940">
                  <a:moveTo>
                    <a:pt x="0" y="0"/>
                  </a:moveTo>
                  <a:lnTo>
                    <a:pt x="154419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8445755" y="4556159"/>
            <a:ext cx="3105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0" dirty="0">
                <a:solidFill>
                  <a:srgbClr val="FFFFFF"/>
                </a:solidFill>
                <a:latin typeface="Bahnschrift"/>
                <a:cs typeface="Bahnschrift"/>
              </a:rPr>
              <a:t>Р</a:t>
            </a:r>
            <a:endParaRPr sz="3600">
              <a:latin typeface="Bahnschrift"/>
              <a:cs typeface="Bahnschrift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458961" y="4967478"/>
            <a:ext cx="154940" cy="0"/>
          </a:xfrm>
          <a:custGeom>
            <a:avLst/>
            <a:gdLst/>
            <a:ahLst/>
            <a:cxnLst/>
            <a:rect l="l" t="t" r="r" b="b"/>
            <a:pathLst>
              <a:path w="154940">
                <a:moveTo>
                  <a:pt x="0" y="0"/>
                </a:moveTo>
                <a:lnTo>
                  <a:pt x="15441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40690" y="1930642"/>
            <a:ext cx="4564380" cy="1049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sz="2800" spc="-25" dirty="0">
                <a:solidFill>
                  <a:srgbClr val="FFFFFF"/>
                </a:solidFill>
                <a:latin typeface="Calibri Light"/>
                <a:cs typeface="Calibri Light"/>
              </a:rPr>
              <a:t>Параметры</a:t>
            </a:r>
            <a:r>
              <a:rPr sz="2800" spc="-10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alibri Light"/>
                <a:cs typeface="Calibri Light"/>
              </a:rPr>
              <a:t>городского </a:t>
            </a:r>
            <a:r>
              <a:rPr sz="2800" spc="-20" dirty="0">
                <a:solidFill>
                  <a:srgbClr val="FFFFFF"/>
                </a:solidFill>
                <a:latin typeface="Calibri Light"/>
                <a:cs typeface="Calibri Light"/>
              </a:rPr>
              <a:t>Бюджета</a:t>
            </a:r>
            <a:r>
              <a:rPr sz="2800" spc="-12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800" dirty="0">
                <a:solidFill>
                  <a:srgbClr val="FFFFFF"/>
                </a:solidFill>
                <a:latin typeface="Calibri Light"/>
                <a:cs typeface="Calibri Light"/>
              </a:rPr>
              <a:t>(на</a:t>
            </a:r>
            <a:r>
              <a:rPr sz="2800" spc="-10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Calibri Light"/>
                <a:cs typeface="Calibri Light"/>
              </a:rPr>
              <a:t>конец</a:t>
            </a:r>
            <a:r>
              <a:rPr sz="2800" spc="-114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alibri Light"/>
                <a:cs typeface="Calibri Light"/>
              </a:rPr>
              <a:t>2024</a:t>
            </a:r>
            <a:r>
              <a:rPr sz="2800" spc="-12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alibri Light"/>
                <a:cs typeface="Calibri Light"/>
              </a:rPr>
              <a:t>года):</a:t>
            </a:r>
            <a:endParaRPr sz="2800">
              <a:latin typeface="Calibri Light"/>
              <a:cs typeface="Calibri Ligh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470353" y="2224161"/>
            <a:ext cx="319849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30" dirty="0">
                <a:solidFill>
                  <a:srgbClr val="FFFFFF"/>
                </a:solidFill>
                <a:latin typeface="Calibri Light"/>
                <a:cs typeface="Calibri Light"/>
              </a:rPr>
              <a:t>Бюджет</a:t>
            </a:r>
            <a:r>
              <a:rPr sz="3200" spc="-14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3200" spc="-20" dirty="0">
                <a:solidFill>
                  <a:srgbClr val="FFFFFF"/>
                </a:solidFill>
                <a:latin typeface="Calibri Light"/>
                <a:cs typeface="Calibri Light"/>
              </a:rPr>
              <a:t>2025</a:t>
            </a:r>
            <a:r>
              <a:rPr sz="3200" spc="-14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3200" spc="-20" dirty="0">
                <a:solidFill>
                  <a:srgbClr val="FFFFFF"/>
                </a:solidFill>
                <a:latin typeface="Calibri Light"/>
                <a:cs typeface="Calibri Light"/>
              </a:rPr>
              <a:t>года:</a:t>
            </a:r>
            <a:endParaRPr sz="3200">
              <a:latin typeface="Calibri Light"/>
              <a:cs typeface="Calibri Ligh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35807" y="5538642"/>
            <a:ext cx="10287000" cy="836294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>
              <a:lnSpc>
                <a:spcPts val="3030"/>
              </a:lnSpc>
              <a:spcBef>
                <a:spcPts val="470"/>
              </a:spcBef>
            </a:pPr>
            <a:r>
              <a:rPr sz="2800" dirty="0">
                <a:solidFill>
                  <a:srgbClr val="1F4E79"/>
                </a:solidFill>
                <a:latin typeface="Calibri"/>
                <a:cs typeface="Calibri"/>
              </a:rPr>
              <a:t>В</a:t>
            </a:r>
            <a:r>
              <a:rPr sz="2800" spc="-7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1F4E79"/>
                </a:solidFill>
                <a:latin typeface="Calibri"/>
                <a:cs typeface="Calibri"/>
              </a:rPr>
              <a:t>течение</a:t>
            </a:r>
            <a:r>
              <a:rPr sz="2800" spc="-7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1F4E79"/>
                </a:solidFill>
                <a:latin typeface="Calibri"/>
                <a:cs typeface="Calibri"/>
              </a:rPr>
              <a:t>2024</a:t>
            </a:r>
            <a:r>
              <a:rPr sz="2800" b="1" spc="-4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1F4E79"/>
                </a:solidFill>
                <a:latin typeface="Calibri"/>
                <a:cs typeface="Calibri"/>
              </a:rPr>
              <a:t>года</a:t>
            </a:r>
            <a:r>
              <a:rPr sz="2800" spc="-8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F4E79"/>
                </a:solidFill>
                <a:latin typeface="Calibri"/>
                <a:cs typeface="Calibri"/>
              </a:rPr>
              <a:t>удалось</a:t>
            </a:r>
            <a:r>
              <a:rPr sz="2800" spc="-7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F4E79"/>
                </a:solidFill>
                <a:latin typeface="Calibri"/>
                <a:cs typeface="Calibri"/>
              </a:rPr>
              <a:t>скорректировать</a:t>
            </a:r>
            <a:r>
              <a:rPr sz="2800" spc="-3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1F4E79"/>
                </a:solidFill>
                <a:latin typeface="Calibri"/>
                <a:cs typeface="Calibri"/>
              </a:rPr>
              <a:t>параметры</a:t>
            </a:r>
            <a:r>
              <a:rPr sz="2800" spc="-6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1F4E79"/>
                </a:solidFill>
                <a:latin typeface="Calibri"/>
                <a:cs typeface="Calibri"/>
              </a:rPr>
              <a:t>в</a:t>
            </a:r>
            <a:r>
              <a:rPr sz="2800" spc="-6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F4E79"/>
                </a:solidFill>
                <a:latin typeface="Calibri"/>
                <a:cs typeface="Calibri"/>
              </a:rPr>
              <a:t>сторону </a:t>
            </a:r>
            <a:r>
              <a:rPr sz="2800" dirty="0">
                <a:solidFill>
                  <a:srgbClr val="1F4E79"/>
                </a:solidFill>
                <a:latin typeface="Calibri"/>
                <a:cs typeface="Calibri"/>
              </a:rPr>
              <a:t>увеличения</a:t>
            </a:r>
            <a:r>
              <a:rPr sz="2800" spc="-7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1F4E79"/>
                </a:solidFill>
                <a:latin typeface="Calibri"/>
                <a:cs typeface="Calibri"/>
              </a:rPr>
              <a:t>по</a:t>
            </a:r>
            <a:r>
              <a:rPr sz="2800" spc="-5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1F4E79"/>
                </a:solidFill>
                <a:latin typeface="Calibri"/>
                <a:cs typeface="Calibri"/>
              </a:rPr>
              <a:t>результатам</a:t>
            </a:r>
            <a:r>
              <a:rPr sz="2800" spc="-5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1F4E79"/>
                </a:solidFill>
                <a:latin typeface="Calibri"/>
                <a:cs typeface="Calibri"/>
              </a:rPr>
              <a:t>9</a:t>
            </a:r>
            <a:r>
              <a:rPr sz="2800" b="1" spc="-5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F4E79"/>
                </a:solidFill>
                <a:latin typeface="Calibri"/>
                <a:cs typeface="Calibri"/>
              </a:rPr>
              <a:t>корректировок</a:t>
            </a:r>
            <a:r>
              <a:rPr sz="2800" spc="-3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1F4E79"/>
                </a:solidFill>
                <a:latin typeface="Calibri"/>
                <a:cs typeface="Calibri"/>
              </a:rPr>
              <a:t>городского</a:t>
            </a:r>
            <a:r>
              <a:rPr sz="2800" spc="-7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F4E79"/>
                </a:solidFill>
                <a:latin typeface="Calibri"/>
                <a:cs typeface="Calibri"/>
              </a:rPr>
              <a:t>бюджета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146021" y="3485192"/>
            <a:ext cx="31356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baseline="-1543" dirty="0">
                <a:solidFill>
                  <a:srgbClr val="1F4E79"/>
                </a:solidFill>
                <a:latin typeface="Calibri"/>
                <a:cs typeface="Calibri"/>
              </a:rPr>
              <a:t>24</a:t>
            </a:r>
            <a:r>
              <a:rPr sz="5400" b="1" spc="-52" baseline="-1543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5400" b="1" baseline="-1543" dirty="0">
                <a:solidFill>
                  <a:srgbClr val="1F4E79"/>
                </a:solidFill>
                <a:latin typeface="Calibri"/>
                <a:cs typeface="Calibri"/>
              </a:rPr>
              <a:t>070,2</a:t>
            </a:r>
            <a:r>
              <a:rPr sz="5400" b="1" spc="67" baseline="-1543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1F4E79"/>
                </a:solidFill>
                <a:latin typeface="Calibri Light"/>
                <a:cs typeface="Calibri Light"/>
              </a:rPr>
              <a:t>млн.</a:t>
            </a:r>
            <a:r>
              <a:rPr sz="2800" spc="-20" dirty="0">
                <a:solidFill>
                  <a:srgbClr val="1F4E79"/>
                </a:solidFill>
                <a:latin typeface="Calibri Light"/>
                <a:cs typeface="Calibri Light"/>
              </a:rPr>
              <a:t> руб.</a:t>
            </a:r>
            <a:endParaRPr sz="2800">
              <a:latin typeface="Calibri Light"/>
              <a:cs typeface="Calibri Ligh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567318" y="4529163"/>
            <a:ext cx="37217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1185" algn="l"/>
              </a:tabLst>
            </a:pPr>
            <a:r>
              <a:rPr sz="5400" spc="-75" baseline="-2314" dirty="0">
                <a:solidFill>
                  <a:srgbClr val="FFFFFF"/>
                </a:solidFill>
                <a:latin typeface="Bahnschrift"/>
                <a:cs typeface="Bahnschrift"/>
              </a:rPr>
              <a:t>Р</a:t>
            </a:r>
            <a:r>
              <a:rPr sz="5400" baseline="-2314" dirty="0">
                <a:solidFill>
                  <a:srgbClr val="FFFFFF"/>
                </a:solidFill>
                <a:latin typeface="Bahnschrift"/>
                <a:cs typeface="Bahnschrift"/>
              </a:rPr>
              <a:t>	</a:t>
            </a:r>
            <a:r>
              <a:rPr sz="3600" b="1" dirty="0">
                <a:solidFill>
                  <a:srgbClr val="1F4E79"/>
                </a:solidFill>
                <a:latin typeface="Calibri"/>
                <a:cs typeface="Calibri"/>
              </a:rPr>
              <a:t>23</a:t>
            </a:r>
            <a:r>
              <a:rPr sz="3600" b="1" spc="-4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1F4E79"/>
                </a:solidFill>
                <a:latin typeface="Calibri"/>
                <a:cs typeface="Calibri"/>
              </a:rPr>
              <a:t>681,9</a:t>
            </a:r>
            <a:r>
              <a:rPr sz="3600" b="1" spc="10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1F4E79"/>
                </a:solidFill>
                <a:latin typeface="Calibri Light"/>
                <a:cs typeface="Calibri Light"/>
              </a:rPr>
              <a:t>млн.</a:t>
            </a:r>
            <a:r>
              <a:rPr sz="2800" spc="-20" dirty="0">
                <a:solidFill>
                  <a:srgbClr val="1F4E79"/>
                </a:solidFill>
                <a:latin typeface="Calibri Light"/>
                <a:cs typeface="Calibri Light"/>
              </a:rPr>
              <a:t> руб.</a:t>
            </a:r>
            <a:endParaRPr sz="2800">
              <a:latin typeface="Calibri Light"/>
              <a:cs typeface="Calibri Ligh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005850" y="4627523"/>
            <a:ext cx="30645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baseline="3086" dirty="0">
                <a:solidFill>
                  <a:srgbClr val="1F4E79"/>
                </a:solidFill>
                <a:latin typeface="Calibri"/>
                <a:cs typeface="Calibri"/>
              </a:rPr>
              <a:t>24</a:t>
            </a:r>
            <a:r>
              <a:rPr sz="5400" b="1" spc="-44" baseline="3086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5400" b="1" spc="-15" baseline="3086" dirty="0">
                <a:solidFill>
                  <a:srgbClr val="1F4E79"/>
                </a:solidFill>
                <a:latin typeface="Calibri"/>
                <a:cs typeface="Calibri"/>
              </a:rPr>
              <a:t>059,5</a:t>
            </a:r>
            <a:r>
              <a:rPr sz="5400" b="1" spc="-712" baseline="3086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1F4E79"/>
                </a:solidFill>
                <a:latin typeface="Calibri Light"/>
                <a:cs typeface="Calibri Light"/>
              </a:rPr>
              <a:t>млн.</a:t>
            </a:r>
            <a:r>
              <a:rPr sz="2800" spc="-10" dirty="0">
                <a:solidFill>
                  <a:srgbClr val="1F4E79"/>
                </a:solidFill>
                <a:latin typeface="Calibri Light"/>
                <a:cs typeface="Calibri Light"/>
              </a:rPr>
              <a:t> </a:t>
            </a:r>
            <a:r>
              <a:rPr sz="2800" spc="-20" dirty="0">
                <a:solidFill>
                  <a:srgbClr val="1F4E79"/>
                </a:solidFill>
                <a:latin typeface="Calibri Light"/>
                <a:cs typeface="Calibri Light"/>
              </a:rPr>
              <a:t>руб.</a:t>
            </a:r>
            <a:endParaRPr sz="2800">
              <a:latin typeface="Calibri Light"/>
              <a:cs typeface="Calibri 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416037" y="3577871"/>
            <a:ext cx="36137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61340" algn="l"/>
              </a:tabLst>
            </a:pPr>
            <a:r>
              <a:rPr sz="5400" spc="-75" baseline="-3858" dirty="0">
                <a:solidFill>
                  <a:srgbClr val="FFFFFF"/>
                </a:solidFill>
                <a:latin typeface="Bahnschrift"/>
                <a:cs typeface="Bahnschrift"/>
              </a:rPr>
              <a:t>Р</a:t>
            </a:r>
            <a:r>
              <a:rPr sz="5400" baseline="-3858" dirty="0">
                <a:solidFill>
                  <a:srgbClr val="FFFFFF"/>
                </a:solidFill>
                <a:latin typeface="Bahnschrift"/>
                <a:cs typeface="Bahnschrift"/>
              </a:rPr>
              <a:t>	</a:t>
            </a:r>
            <a:r>
              <a:rPr sz="5400" b="1" baseline="-3086" dirty="0">
                <a:solidFill>
                  <a:srgbClr val="1F4E79"/>
                </a:solidFill>
                <a:latin typeface="Calibri"/>
                <a:cs typeface="Calibri"/>
              </a:rPr>
              <a:t>21</a:t>
            </a:r>
            <a:r>
              <a:rPr sz="5400" b="1" spc="-44" baseline="-3086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5400" b="1" spc="-15" baseline="-3086" dirty="0">
                <a:solidFill>
                  <a:srgbClr val="1F4E79"/>
                </a:solidFill>
                <a:latin typeface="Calibri"/>
                <a:cs typeface="Calibri"/>
              </a:rPr>
              <a:t>460,9</a:t>
            </a:r>
            <a:r>
              <a:rPr sz="5400" b="1" spc="-719" baseline="-3086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1F4E79"/>
                </a:solidFill>
                <a:latin typeface="Calibri Light"/>
                <a:cs typeface="Calibri Light"/>
              </a:rPr>
              <a:t>млн.</a:t>
            </a:r>
            <a:r>
              <a:rPr sz="2800" spc="-10" dirty="0">
                <a:solidFill>
                  <a:srgbClr val="1F4E79"/>
                </a:solidFill>
                <a:latin typeface="Calibri Light"/>
                <a:cs typeface="Calibri Light"/>
              </a:rPr>
              <a:t> </a:t>
            </a:r>
            <a:r>
              <a:rPr sz="2800" spc="-20" dirty="0">
                <a:solidFill>
                  <a:srgbClr val="1F4E79"/>
                </a:solidFill>
                <a:latin typeface="Calibri Light"/>
                <a:cs typeface="Calibri Light"/>
              </a:rPr>
              <a:t>руб.</a:t>
            </a:r>
            <a:endParaRPr sz="2800">
              <a:latin typeface="Calibri Light"/>
              <a:cs typeface="Calibri 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1945" y="3579338"/>
            <a:ext cx="11950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u="heavy" spc="-30" dirty="0">
                <a:solidFill>
                  <a:srgbClr val="1F4E79"/>
                </a:solidFill>
                <a:uFill>
                  <a:solidFill>
                    <a:srgbClr val="1F4E79"/>
                  </a:solidFill>
                </a:uFill>
                <a:latin typeface="Calibri"/>
                <a:cs typeface="Calibri"/>
              </a:rPr>
              <a:t>Доходы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8448" y="4566772"/>
            <a:ext cx="12909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u="heavy" spc="-20" dirty="0">
                <a:solidFill>
                  <a:srgbClr val="1F4E79"/>
                </a:solidFill>
                <a:uFill>
                  <a:solidFill>
                    <a:srgbClr val="1F4E79"/>
                  </a:solidFill>
                </a:uFill>
                <a:latin typeface="Calibri"/>
                <a:cs typeface="Calibri"/>
              </a:rPr>
              <a:t>Расходы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831" y="5103869"/>
            <a:ext cx="6050280" cy="1148080"/>
          </a:xfrm>
          <a:custGeom>
            <a:avLst/>
            <a:gdLst/>
            <a:ahLst/>
            <a:cxnLst/>
            <a:rect l="l" t="t" r="r" b="b"/>
            <a:pathLst>
              <a:path w="6050280" h="1148079">
                <a:moveTo>
                  <a:pt x="5859018" y="0"/>
                </a:moveTo>
                <a:lnTo>
                  <a:pt x="191262" y="0"/>
                </a:lnTo>
                <a:lnTo>
                  <a:pt x="147409" y="5051"/>
                </a:lnTo>
                <a:lnTo>
                  <a:pt x="107152" y="19441"/>
                </a:lnTo>
                <a:lnTo>
                  <a:pt x="71639" y="42020"/>
                </a:lnTo>
                <a:lnTo>
                  <a:pt x="42019" y="71641"/>
                </a:lnTo>
                <a:lnTo>
                  <a:pt x="19440" y="107156"/>
                </a:lnTo>
                <a:lnTo>
                  <a:pt x="5051" y="147417"/>
                </a:lnTo>
                <a:lnTo>
                  <a:pt x="0" y="191274"/>
                </a:lnTo>
                <a:lnTo>
                  <a:pt x="0" y="956309"/>
                </a:lnTo>
                <a:lnTo>
                  <a:pt x="5051" y="1000166"/>
                </a:lnTo>
                <a:lnTo>
                  <a:pt x="19440" y="1040425"/>
                </a:lnTo>
                <a:lnTo>
                  <a:pt x="42019" y="1075937"/>
                </a:lnTo>
                <a:lnTo>
                  <a:pt x="71639" y="1105556"/>
                </a:lnTo>
                <a:lnTo>
                  <a:pt x="107152" y="1128133"/>
                </a:lnTo>
                <a:lnTo>
                  <a:pt x="147409" y="1142521"/>
                </a:lnTo>
                <a:lnTo>
                  <a:pt x="191262" y="1147572"/>
                </a:lnTo>
                <a:lnTo>
                  <a:pt x="5859018" y="1147572"/>
                </a:lnTo>
                <a:lnTo>
                  <a:pt x="5902870" y="1142521"/>
                </a:lnTo>
                <a:lnTo>
                  <a:pt x="5943127" y="1128133"/>
                </a:lnTo>
                <a:lnTo>
                  <a:pt x="5978640" y="1105556"/>
                </a:lnTo>
                <a:lnTo>
                  <a:pt x="6008260" y="1075937"/>
                </a:lnTo>
                <a:lnTo>
                  <a:pt x="6030839" y="1040425"/>
                </a:lnTo>
                <a:lnTo>
                  <a:pt x="6045228" y="1000166"/>
                </a:lnTo>
                <a:lnTo>
                  <a:pt x="6050280" y="956309"/>
                </a:lnTo>
                <a:lnTo>
                  <a:pt x="6050280" y="191274"/>
                </a:lnTo>
                <a:lnTo>
                  <a:pt x="6045228" y="147417"/>
                </a:lnTo>
                <a:lnTo>
                  <a:pt x="6030839" y="107156"/>
                </a:lnTo>
                <a:lnTo>
                  <a:pt x="6008260" y="71641"/>
                </a:lnTo>
                <a:lnTo>
                  <a:pt x="5978640" y="42020"/>
                </a:lnTo>
                <a:lnTo>
                  <a:pt x="5943127" y="19441"/>
                </a:lnTo>
                <a:lnTo>
                  <a:pt x="5902870" y="5051"/>
                </a:lnTo>
                <a:lnTo>
                  <a:pt x="5859018" y="0"/>
                </a:lnTo>
                <a:close/>
              </a:path>
            </a:pathLst>
          </a:custGeom>
          <a:solidFill>
            <a:srgbClr val="EEA7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8217" y="36860"/>
            <a:ext cx="882205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5" dirty="0"/>
              <a:t>Стратегия</a:t>
            </a:r>
            <a:r>
              <a:rPr spc="-165" dirty="0"/>
              <a:t> </a:t>
            </a:r>
            <a:r>
              <a:rPr spc="-30" dirty="0"/>
              <a:t>развития</a:t>
            </a:r>
            <a:r>
              <a:rPr spc="-160" dirty="0"/>
              <a:t> </a:t>
            </a:r>
            <a:r>
              <a:rPr spc="-40" dirty="0"/>
              <a:t>Вологодской</a:t>
            </a:r>
            <a:r>
              <a:rPr spc="-165" dirty="0"/>
              <a:t> </a:t>
            </a:r>
            <a:r>
              <a:rPr spc="-10" dirty="0"/>
              <a:t>области,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62909" y="468308"/>
            <a:ext cx="96951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30" dirty="0">
                <a:solidFill>
                  <a:srgbClr val="FFFFFF"/>
                </a:solidFill>
                <a:latin typeface="Calibri Light"/>
                <a:cs typeface="Calibri Light"/>
              </a:rPr>
              <a:t>инициированная</a:t>
            </a:r>
            <a:r>
              <a:rPr sz="2800" spc="-8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800" spc="-30" dirty="0">
                <a:solidFill>
                  <a:srgbClr val="FFFFFF"/>
                </a:solidFill>
                <a:latin typeface="Calibri Light"/>
                <a:cs typeface="Calibri Light"/>
              </a:rPr>
              <a:t>Губернатором</a:t>
            </a:r>
            <a:r>
              <a:rPr sz="2800" spc="-10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Calibri Light"/>
                <a:cs typeface="Calibri Light"/>
              </a:rPr>
              <a:t>области</a:t>
            </a:r>
            <a:r>
              <a:rPr sz="2800" spc="-9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Calibri Light"/>
                <a:cs typeface="Calibri Light"/>
              </a:rPr>
              <a:t>Георгием</a:t>
            </a:r>
            <a:r>
              <a:rPr sz="2800" spc="-10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alibri Light"/>
                <a:cs typeface="Calibri Light"/>
              </a:rPr>
              <a:t>Филимоновым</a:t>
            </a:r>
            <a:endParaRPr sz="2800">
              <a:latin typeface="Calibri Light"/>
              <a:cs typeface="Calibri 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7156" y="1227151"/>
            <a:ext cx="10444480" cy="94234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5080">
              <a:lnSpc>
                <a:spcPts val="3360"/>
              </a:lnSpc>
              <a:spcBef>
                <a:spcPts val="700"/>
              </a:spcBef>
            </a:pPr>
            <a:r>
              <a:rPr sz="2800" dirty="0">
                <a:solidFill>
                  <a:srgbClr val="1F4E79"/>
                </a:solidFill>
                <a:latin typeface="Calibri"/>
                <a:cs typeface="Calibri"/>
              </a:rPr>
              <a:t>В</a:t>
            </a:r>
            <a:r>
              <a:rPr sz="2800" spc="254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4950" b="1" spc="-15" baseline="-1683" dirty="0">
                <a:solidFill>
                  <a:srgbClr val="1F4E79"/>
                </a:solidFill>
                <a:latin typeface="Calibri"/>
                <a:cs typeface="Calibri"/>
              </a:rPr>
              <a:t>2024</a:t>
            </a:r>
            <a:r>
              <a:rPr sz="4950" b="1" spc="-262" baseline="-1683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F4E79"/>
                </a:solidFill>
                <a:latin typeface="Calibri"/>
                <a:cs typeface="Calibri"/>
              </a:rPr>
              <a:t>году</a:t>
            </a:r>
            <a:r>
              <a:rPr sz="2800" spc="-7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1F4E79"/>
                </a:solidFill>
                <a:latin typeface="Calibri"/>
                <a:cs typeface="Calibri"/>
              </a:rPr>
              <a:t>при</a:t>
            </a:r>
            <a:r>
              <a:rPr sz="2800" spc="-4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F4E79"/>
                </a:solidFill>
                <a:latin typeface="Calibri"/>
                <a:cs typeface="Calibri"/>
              </a:rPr>
              <a:t>поддержке</a:t>
            </a:r>
            <a:r>
              <a:rPr sz="2800" spc="-4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1F4E79"/>
                </a:solidFill>
                <a:latin typeface="Calibri"/>
                <a:cs typeface="Calibri"/>
              </a:rPr>
              <a:t>и</a:t>
            </a:r>
            <a:r>
              <a:rPr sz="2800" spc="-6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F4E79"/>
                </a:solidFill>
                <a:latin typeface="Calibri"/>
                <a:cs typeface="Calibri"/>
              </a:rPr>
              <a:t>непосредственном</a:t>
            </a:r>
            <a:r>
              <a:rPr sz="2800" spc="-5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1F4E79"/>
                </a:solidFill>
                <a:latin typeface="Calibri"/>
                <a:cs typeface="Calibri"/>
              </a:rPr>
              <a:t>участии</a:t>
            </a:r>
            <a:r>
              <a:rPr sz="2800" spc="-4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F4E79"/>
                </a:solidFill>
                <a:latin typeface="Calibri"/>
                <a:cs typeface="Calibri"/>
              </a:rPr>
              <a:t>депутатов гордумы</a:t>
            </a:r>
            <a:r>
              <a:rPr sz="2800" spc="-10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1F4E79"/>
                </a:solidFill>
                <a:latin typeface="Calibri"/>
                <a:cs typeface="Calibri"/>
              </a:rPr>
              <a:t>в</a:t>
            </a:r>
            <a:r>
              <a:rPr sz="2800" spc="-10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1F4E79"/>
                </a:solidFill>
                <a:latin typeface="Calibri"/>
                <a:cs typeface="Calibri"/>
              </a:rPr>
              <a:t>Череповце</a:t>
            </a:r>
            <a:r>
              <a:rPr sz="2800" spc="-10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F4E79"/>
                </a:solidFill>
                <a:latin typeface="Calibri"/>
                <a:cs typeface="Calibri"/>
              </a:rPr>
              <a:t>проведены</a:t>
            </a:r>
            <a:r>
              <a:rPr sz="2800" spc="-9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1F4E79"/>
                </a:solidFill>
                <a:latin typeface="Calibri"/>
                <a:cs typeface="Calibri"/>
              </a:rPr>
              <a:t>стратегические</a:t>
            </a:r>
            <a:r>
              <a:rPr sz="2800" spc="-9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F4E79"/>
                </a:solidFill>
                <a:latin typeface="Calibri"/>
                <a:cs typeface="Calibri"/>
              </a:rPr>
              <a:t>сессии: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8165" y="5200755"/>
            <a:ext cx="577215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Число</a:t>
            </a:r>
            <a:r>
              <a:rPr sz="28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участников</a:t>
            </a:r>
            <a:r>
              <a:rPr sz="28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28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более</a:t>
            </a:r>
            <a:r>
              <a:rPr sz="28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Calibri"/>
                <a:cs typeface="Calibri"/>
              </a:rPr>
              <a:t>420,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количество</a:t>
            </a:r>
            <a:r>
              <a:rPr sz="28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предложений</a:t>
            </a:r>
            <a:r>
              <a:rPr sz="28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28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более</a:t>
            </a:r>
            <a:r>
              <a:rPr sz="280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Calibri"/>
                <a:cs typeface="Calibri"/>
              </a:rPr>
              <a:t>450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92596" y="2653277"/>
            <a:ext cx="5539740" cy="3691134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1149096" y="2955035"/>
            <a:ext cx="1001394" cy="955675"/>
          </a:xfrm>
          <a:custGeom>
            <a:avLst/>
            <a:gdLst/>
            <a:ahLst/>
            <a:cxnLst/>
            <a:rect l="l" t="t" r="r" b="b"/>
            <a:pathLst>
              <a:path w="1001394" h="955675">
                <a:moveTo>
                  <a:pt x="500634" y="0"/>
                </a:moveTo>
                <a:lnTo>
                  <a:pt x="452419" y="2187"/>
                </a:lnTo>
                <a:lnTo>
                  <a:pt x="405502" y="8614"/>
                </a:lnTo>
                <a:lnTo>
                  <a:pt x="360090" y="19083"/>
                </a:lnTo>
                <a:lnTo>
                  <a:pt x="316395" y="33392"/>
                </a:lnTo>
                <a:lnTo>
                  <a:pt x="274627" y="51340"/>
                </a:lnTo>
                <a:lnTo>
                  <a:pt x="234994" y="72729"/>
                </a:lnTo>
                <a:lnTo>
                  <a:pt x="197706" y="97357"/>
                </a:lnTo>
                <a:lnTo>
                  <a:pt x="162974" y="125025"/>
                </a:lnTo>
                <a:lnTo>
                  <a:pt x="131008" y="155532"/>
                </a:lnTo>
                <a:lnTo>
                  <a:pt x="102016" y="188678"/>
                </a:lnTo>
                <a:lnTo>
                  <a:pt x="76209" y="224263"/>
                </a:lnTo>
                <a:lnTo>
                  <a:pt x="53797" y="262086"/>
                </a:lnTo>
                <a:lnTo>
                  <a:pt x="34989" y="301948"/>
                </a:lnTo>
                <a:lnTo>
                  <a:pt x="19996" y="343647"/>
                </a:lnTo>
                <a:lnTo>
                  <a:pt x="9027" y="386985"/>
                </a:lnTo>
                <a:lnTo>
                  <a:pt x="2291" y="431761"/>
                </a:lnTo>
                <a:lnTo>
                  <a:pt x="0" y="477774"/>
                </a:lnTo>
                <a:lnTo>
                  <a:pt x="2291" y="523786"/>
                </a:lnTo>
                <a:lnTo>
                  <a:pt x="9027" y="568562"/>
                </a:lnTo>
                <a:lnTo>
                  <a:pt x="19996" y="611900"/>
                </a:lnTo>
                <a:lnTo>
                  <a:pt x="34989" y="653599"/>
                </a:lnTo>
                <a:lnTo>
                  <a:pt x="53797" y="693461"/>
                </a:lnTo>
                <a:lnTo>
                  <a:pt x="76209" y="731284"/>
                </a:lnTo>
                <a:lnTo>
                  <a:pt x="102016" y="766869"/>
                </a:lnTo>
                <a:lnTo>
                  <a:pt x="131008" y="800015"/>
                </a:lnTo>
                <a:lnTo>
                  <a:pt x="162974" y="830522"/>
                </a:lnTo>
                <a:lnTo>
                  <a:pt x="197706" y="858190"/>
                </a:lnTo>
                <a:lnTo>
                  <a:pt x="234994" y="882818"/>
                </a:lnTo>
                <a:lnTo>
                  <a:pt x="274627" y="904207"/>
                </a:lnTo>
                <a:lnTo>
                  <a:pt x="316395" y="922155"/>
                </a:lnTo>
                <a:lnTo>
                  <a:pt x="360090" y="936464"/>
                </a:lnTo>
                <a:lnTo>
                  <a:pt x="405502" y="946933"/>
                </a:lnTo>
                <a:lnTo>
                  <a:pt x="452419" y="953360"/>
                </a:lnTo>
                <a:lnTo>
                  <a:pt x="500634" y="955548"/>
                </a:lnTo>
                <a:lnTo>
                  <a:pt x="548848" y="953360"/>
                </a:lnTo>
                <a:lnTo>
                  <a:pt x="595765" y="946933"/>
                </a:lnTo>
                <a:lnTo>
                  <a:pt x="641177" y="936464"/>
                </a:lnTo>
                <a:lnTo>
                  <a:pt x="684872" y="922155"/>
                </a:lnTo>
                <a:lnTo>
                  <a:pt x="726640" y="904207"/>
                </a:lnTo>
                <a:lnTo>
                  <a:pt x="766273" y="882818"/>
                </a:lnTo>
                <a:lnTo>
                  <a:pt x="803561" y="858190"/>
                </a:lnTo>
                <a:lnTo>
                  <a:pt x="838293" y="830522"/>
                </a:lnTo>
                <a:lnTo>
                  <a:pt x="870259" y="800015"/>
                </a:lnTo>
                <a:lnTo>
                  <a:pt x="899251" y="766869"/>
                </a:lnTo>
                <a:lnTo>
                  <a:pt x="925058" y="731284"/>
                </a:lnTo>
                <a:lnTo>
                  <a:pt x="947470" y="693461"/>
                </a:lnTo>
                <a:lnTo>
                  <a:pt x="966278" y="653599"/>
                </a:lnTo>
                <a:lnTo>
                  <a:pt x="981271" y="611900"/>
                </a:lnTo>
                <a:lnTo>
                  <a:pt x="992240" y="568562"/>
                </a:lnTo>
                <a:lnTo>
                  <a:pt x="998976" y="523786"/>
                </a:lnTo>
                <a:lnTo>
                  <a:pt x="1001268" y="477774"/>
                </a:lnTo>
                <a:lnTo>
                  <a:pt x="998976" y="431761"/>
                </a:lnTo>
                <a:lnTo>
                  <a:pt x="992240" y="386985"/>
                </a:lnTo>
                <a:lnTo>
                  <a:pt x="981271" y="343647"/>
                </a:lnTo>
                <a:lnTo>
                  <a:pt x="966278" y="301948"/>
                </a:lnTo>
                <a:lnTo>
                  <a:pt x="947470" y="262086"/>
                </a:lnTo>
                <a:lnTo>
                  <a:pt x="925058" y="224263"/>
                </a:lnTo>
                <a:lnTo>
                  <a:pt x="899251" y="188678"/>
                </a:lnTo>
                <a:lnTo>
                  <a:pt x="870259" y="155532"/>
                </a:lnTo>
                <a:lnTo>
                  <a:pt x="838293" y="125025"/>
                </a:lnTo>
                <a:lnTo>
                  <a:pt x="803561" y="97357"/>
                </a:lnTo>
                <a:lnTo>
                  <a:pt x="766273" y="72729"/>
                </a:lnTo>
                <a:lnTo>
                  <a:pt x="726640" y="51340"/>
                </a:lnTo>
                <a:lnTo>
                  <a:pt x="684872" y="33392"/>
                </a:lnTo>
                <a:lnTo>
                  <a:pt x="641177" y="19083"/>
                </a:lnTo>
                <a:lnTo>
                  <a:pt x="595765" y="8614"/>
                </a:lnTo>
                <a:lnTo>
                  <a:pt x="548848" y="2187"/>
                </a:lnTo>
                <a:lnTo>
                  <a:pt x="500634" y="0"/>
                </a:lnTo>
                <a:close/>
              </a:path>
            </a:pathLst>
          </a:custGeom>
          <a:solidFill>
            <a:srgbClr val="318A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42003" y="2958083"/>
            <a:ext cx="1003300" cy="954405"/>
          </a:xfrm>
          <a:custGeom>
            <a:avLst/>
            <a:gdLst/>
            <a:ahLst/>
            <a:cxnLst/>
            <a:rect l="l" t="t" r="r" b="b"/>
            <a:pathLst>
              <a:path w="1003300" h="954404">
                <a:moveTo>
                  <a:pt x="501395" y="0"/>
                </a:moveTo>
                <a:lnTo>
                  <a:pt x="453108" y="2183"/>
                </a:lnTo>
                <a:lnTo>
                  <a:pt x="406119" y="8601"/>
                </a:lnTo>
                <a:lnTo>
                  <a:pt x="360639" y="19052"/>
                </a:lnTo>
                <a:lnTo>
                  <a:pt x="316878" y="33338"/>
                </a:lnTo>
                <a:lnTo>
                  <a:pt x="275045" y="51258"/>
                </a:lnTo>
                <a:lnTo>
                  <a:pt x="235352" y="72613"/>
                </a:lnTo>
                <a:lnTo>
                  <a:pt x="198008" y="97201"/>
                </a:lnTo>
                <a:lnTo>
                  <a:pt x="163223" y="124825"/>
                </a:lnTo>
                <a:lnTo>
                  <a:pt x="131208" y="155283"/>
                </a:lnTo>
                <a:lnTo>
                  <a:pt x="102172" y="188376"/>
                </a:lnTo>
                <a:lnTo>
                  <a:pt x="76326" y="223904"/>
                </a:lnTo>
                <a:lnTo>
                  <a:pt x="53879" y="261667"/>
                </a:lnTo>
                <a:lnTo>
                  <a:pt x="35043" y="301465"/>
                </a:lnTo>
                <a:lnTo>
                  <a:pt x="20027" y="343099"/>
                </a:lnTo>
                <a:lnTo>
                  <a:pt x="9041" y="386367"/>
                </a:lnTo>
                <a:lnTo>
                  <a:pt x="2295" y="431072"/>
                </a:lnTo>
                <a:lnTo>
                  <a:pt x="0" y="477012"/>
                </a:lnTo>
                <a:lnTo>
                  <a:pt x="2295" y="522951"/>
                </a:lnTo>
                <a:lnTo>
                  <a:pt x="9041" y="567656"/>
                </a:lnTo>
                <a:lnTo>
                  <a:pt x="20027" y="610924"/>
                </a:lnTo>
                <a:lnTo>
                  <a:pt x="35043" y="652558"/>
                </a:lnTo>
                <a:lnTo>
                  <a:pt x="53879" y="692356"/>
                </a:lnTo>
                <a:lnTo>
                  <a:pt x="76326" y="730119"/>
                </a:lnTo>
                <a:lnTo>
                  <a:pt x="102172" y="765647"/>
                </a:lnTo>
                <a:lnTo>
                  <a:pt x="131208" y="798740"/>
                </a:lnTo>
                <a:lnTo>
                  <a:pt x="163223" y="829198"/>
                </a:lnTo>
                <a:lnTo>
                  <a:pt x="198008" y="856822"/>
                </a:lnTo>
                <a:lnTo>
                  <a:pt x="235352" y="881410"/>
                </a:lnTo>
                <a:lnTo>
                  <a:pt x="275045" y="902765"/>
                </a:lnTo>
                <a:lnTo>
                  <a:pt x="316878" y="920685"/>
                </a:lnTo>
                <a:lnTo>
                  <a:pt x="360639" y="934971"/>
                </a:lnTo>
                <a:lnTo>
                  <a:pt x="406119" y="945422"/>
                </a:lnTo>
                <a:lnTo>
                  <a:pt x="453108" y="951840"/>
                </a:lnTo>
                <a:lnTo>
                  <a:pt x="501395" y="954024"/>
                </a:lnTo>
                <a:lnTo>
                  <a:pt x="549683" y="951840"/>
                </a:lnTo>
                <a:lnTo>
                  <a:pt x="596672" y="945422"/>
                </a:lnTo>
                <a:lnTo>
                  <a:pt x="642152" y="934971"/>
                </a:lnTo>
                <a:lnTo>
                  <a:pt x="685913" y="920685"/>
                </a:lnTo>
                <a:lnTo>
                  <a:pt x="727746" y="902765"/>
                </a:lnTo>
                <a:lnTo>
                  <a:pt x="767439" y="881410"/>
                </a:lnTo>
                <a:lnTo>
                  <a:pt x="804783" y="856822"/>
                </a:lnTo>
                <a:lnTo>
                  <a:pt x="839568" y="829198"/>
                </a:lnTo>
                <a:lnTo>
                  <a:pt x="871583" y="798740"/>
                </a:lnTo>
                <a:lnTo>
                  <a:pt x="900619" y="765647"/>
                </a:lnTo>
                <a:lnTo>
                  <a:pt x="926465" y="730119"/>
                </a:lnTo>
                <a:lnTo>
                  <a:pt x="948912" y="692356"/>
                </a:lnTo>
                <a:lnTo>
                  <a:pt x="967748" y="652558"/>
                </a:lnTo>
                <a:lnTo>
                  <a:pt x="982764" y="610924"/>
                </a:lnTo>
                <a:lnTo>
                  <a:pt x="993750" y="567656"/>
                </a:lnTo>
                <a:lnTo>
                  <a:pt x="1000496" y="522951"/>
                </a:lnTo>
                <a:lnTo>
                  <a:pt x="1002791" y="477012"/>
                </a:lnTo>
                <a:lnTo>
                  <a:pt x="1000496" y="431072"/>
                </a:lnTo>
                <a:lnTo>
                  <a:pt x="993750" y="386367"/>
                </a:lnTo>
                <a:lnTo>
                  <a:pt x="982764" y="343099"/>
                </a:lnTo>
                <a:lnTo>
                  <a:pt x="967748" y="301465"/>
                </a:lnTo>
                <a:lnTo>
                  <a:pt x="948912" y="261667"/>
                </a:lnTo>
                <a:lnTo>
                  <a:pt x="926465" y="223904"/>
                </a:lnTo>
                <a:lnTo>
                  <a:pt x="900619" y="188376"/>
                </a:lnTo>
                <a:lnTo>
                  <a:pt x="871583" y="155283"/>
                </a:lnTo>
                <a:lnTo>
                  <a:pt x="839568" y="124825"/>
                </a:lnTo>
                <a:lnTo>
                  <a:pt x="804783" y="97201"/>
                </a:lnTo>
                <a:lnTo>
                  <a:pt x="767439" y="72613"/>
                </a:lnTo>
                <a:lnTo>
                  <a:pt x="727746" y="51258"/>
                </a:lnTo>
                <a:lnTo>
                  <a:pt x="685913" y="33338"/>
                </a:lnTo>
                <a:lnTo>
                  <a:pt x="642152" y="19052"/>
                </a:lnTo>
                <a:lnTo>
                  <a:pt x="596672" y="8601"/>
                </a:lnTo>
                <a:lnTo>
                  <a:pt x="549683" y="2183"/>
                </a:lnTo>
                <a:lnTo>
                  <a:pt x="501395" y="0"/>
                </a:lnTo>
                <a:close/>
              </a:path>
            </a:pathLst>
          </a:custGeom>
          <a:solidFill>
            <a:srgbClr val="318A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15731" y="2641308"/>
            <a:ext cx="1748789" cy="1675764"/>
          </a:xfrm>
          <a:prstGeom prst="rect">
            <a:avLst/>
          </a:prstGeom>
        </p:spPr>
        <p:txBody>
          <a:bodyPr vert="horz" wrap="square" lIns="0" tIns="323850" rIns="0" bIns="0" rtlCol="0">
            <a:spAutoFit/>
          </a:bodyPr>
          <a:lstStyle/>
          <a:p>
            <a:pPr marR="80010" algn="ctr">
              <a:lnSpc>
                <a:spcPct val="100000"/>
              </a:lnSpc>
              <a:spcBef>
                <a:spcPts val="2550"/>
              </a:spcBef>
            </a:pPr>
            <a:r>
              <a:rPr sz="4800" spc="-50" dirty="0">
                <a:solidFill>
                  <a:srgbClr val="FFFFFF"/>
                </a:solidFill>
                <a:latin typeface="Calibri Light"/>
                <a:cs typeface="Calibri Light"/>
              </a:rPr>
              <a:t>5</a:t>
            </a:r>
            <a:endParaRPr sz="4800">
              <a:latin typeface="Calibri Light"/>
              <a:cs typeface="Calibri Light"/>
            </a:endParaRPr>
          </a:p>
          <a:p>
            <a:pPr algn="ctr">
              <a:lnSpc>
                <a:spcPct val="100000"/>
              </a:lnSpc>
              <a:spcBef>
                <a:spcPts val="1425"/>
              </a:spcBef>
            </a:pPr>
            <a:r>
              <a:rPr sz="2800" spc="-10" dirty="0">
                <a:solidFill>
                  <a:srgbClr val="1F4E79"/>
                </a:solidFill>
                <a:latin typeface="Calibri Light"/>
                <a:cs typeface="Calibri Light"/>
              </a:rPr>
              <a:t>отраслевых</a:t>
            </a:r>
            <a:endParaRPr sz="2800">
              <a:latin typeface="Calibri Light"/>
              <a:cs typeface="Calibri Ligh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07850" y="2722539"/>
            <a:ext cx="2616835" cy="1590675"/>
          </a:xfrm>
          <a:prstGeom prst="rect">
            <a:avLst/>
          </a:prstGeom>
        </p:spPr>
        <p:txBody>
          <a:bodyPr vert="horz" wrap="square" lIns="0" tIns="269875" rIns="0" bIns="0" rtlCol="0">
            <a:spAutoFit/>
          </a:bodyPr>
          <a:lstStyle/>
          <a:p>
            <a:pPr marR="68580" algn="ctr">
              <a:lnSpc>
                <a:spcPct val="100000"/>
              </a:lnSpc>
              <a:spcBef>
                <a:spcPts val="2125"/>
              </a:spcBef>
            </a:pPr>
            <a:r>
              <a:rPr sz="4800" spc="-50" dirty="0">
                <a:solidFill>
                  <a:srgbClr val="FFFFFF"/>
                </a:solidFill>
                <a:latin typeface="Calibri Light"/>
                <a:cs typeface="Calibri Light"/>
              </a:rPr>
              <a:t>1</a:t>
            </a:r>
            <a:endParaRPr sz="4800">
              <a:latin typeface="Calibri Light"/>
              <a:cs typeface="Calibri Light"/>
            </a:endParaRPr>
          </a:p>
          <a:p>
            <a:pPr algn="ctr">
              <a:lnSpc>
                <a:spcPct val="100000"/>
              </a:lnSpc>
              <a:spcBef>
                <a:spcPts val="1180"/>
              </a:spcBef>
            </a:pPr>
            <a:r>
              <a:rPr sz="2800" spc="-10" dirty="0">
                <a:solidFill>
                  <a:srgbClr val="1F4E79"/>
                </a:solidFill>
                <a:latin typeface="Bahnschrift"/>
                <a:cs typeface="Bahnschrift"/>
              </a:rPr>
              <a:t>муниципальная</a:t>
            </a:r>
            <a:endParaRPr sz="2800">
              <a:latin typeface="Bahnschrift"/>
              <a:cs typeface="Bahnschrif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6581" y="66042"/>
            <a:ext cx="1005586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>
                <a:latin typeface="Calibri"/>
                <a:cs typeface="Calibri"/>
              </a:rPr>
              <a:t>Решения</a:t>
            </a:r>
            <a:r>
              <a:rPr spc="-15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важной</a:t>
            </a:r>
            <a:r>
              <a:rPr spc="-16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социальной</a:t>
            </a:r>
            <a:r>
              <a:rPr spc="-14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направленности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06838" y="1227151"/>
            <a:ext cx="10643870" cy="5135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1F4E79"/>
                </a:solidFill>
                <a:latin typeface="Calibri"/>
                <a:cs typeface="Calibri"/>
              </a:rPr>
              <a:t>В</a:t>
            </a:r>
            <a:r>
              <a:rPr sz="2800" spc="254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4950" b="1" spc="-15" baseline="-1683" dirty="0">
                <a:solidFill>
                  <a:srgbClr val="1F4E79"/>
                </a:solidFill>
                <a:latin typeface="Calibri"/>
                <a:cs typeface="Calibri"/>
              </a:rPr>
              <a:t>2024</a:t>
            </a:r>
            <a:r>
              <a:rPr sz="4950" b="1" spc="-262" baseline="-1683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F4E79"/>
                </a:solidFill>
                <a:latin typeface="Calibri"/>
                <a:cs typeface="Calibri"/>
              </a:rPr>
              <a:t>году</a:t>
            </a:r>
            <a:r>
              <a:rPr sz="2800" spc="-7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1F4E79"/>
                </a:solidFill>
                <a:latin typeface="Calibri"/>
                <a:cs typeface="Calibri"/>
              </a:rPr>
              <a:t>приняты</a:t>
            </a:r>
            <a:r>
              <a:rPr sz="2800" spc="-2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1F4E79"/>
                </a:solidFill>
                <a:latin typeface="Calibri"/>
                <a:cs typeface="Calibri"/>
              </a:rPr>
              <a:t>меры</a:t>
            </a:r>
            <a:r>
              <a:rPr sz="2800" spc="-6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1F4E79"/>
                </a:solidFill>
                <a:latin typeface="Calibri"/>
                <a:cs typeface="Calibri"/>
              </a:rPr>
              <a:t>социальной</a:t>
            </a:r>
            <a:r>
              <a:rPr sz="2800" spc="-7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F4E79"/>
                </a:solidFill>
                <a:latin typeface="Calibri"/>
                <a:cs typeface="Calibri"/>
              </a:rPr>
              <a:t>поддержки</a:t>
            </a:r>
            <a:r>
              <a:rPr sz="2800" spc="-4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1F4E79"/>
                </a:solidFill>
                <a:latin typeface="Calibri"/>
                <a:cs typeface="Calibri"/>
              </a:rPr>
              <a:t>в</a:t>
            </a:r>
            <a:r>
              <a:rPr sz="2800" spc="-5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F4E79"/>
                </a:solidFill>
                <a:latin typeface="Calibri"/>
                <a:cs typeface="Calibri"/>
              </a:rPr>
              <a:t>отношении:</a:t>
            </a:r>
            <a:endParaRPr sz="28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2675"/>
              </a:spcBef>
              <a:buChar char="-"/>
              <a:tabLst>
                <a:tab pos="299085" algn="l"/>
              </a:tabLst>
            </a:pPr>
            <a:r>
              <a:rPr sz="2000" dirty="0">
                <a:latin typeface="Calibri"/>
                <a:cs typeface="Calibri"/>
              </a:rPr>
              <a:t>участников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СВО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и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членов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их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семей;</a:t>
            </a:r>
            <a:endParaRPr sz="2000">
              <a:latin typeface="Calibri"/>
              <a:cs typeface="Calibri"/>
            </a:endParaRPr>
          </a:p>
          <a:p>
            <a:pPr marL="299085" marR="5715" indent="-286385">
              <a:lnSpc>
                <a:spcPct val="100000"/>
              </a:lnSpc>
              <a:spcBef>
                <a:spcPts val="2400"/>
              </a:spcBef>
              <a:buChar char="-"/>
              <a:tabLst>
                <a:tab pos="299085" algn="l"/>
                <a:tab pos="1684655" algn="l"/>
                <a:tab pos="3010535" algn="l"/>
                <a:tab pos="4608830" algn="l"/>
                <a:tab pos="5718175" algn="l"/>
                <a:tab pos="7210425" algn="l"/>
                <a:tab pos="7844155" algn="l"/>
                <a:tab pos="9326880" algn="l"/>
              </a:tabLst>
            </a:pPr>
            <a:r>
              <a:rPr sz="2000" spc="-10" dirty="0">
                <a:latin typeface="Calibri"/>
                <a:cs typeface="Calibri"/>
              </a:rPr>
              <a:t>отдельных</a:t>
            </a:r>
            <a:r>
              <a:rPr sz="2000" dirty="0">
                <a:latin typeface="Calibri"/>
                <a:cs typeface="Calibri"/>
              </a:rPr>
              <a:t>	</a:t>
            </a:r>
            <a:r>
              <a:rPr sz="2000" spc="-10" dirty="0">
                <a:latin typeface="Calibri"/>
                <a:cs typeface="Calibri"/>
              </a:rPr>
              <a:t>категорий</a:t>
            </a:r>
            <a:r>
              <a:rPr sz="2000" dirty="0">
                <a:latin typeface="Calibri"/>
                <a:cs typeface="Calibri"/>
              </a:rPr>
              <a:t>	</a:t>
            </a:r>
            <a:r>
              <a:rPr sz="2000" spc="-10" dirty="0">
                <a:latin typeface="Calibri"/>
                <a:cs typeface="Calibri"/>
              </a:rPr>
              <a:t>сотрудников</a:t>
            </a:r>
            <a:r>
              <a:rPr sz="2000" dirty="0">
                <a:latin typeface="Calibri"/>
                <a:cs typeface="Calibri"/>
              </a:rPr>
              <a:t>	</a:t>
            </a:r>
            <a:r>
              <a:rPr sz="2000" spc="-10" dirty="0">
                <a:latin typeface="Calibri"/>
                <a:cs typeface="Calibri"/>
              </a:rPr>
              <a:t>органов</a:t>
            </a:r>
            <a:r>
              <a:rPr sz="2000" dirty="0">
                <a:latin typeface="Calibri"/>
                <a:cs typeface="Calibri"/>
              </a:rPr>
              <a:t>	</a:t>
            </a:r>
            <a:r>
              <a:rPr sz="2000" spc="-10" dirty="0">
                <a:latin typeface="Calibri"/>
                <a:cs typeface="Calibri"/>
              </a:rPr>
              <a:t>внутренних</a:t>
            </a:r>
            <a:r>
              <a:rPr sz="2000" dirty="0">
                <a:latin typeface="Calibri"/>
                <a:cs typeface="Calibri"/>
              </a:rPr>
              <a:t>	</a:t>
            </a:r>
            <a:r>
              <a:rPr sz="2000" spc="-25" dirty="0">
                <a:latin typeface="Calibri"/>
                <a:cs typeface="Calibri"/>
              </a:rPr>
              <a:t>дел</a:t>
            </a:r>
            <a:r>
              <a:rPr sz="2000" dirty="0">
                <a:latin typeface="Calibri"/>
                <a:cs typeface="Calibri"/>
              </a:rPr>
              <a:t>	</a:t>
            </a:r>
            <a:r>
              <a:rPr sz="2000" spc="-10" dirty="0">
                <a:latin typeface="Calibri"/>
                <a:cs typeface="Calibri"/>
              </a:rPr>
              <a:t>Российской</a:t>
            </a:r>
            <a:r>
              <a:rPr sz="2000" dirty="0">
                <a:latin typeface="Calibri"/>
                <a:cs typeface="Calibri"/>
              </a:rPr>
              <a:t>	</a:t>
            </a:r>
            <a:r>
              <a:rPr sz="2000" spc="-10" dirty="0">
                <a:latin typeface="Calibri"/>
                <a:cs typeface="Calibri"/>
              </a:rPr>
              <a:t>Федерации: установлена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ежемесячная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денежная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выплата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размере</a:t>
            </a:r>
            <a:r>
              <a:rPr sz="2000" spc="395" dirty="0">
                <a:latin typeface="Calibri"/>
                <a:cs typeface="Calibri"/>
              </a:rPr>
              <a:t> </a:t>
            </a:r>
            <a:r>
              <a:rPr sz="20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15000</a:t>
            </a:r>
            <a:r>
              <a:rPr sz="2000" u="heavy" spc="-6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рублей;</a:t>
            </a:r>
            <a:endParaRPr sz="2000">
              <a:latin typeface="Calibri"/>
              <a:cs typeface="Calibri"/>
            </a:endParaRPr>
          </a:p>
          <a:p>
            <a:pPr marL="299085" marR="6350" indent="-286385">
              <a:lnSpc>
                <a:spcPct val="100000"/>
              </a:lnSpc>
              <a:spcBef>
                <a:spcPts val="2400"/>
              </a:spcBef>
              <a:buChar char="-"/>
              <a:tabLst>
                <a:tab pos="299085" algn="l"/>
              </a:tabLst>
            </a:pPr>
            <a:r>
              <a:rPr sz="2000" dirty="0">
                <a:latin typeface="Calibri"/>
                <a:cs typeface="Calibri"/>
              </a:rPr>
              <a:t>участников</a:t>
            </a:r>
            <a:r>
              <a:rPr sz="2000" spc="3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боевых</a:t>
            </a:r>
            <a:r>
              <a:rPr sz="2000" spc="3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действий</a:t>
            </a:r>
            <a:r>
              <a:rPr sz="2000" spc="3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на</a:t>
            </a:r>
            <a:r>
              <a:rPr sz="2000" spc="3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территории</a:t>
            </a:r>
            <a:r>
              <a:rPr sz="2000" spc="3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Республики</a:t>
            </a:r>
            <a:r>
              <a:rPr sz="2000" spc="3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Афганистан</a:t>
            </a:r>
            <a:r>
              <a:rPr sz="2000" spc="3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</a:t>
            </a:r>
            <a:r>
              <a:rPr sz="2000" spc="3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период</a:t>
            </a:r>
            <a:r>
              <a:rPr sz="2000" spc="3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1979</a:t>
            </a:r>
            <a:r>
              <a:rPr sz="2000" spc="39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-</a:t>
            </a:r>
            <a:r>
              <a:rPr sz="2000" spc="37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1989 годов: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установлена</a:t>
            </a:r>
            <a:r>
              <a:rPr sz="2000" spc="39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единовременная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денежная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выплата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размере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5000</a:t>
            </a:r>
            <a:r>
              <a:rPr sz="2000" u="heavy" spc="-6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рублей;</a:t>
            </a:r>
            <a:endParaRPr sz="2000">
              <a:latin typeface="Calibri"/>
              <a:cs typeface="Calibri"/>
            </a:endParaRPr>
          </a:p>
          <a:p>
            <a:pPr marL="12700" marR="6350" indent="286385">
              <a:lnSpc>
                <a:spcPct val="100000"/>
              </a:lnSpc>
              <a:spcBef>
                <a:spcPts val="2400"/>
              </a:spcBef>
              <a:buChar char="-"/>
              <a:tabLst>
                <a:tab pos="299085" algn="l"/>
              </a:tabLst>
            </a:pPr>
            <a:r>
              <a:rPr sz="2000" spc="-10" dirty="0">
                <a:latin typeface="Calibri"/>
                <a:cs typeface="Calibri"/>
              </a:rPr>
              <a:t>педагогических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работников: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установлено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ежемесячное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социальное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пособие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на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оздоровление</a:t>
            </a:r>
            <a:r>
              <a:rPr sz="2000" spc="5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</a:t>
            </a:r>
            <a:r>
              <a:rPr sz="2000" spc="3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размере</a:t>
            </a:r>
            <a:r>
              <a:rPr sz="2000" spc="320" dirty="0">
                <a:latin typeface="Calibri"/>
                <a:cs typeface="Calibri"/>
              </a:rPr>
              <a:t> </a:t>
            </a:r>
            <a:r>
              <a:rPr sz="20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7000</a:t>
            </a:r>
            <a:r>
              <a:rPr sz="2000" u="heavy" spc="3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рублей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3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ежемесячная</a:t>
            </a:r>
            <a:r>
              <a:rPr sz="2000" spc="3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денежная</a:t>
            </a:r>
            <a:r>
              <a:rPr sz="2000" spc="3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компенсация</a:t>
            </a:r>
            <a:r>
              <a:rPr sz="2000" spc="3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расходов</a:t>
            </a:r>
            <a:r>
              <a:rPr sz="2000" spc="3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по</a:t>
            </a:r>
            <a:r>
              <a:rPr sz="2000" spc="3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найму</a:t>
            </a:r>
            <a:r>
              <a:rPr sz="2000" spc="3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(поднайму) </a:t>
            </a:r>
            <a:r>
              <a:rPr sz="2000" dirty="0">
                <a:latin typeface="Calibri"/>
                <a:cs typeface="Calibri"/>
              </a:rPr>
              <a:t>жилых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помещений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размере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до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15000</a:t>
            </a:r>
            <a:r>
              <a:rPr sz="2000" u="heavy" spc="-7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рублей;</a:t>
            </a:r>
            <a:endParaRPr sz="2000">
              <a:latin typeface="Calibri"/>
              <a:cs typeface="Calibri"/>
            </a:endParaRPr>
          </a:p>
          <a:p>
            <a:pPr marL="299085" marR="5080" indent="-286385">
              <a:lnSpc>
                <a:spcPct val="100000"/>
              </a:lnSpc>
              <a:spcBef>
                <a:spcPts val="2400"/>
              </a:spcBef>
              <a:buChar char="-"/>
              <a:tabLst>
                <a:tab pos="299085" algn="l"/>
                <a:tab pos="1894839" algn="l"/>
                <a:tab pos="3365500" algn="l"/>
                <a:tab pos="4852670" algn="l"/>
                <a:tab pos="6437630" algn="l"/>
                <a:tab pos="7656830" algn="l"/>
                <a:tab pos="9235440" algn="l"/>
                <a:tab pos="10365105" algn="l"/>
              </a:tabLst>
            </a:pPr>
            <a:r>
              <a:rPr sz="2000" spc="-10" dirty="0">
                <a:latin typeface="Calibri"/>
                <a:cs typeface="Calibri"/>
              </a:rPr>
              <a:t>медицинских</a:t>
            </a:r>
            <a:r>
              <a:rPr sz="2000" dirty="0">
                <a:latin typeface="Calibri"/>
                <a:cs typeface="Calibri"/>
              </a:rPr>
              <a:t>	</a:t>
            </a:r>
            <a:r>
              <a:rPr sz="2000" spc="-10" dirty="0">
                <a:latin typeface="Calibri"/>
                <a:cs typeface="Calibri"/>
              </a:rPr>
              <a:t>работников:</a:t>
            </a:r>
            <a:r>
              <a:rPr sz="2000" dirty="0">
                <a:latin typeface="Calibri"/>
                <a:cs typeface="Calibri"/>
              </a:rPr>
              <a:t>	</a:t>
            </a:r>
            <a:r>
              <a:rPr sz="2000" spc="-10" dirty="0">
                <a:latin typeface="Calibri"/>
                <a:cs typeface="Calibri"/>
              </a:rPr>
              <a:t>установлена</a:t>
            </a:r>
            <a:r>
              <a:rPr sz="2000" dirty="0">
                <a:latin typeface="Calibri"/>
                <a:cs typeface="Calibri"/>
              </a:rPr>
              <a:t>	</a:t>
            </a:r>
            <a:r>
              <a:rPr sz="2000" spc="-10" dirty="0">
                <a:latin typeface="Calibri"/>
                <a:cs typeface="Calibri"/>
              </a:rPr>
              <a:t>ежемесячная</a:t>
            </a:r>
            <a:r>
              <a:rPr sz="2000" dirty="0">
                <a:latin typeface="Calibri"/>
                <a:cs typeface="Calibri"/>
              </a:rPr>
              <a:t>	</a:t>
            </a:r>
            <a:r>
              <a:rPr sz="2000" spc="-10" dirty="0">
                <a:latin typeface="Calibri"/>
                <a:cs typeface="Calibri"/>
              </a:rPr>
              <a:t>денежная</a:t>
            </a:r>
            <a:r>
              <a:rPr sz="2000" dirty="0">
                <a:latin typeface="Calibri"/>
                <a:cs typeface="Calibri"/>
              </a:rPr>
              <a:t>	</a:t>
            </a:r>
            <a:r>
              <a:rPr sz="2000" spc="-10" dirty="0">
                <a:latin typeface="Calibri"/>
                <a:cs typeface="Calibri"/>
              </a:rPr>
              <a:t>компенсация</a:t>
            </a:r>
            <a:r>
              <a:rPr sz="2000" dirty="0">
                <a:latin typeface="Calibri"/>
                <a:cs typeface="Calibri"/>
              </a:rPr>
              <a:t>	</a:t>
            </a:r>
            <a:r>
              <a:rPr sz="2000" spc="-10" dirty="0">
                <a:latin typeface="Calibri"/>
                <a:cs typeface="Calibri"/>
              </a:rPr>
              <a:t>расходов</a:t>
            </a:r>
            <a:r>
              <a:rPr sz="2000" dirty="0">
                <a:latin typeface="Calibri"/>
                <a:cs typeface="Calibri"/>
              </a:rPr>
              <a:t>	</a:t>
            </a:r>
            <a:r>
              <a:rPr sz="2000" spc="-25" dirty="0">
                <a:latin typeface="Calibri"/>
                <a:cs typeface="Calibri"/>
              </a:rPr>
              <a:t>по </a:t>
            </a:r>
            <a:r>
              <a:rPr sz="2000" dirty="0">
                <a:latin typeface="Calibri"/>
                <a:cs typeface="Calibri"/>
              </a:rPr>
              <a:t>найму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(поднайму)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жилых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помещений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размере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до</a:t>
            </a:r>
            <a:r>
              <a:rPr sz="2000" spc="390" dirty="0">
                <a:latin typeface="Calibri"/>
                <a:cs typeface="Calibri"/>
              </a:rPr>
              <a:t> </a:t>
            </a:r>
            <a:r>
              <a:rPr sz="20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15000</a:t>
            </a:r>
            <a:r>
              <a:rPr sz="2000" u="heavy" spc="-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рублей.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6220" y="4194047"/>
            <a:ext cx="6541134" cy="492759"/>
          </a:xfrm>
          <a:custGeom>
            <a:avLst/>
            <a:gdLst/>
            <a:ahLst/>
            <a:cxnLst/>
            <a:rect l="l" t="t" r="r" b="b"/>
            <a:pathLst>
              <a:path w="6541134" h="492760">
                <a:moveTo>
                  <a:pt x="6458966" y="0"/>
                </a:moveTo>
                <a:lnTo>
                  <a:pt x="82042" y="0"/>
                </a:lnTo>
                <a:lnTo>
                  <a:pt x="50106" y="6446"/>
                </a:lnTo>
                <a:lnTo>
                  <a:pt x="24028" y="24028"/>
                </a:lnTo>
                <a:lnTo>
                  <a:pt x="6446" y="50106"/>
                </a:lnTo>
                <a:lnTo>
                  <a:pt x="0" y="82041"/>
                </a:lnTo>
                <a:lnTo>
                  <a:pt x="0" y="410209"/>
                </a:lnTo>
                <a:lnTo>
                  <a:pt x="6446" y="442145"/>
                </a:lnTo>
                <a:lnTo>
                  <a:pt x="24028" y="468223"/>
                </a:lnTo>
                <a:lnTo>
                  <a:pt x="50106" y="485805"/>
                </a:lnTo>
                <a:lnTo>
                  <a:pt x="82042" y="492251"/>
                </a:lnTo>
                <a:lnTo>
                  <a:pt x="6458966" y="492251"/>
                </a:lnTo>
                <a:lnTo>
                  <a:pt x="6490901" y="485805"/>
                </a:lnTo>
                <a:lnTo>
                  <a:pt x="6516979" y="468223"/>
                </a:lnTo>
                <a:lnTo>
                  <a:pt x="6534561" y="442145"/>
                </a:lnTo>
                <a:lnTo>
                  <a:pt x="6541008" y="410209"/>
                </a:lnTo>
                <a:lnTo>
                  <a:pt x="6541008" y="82041"/>
                </a:lnTo>
                <a:lnTo>
                  <a:pt x="6534561" y="50106"/>
                </a:lnTo>
                <a:lnTo>
                  <a:pt x="6516979" y="24028"/>
                </a:lnTo>
                <a:lnTo>
                  <a:pt x="6490901" y="6446"/>
                </a:lnTo>
                <a:lnTo>
                  <a:pt x="6458966" y="0"/>
                </a:lnTo>
                <a:close/>
              </a:path>
            </a:pathLst>
          </a:custGeom>
          <a:solidFill>
            <a:srgbClr val="EEA7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95"/>
              </a:spcBef>
            </a:pPr>
            <a:r>
              <a:rPr spc="-40" dirty="0"/>
              <a:t>Реализация</a:t>
            </a:r>
            <a:r>
              <a:rPr spc="-114" dirty="0"/>
              <a:t> </a:t>
            </a:r>
            <a:r>
              <a:rPr spc="-50" dirty="0"/>
              <a:t>исключительных</a:t>
            </a:r>
            <a:r>
              <a:rPr spc="-120" dirty="0"/>
              <a:t> </a:t>
            </a:r>
            <a:r>
              <a:rPr spc="-10" dirty="0"/>
              <a:t>полномочий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58148" y="1076062"/>
            <a:ext cx="10696575" cy="268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35" dirty="0">
                <a:solidFill>
                  <a:srgbClr val="2D75B6"/>
                </a:solidFill>
                <a:latin typeface="Calibri Light"/>
                <a:cs typeface="Calibri Light"/>
              </a:rPr>
              <a:t>Принятие</a:t>
            </a:r>
            <a:r>
              <a:rPr sz="4000" spc="-150" dirty="0">
                <a:solidFill>
                  <a:srgbClr val="2D75B6"/>
                </a:solidFill>
                <a:latin typeface="Calibri Light"/>
                <a:cs typeface="Calibri Light"/>
              </a:rPr>
              <a:t> </a:t>
            </a:r>
            <a:r>
              <a:rPr sz="4000" dirty="0">
                <a:solidFill>
                  <a:srgbClr val="2D75B6"/>
                </a:solidFill>
                <a:latin typeface="Calibri Light"/>
                <a:cs typeface="Calibri Light"/>
              </a:rPr>
              <a:t>и</a:t>
            </a:r>
            <a:r>
              <a:rPr sz="4000" spc="-114" dirty="0">
                <a:solidFill>
                  <a:srgbClr val="2D75B6"/>
                </a:solidFill>
                <a:latin typeface="Calibri Light"/>
                <a:cs typeface="Calibri Light"/>
              </a:rPr>
              <a:t> </a:t>
            </a:r>
            <a:r>
              <a:rPr sz="4000" spc="-40" dirty="0">
                <a:solidFill>
                  <a:srgbClr val="2D75B6"/>
                </a:solidFill>
                <a:latin typeface="Calibri Light"/>
                <a:cs typeface="Calibri Light"/>
              </a:rPr>
              <a:t>изменение</a:t>
            </a:r>
            <a:r>
              <a:rPr sz="4000" spc="-145" dirty="0">
                <a:solidFill>
                  <a:srgbClr val="2D75B6"/>
                </a:solidFill>
                <a:latin typeface="Calibri Light"/>
                <a:cs typeface="Calibri Light"/>
              </a:rPr>
              <a:t> </a:t>
            </a:r>
            <a:r>
              <a:rPr sz="4000" spc="-25" dirty="0">
                <a:solidFill>
                  <a:srgbClr val="2D75B6"/>
                </a:solidFill>
                <a:latin typeface="Calibri Light"/>
                <a:cs typeface="Calibri Light"/>
              </a:rPr>
              <a:t>устава</a:t>
            </a:r>
            <a:r>
              <a:rPr sz="4000" spc="-145" dirty="0">
                <a:solidFill>
                  <a:srgbClr val="2D75B6"/>
                </a:solidFill>
                <a:latin typeface="Calibri Light"/>
                <a:cs typeface="Calibri Light"/>
              </a:rPr>
              <a:t> </a:t>
            </a:r>
            <a:r>
              <a:rPr sz="4000" spc="-10" dirty="0">
                <a:solidFill>
                  <a:srgbClr val="2D75B6"/>
                </a:solidFill>
                <a:latin typeface="Calibri Light"/>
                <a:cs typeface="Calibri Light"/>
              </a:rPr>
              <a:t>города</a:t>
            </a:r>
            <a:endParaRPr sz="4000">
              <a:latin typeface="Calibri Light"/>
              <a:cs typeface="Calibri Light"/>
            </a:endParaRPr>
          </a:p>
          <a:p>
            <a:pPr marL="2429510" marR="5080">
              <a:lnSpc>
                <a:spcPct val="100000"/>
              </a:lnSpc>
              <a:spcBef>
                <a:spcPts val="2720"/>
              </a:spcBef>
            </a:pPr>
            <a:r>
              <a:rPr sz="2800" dirty="0">
                <a:solidFill>
                  <a:srgbClr val="1F4E79"/>
                </a:solidFill>
                <a:latin typeface="Calibri"/>
                <a:cs typeface="Calibri"/>
              </a:rPr>
              <a:t>В</a:t>
            </a:r>
            <a:r>
              <a:rPr sz="2800" spc="-7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1F4E79"/>
                </a:solidFill>
                <a:latin typeface="Calibri"/>
                <a:cs typeface="Calibri"/>
              </a:rPr>
              <a:t>2024</a:t>
            </a:r>
            <a:r>
              <a:rPr sz="2800" b="1" spc="-3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F4E79"/>
                </a:solidFill>
                <a:latin typeface="Calibri"/>
                <a:cs typeface="Calibri"/>
              </a:rPr>
              <a:t>году</a:t>
            </a:r>
            <a:r>
              <a:rPr sz="2800" spc="-7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1F4E79"/>
                </a:solidFill>
                <a:latin typeface="Calibri"/>
                <a:cs typeface="Calibri"/>
              </a:rPr>
              <a:t>в</a:t>
            </a:r>
            <a:r>
              <a:rPr sz="2800" spc="-6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1F4E79"/>
                </a:solidFill>
                <a:latin typeface="Calibri"/>
                <a:cs typeface="Calibri"/>
              </a:rPr>
              <a:t>целях</a:t>
            </a:r>
            <a:r>
              <a:rPr sz="2800" spc="-6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F4E79"/>
                </a:solidFill>
                <a:latin typeface="Calibri"/>
                <a:cs typeface="Calibri"/>
              </a:rPr>
              <a:t>приведения</a:t>
            </a:r>
            <a:r>
              <a:rPr sz="2800" spc="-7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1F4E79"/>
                </a:solidFill>
                <a:latin typeface="Calibri"/>
                <a:cs typeface="Calibri"/>
              </a:rPr>
              <a:t>в</a:t>
            </a:r>
            <a:r>
              <a:rPr sz="2800" spc="-6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1F4E79"/>
                </a:solidFill>
                <a:latin typeface="Calibri"/>
                <a:cs typeface="Calibri"/>
              </a:rPr>
              <a:t>соответствии</a:t>
            </a:r>
            <a:r>
              <a:rPr sz="2800" spc="-5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spc="-50" dirty="0">
                <a:solidFill>
                  <a:srgbClr val="1F4E79"/>
                </a:solidFill>
                <a:latin typeface="Calibri"/>
                <a:cs typeface="Calibri"/>
              </a:rPr>
              <a:t>с </a:t>
            </a:r>
            <a:r>
              <a:rPr sz="2800" dirty="0">
                <a:solidFill>
                  <a:srgbClr val="1F4E79"/>
                </a:solidFill>
                <a:latin typeface="Calibri"/>
                <a:cs typeface="Calibri"/>
              </a:rPr>
              <a:t>действующим</a:t>
            </a:r>
            <a:r>
              <a:rPr sz="2800" spc="-7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1F4E79"/>
                </a:solidFill>
                <a:latin typeface="Calibri"/>
                <a:cs typeface="Calibri"/>
              </a:rPr>
              <a:t>законодательством</a:t>
            </a:r>
            <a:r>
              <a:rPr sz="2800" spc="-7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1F4E79"/>
                </a:solidFill>
                <a:latin typeface="Calibri"/>
                <a:cs typeface="Calibri"/>
              </a:rPr>
              <a:t>в</a:t>
            </a:r>
            <a:r>
              <a:rPr sz="2800" spc="-8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F4E79"/>
                </a:solidFill>
                <a:latin typeface="Calibri"/>
                <a:cs typeface="Calibri"/>
              </a:rPr>
              <a:t>Устав</a:t>
            </a:r>
            <a:r>
              <a:rPr sz="2800" spc="-6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F4E79"/>
                </a:solidFill>
                <a:latin typeface="Calibri"/>
                <a:cs typeface="Calibri"/>
              </a:rPr>
              <a:t>городского </a:t>
            </a:r>
            <a:r>
              <a:rPr sz="2800" dirty="0">
                <a:solidFill>
                  <a:srgbClr val="1F4E79"/>
                </a:solidFill>
                <a:latin typeface="Calibri"/>
                <a:cs typeface="Calibri"/>
              </a:rPr>
              <a:t>округа</a:t>
            </a:r>
            <a:r>
              <a:rPr sz="2800" spc="-7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F4E79"/>
                </a:solidFill>
                <a:latin typeface="Calibri"/>
                <a:cs typeface="Calibri"/>
              </a:rPr>
              <a:t>город</a:t>
            </a:r>
            <a:r>
              <a:rPr sz="2800" spc="-8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1F4E79"/>
                </a:solidFill>
                <a:latin typeface="Calibri"/>
                <a:cs typeface="Calibri"/>
              </a:rPr>
              <a:t>Череповец</a:t>
            </a:r>
            <a:r>
              <a:rPr sz="2800" spc="-8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1F4E79"/>
                </a:solidFill>
                <a:latin typeface="Calibri"/>
                <a:cs typeface="Calibri"/>
              </a:rPr>
              <a:t>Вологодской</a:t>
            </a:r>
            <a:r>
              <a:rPr sz="2800" spc="-9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1F4E79"/>
                </a:solidFill>
                <a:latin typeface="Calibri"/>
                <a:cs typeface="Calibri"/>
              </a:rPr>
              <a:t>области</a:t>
            </a:r>
            <a:r>
              <a:rPr sz="2800" spc="-9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F4E79"/>
                </a:solidFill>
                <a:latin typeface="Calibri"/>
                <a:cs typeface="Calibri"/>
              </a:rPr>
              <a:t>дважды </a:t>
            </a:r>
            <a:r>
              <a:rPr sz="2800" dirty="0">
                <a:solidFill>
                  <a:srgbClr val="1F4E79"/>
                </a:solidFill>
                <a:latin typeface="Calibri"/>
                <a:cs typeface="Calibri"/>
              </a:rPr>
              <a:t>вносились</a:t>
            </a:r>
            <a:r>
              <a:rPr sz="2800" spc="-10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F4E79"/>
                </a:solidFill>
                <a:latin typeface="Calibri"/>
                <a:cs typeface="Calibri"/>
              </a:rPr>
              <a:t>изменения.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5163" y="4157371"/>
            <a:ext cx="620395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30" dirty="0">
                <a:solidFill>
                  <a:srgbClr val="FFFFFF"/>
                </a:solidFill>
                <a:latin typeface="Calibri Light"/>
                <a:cs typeface="Calibri Light"/>
              </a:rPr>
              <a:t>Внесены</a:t>
            </a:r>
            <a:r>
              <a:rPr sz="3000" spc="-12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3000" spc="-35" dirty="0">
                <a:solidFill>
                  <a:srgbClr val="FFFFFF"/>
                </a:solidFill>
                <a:latin typeface="Calibri Light"/>
                <a:cs typeface="Calibri Light"/>
              </a:rPr>
              <a:t>изменения</a:t>
            </a:r>
            <a:r>
              <a:rPr sz="3000" spc="-10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3000" dirty="0">
                <a:solidFill>
                  <a:srgbClr val="FFFFFF"/>
                </a:solidFill>
                <a:latin typeface="Calibri Light"/>
                <a:cs typeface="Calibri Light"/>
              </a:rPr>
              <a:t>в</a:t>
            </a:r>
            <a:r>
              <a:rPr sz="3000" spc="-7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3000" dirty="0">
                <a:solidFill>
                  <a:srgbClr val="FFFFFF"/>
                </a:solidFill>
                <a:latin typeface="Calibri Light"/>
                <a:cs typeface="Calibri Light"/>
              </a:rPr>
              <a:t>10</a:t>
            </a:r>
            <a:r>
              <a:rPr sz="3000" spc="-11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3000" spc="-25" dirty="0">
                <a:solidFill>
                  <a:srgbClr val="FFFFFF"/>
                </a:solidFill>
                <a:latin typeface="Calibri Light"/>
                <a:cs typeface="Calibri Light"/>
              </a:rPr>
              <a:t>статей</a:t>
            </a:r>
            <a:r>
              <a:rPr sz="3000" spc="-12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3000" spc="-10" dirty="0">
                <a:solidFill>
                  <a:srgbClr val="FFFFFF"/>
                </a:solidFill>
                <a:latin typeface="Calibri Light"/>
                <a:cs typeface="Calibri Light"/>
              </a:rPr>
              <a:t>устава,</a:t>
            </a:r>
            <a:endParaRPr sz="3000">
              <a:latin typeface="Calibri Light"/>
              <a:cs typeface="Calibri 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5163" y="4597283"/>
            <a:ext cx="1142111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solidFill>
                  <a:srgbClr val="1F4E79"/>
                </a:solidFill>
                <a:latin typeface="Calibri"/>
                <a:cs typeface="Calibri"/>
              </a:rPr>
              <a:t>полномочий</a:t>
            </a:r>
            <a:r>
              <a:rPr sz="2800" spc="-5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1F4E79"/>
                </a:solidFill>
                <a:latin typeface="Calibri"/>
                <a:cs typeface="Calibri"/>
              </a:rPr>
              <a:t>органов</a:t>
            </a:r>
            <a:r>
              <a:rPr sz="2800" spc="-5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1F4E79"/>
                </a:solidFill>
                <a:latin typeface="Calibri"/>
                <a:cs typeface="Calibri"/>
              </a:rPr>
              <a:t>городского</a:t>
            </a:r>
            <a:r>
              <a:rPr sz="2800" spc="-6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F4E79"/>
                </a:solidFill>
                <a:latin typeface="Calibri"/>
                <a:cs typeface="Calibri"/>
              </a:rPr>
              <a:t>самоуправления</a:t>
            </a:r>
            <a:r>
              <a:rPr sz="2800" spc="-5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1F4E79"/>
                </a:solidFill>
                <a:latin typeface="Calibri"/>
                <a:cs typeface="Calibri"/>
              </a:rPr>
              <a:t>в</a:t>
            </a:r>
            <a:r>
              <a:rPr sz="2800" spc="-4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1F4E79"/>
                </a:solidFill>
                <a:latin typeface="Calibri"/>
                <a:cs typeface="Calibri"/>
              </a:rPr>
              <a:t>сфере</a:t>
            </a:r>
            <a:r>
              <a:rPr sz="2800" spc="-3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F4E79"/>
                </a:solidFill>
                <a:latin typeface="Calibri"/>
                <a:cs typeface="Calibri"/>
              </a:rPr>
              <a:t>международных </a:t>
            </a:r>
            <a:r>
              <a:rPr sz="2800" dirty="0">
                <a:solidFill>
                  <a:srgbClr val="1F4E79"/>
                </a:solidFill>
                <a:latin typeface="Calibri"/>
                <a:cs typeface="Calibri"/>
              </a:rPr>
              <a:t>и</a:t>
            </a:r>
            <a:r>
              <a:rPr sz="2800" spc="-3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1F4E79"/>
                </a:solidFill>
                <a:latin typeface="Calibri"/>
                <a:cs typeface="Calibri"/>
              </a:rPr>
              <a:t>внешне</a:t>
            </a:r>
            <a:r>
              <a:rPr sz="2800" spc="-4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1F4E79"/>
                </a:solidFill>
                <a:latin typeface="Calibri"/>
                <a:cs typeface="Calibri"/>
              </a:rPr>
              <a:t>–</a:t>
            </a:r>
            <a:r>
              <a:rPr sz="2800" spc="-1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F4E79"/>
                </a:solidFill>
                <a:latin typeface="Calibri"/>
                <a:cs typeface="Calibri"/>
              </a:rPr>
              <a:t>экономических</a:t>
            </a:r>
            <a:r>
              <a:rPr sz="2800" spc="-4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F4E79"/>
                </a:solidFill>
                <a:latin typeface="Calibri"/>
                <a:cs typeface="Calibri"/>
              </a:rPr>
              <a:t>связей.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66965" y="4203841"/>
            <a:ext cx="50018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1F4E79"/>
                </a:solidFill>
                <a:latin typeface="Calibri"/>
                <a:cs typeface="Calibri"/>
              </a:rPr>
              <a:t>по</a:t>
            </a:r>
            <a:r>
              <a:rPr sz="2800" spc="-6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1F4E79"/>
                </a:solidFill>
                <a:latin typeface="Calibri"/>
                <a:cs typeface="Calibri"/>
              </a:rPr>
              <a:t>вопросам</a:t>
            </a:r>
            <a:r>
              <a:rPr sz="2800" spc="-8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1F4E79"/>
                </a:solidFill>
                <a:latin typeface="Calibri"/>
                <a:cs typeface="Calibri"/>
              </a:rPr>
              <a:t>местного</a:t>
            </a:r>
            <a:r>
              <a:rPr sz="2800" spc="-8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F4E79"/>
                </a:solidFill>
                <a:latin typeface="Calibri"/>
                <a:cs typeface="Calibri"/>
              </a:rPr>
              <a:t>значения,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844296" y="2098548"/>
            <a:ext cx="1821180" cy="1529080"/>
            <a:chOff x="844296" y="2098548"/>
            <a:chExt cx="1821180" cy="1529080"/>
          </a:xfrm>
        </p:grpSpPr>
        <p:sp>
          <p:nvSpPr>
            <p:cNvPr id="9" name="object 9"/>
            <p:cNvSpPr/>
            <p:nvPr/>
          </p:nvSpPr>
          <p:spPr>
            <a:xfrm>
              <a:off x="850392" y="2104644"/>
              <a:ext cx="1809114" cy="1516380"/>
            </a:xfrm>
            <a:custGeom>
              <a:avLst/>
              <a:gdLst/>
              <a:ahLst/>
              <a:cxnLst/>
              <a:rect l="l" t="t" r="r" b="b"/>
              <a:pathLst>
                <a:path w="1809114" h="1516379">
                  <a:moveTo>
                    <a:pt x="1808988" y="0"/>
                  </a:moveTo>
                  <a:lnTo>
                    <a:pt x="0" y="0"/>
                  </a:lnTo>
                  <a:lnTo>
                    <a:pt x="0" y="1516380"/>
                  </a:lnTo>
                  <a:lnTo>
                    <a:pt x="1808988" y="1516380"/>
                  </a:lnTo>
                  <a:lnTo>
                    <a:pt x="1808988" y="1326832"/>
                  </a:lnTo>
                  <a:lnTo>
                    <a:pt x="478015" y="1326832"/>
                  </a:lnTo>
                  <a:lnTo>
                    <a:pt x="478015" y="189547"/>
                  </a:lnTo>
                  <a:lnTo>
                    <a:pt x="1808988" y="189547"/>
                  </a:lnTo>
                  <a:lnTo>
                    <a:pt x="1808988" y="0"/>
                  </a:lnTo>
                  <a:close/>
                </a:path>
                <a:path w="1809114" h="1516379">
                  <a:moveTo>
                    <a:pt x="1808988" y="189547"/>
                  </a:moveTo>
                  <a:lnTo>
                    <a:pt x="1046657" y="189547"/>
                  </a:lnTo>
                  <a:lnTo>
                    <a:pt x="1330972" y="473875"/>
                  </a:lnTo>
                  <a:lnTo>
                    <a:pt x="1330972" y="1326832"/>
                  </a:lnTo>
                  <a:lnTo>
                    <a:pt x="1808988" y="1326832"/>
                  </a:lnTo>
                  <a:lnTo>
                    <a:pt x="1808988" y="18954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28394" y="2294204"/>
              <a:ext cx="853440" cy="1136650"/>
            </a:xfrm>
            <a:custGeom>
              <a:avLst/>
              <a:gdLst/>
              <a:ahLst/>
              <a:cxnLst/>
              <a:rect l="l" t="t" r="r" b="b"/>
              <a:pathLst>
                <a:path w="853439" h="1136650">
                  <a:moveTo>
                    <a:pt x="852957" y="284480"/>
                  </a:moveTo>
                  <a:lnTo>
                    <a:pt x="568642" y="284480"/>
                  </a:lnTo>
                  <a:lnTo>
                    <a:pt x="568642" y="0"/>
                  </a:lnTo>
                  <a:lnTo>
                    <a:pt x="0" y="0"/>
                  </a:lnTo>
                  <a:lnTo>
                    <a:pt x="0" y="284480"/>
                  </a:lnTo>
                  <a:lnTo>
                    <a:pt x="0" y="1136650"/>
                  </a:lnTo>
                  <a:lnTo>
                    <a:pt x="852957" y="1136650"/>
                  </a:lnTo>
                  <a:lnTo>
                    <a:pt x="852957" y="284480"/>
                  </a:lnTo>
                  <a:close/>
                </a:path>
              </a:pathLst>
            </a:custGeom>
            <a:solidFill>
              <a:srgbClr val="CDCD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897047" y="2294192"/>
              <a:ext cx="284480" cy="284480"/>
            </a:xfrm>
            <a:custGeom>
              <a:avLst/>
              <a:gdLst/>
              <a:ahLst/>
              <a:cxnLst/>
              <a:rect l="l" t="t" r="r" b="b"/>
              <a:pathLst>
                <a:path w="284480" h="284480">
                  <a:moveTo>
                    <a:pt x="0" y="0"/>
                  </a:moveTo>
                  <a:lnTo>
                    <a:pt x="0" y="284314"/>
                  </a:lnTo>
                  <a:lnTo>
                    <a:pt x="284314" y="2843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28404" y="2294192"/>
              <a:ext cx="853440" cy="1137285"/>
            </a:xfrm>
            <a:custGeom>
              <a:avLst/>
              <a:gdLst/>
              <a:ahLst/>
              <a:cxnLst/>
              <a:rect l="l" t="t" r="r" b="b"/>
              <a:pathLst>
                <a:path w="853439" h="1137285">
                  <a:moveTo>
                    <a:pt x="0" y="0"/>
                  </a:moveTo>
                  <a:lnTo>
                    <a:pt x="568642" y="0"/>
                  </a:lnTo>
                  <a:lnTo>
                    <a:pt x="852957" y="284314"/>
                  </a:lnTo>
                  <a:lnTo>
                    <a:pt x="852957" y="1137285"/>
                  </a:lnTo>
                  <a:lnTo>
                    <a:pt x="0" y="1137285"/>
                  </a:lnTo>
                  <a:lnTo>
                    <a:pt x="0" y="0"/>
                  </a:lnTo>
                  <a:close/>
                </a:path>
                <a:path w="853439" h="1137285">
                  <a:moveTo>
                    <a:pt x="852957" y="284314"/>
                  </a:moveTo>
                  <a:lnTo>
                    <a:pt x="568642" y="284314"/>
                  </a:lnTo>
                  <a:lnTo>
                    <a:pt x="568642" y="0"/>
                  </a:lnTo>
                </a:path>
              </a:pathLst>
            </a:custGeom>
            <a:ln w="12192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50392" y="2104644"/>
              <a:ext cx="1809114" cy="1516380"/>
            </a:xfrm>
            <a:custGeom>
              <a:avLst/>
              <a:gdLst/>
              <a:ahLst/>
              <a:cxnLst/>
              <a:rect l="l" t="t" r="r" b="b"/>
              <a:pathLst>
                <a:path w="1809114" h="1516379">
                  <a:moveTo>
                    <a:pt x="0" y="0"/>
                  </a:moveTo>
                  <a:lnTo>
                    <a:pt x="1808988" y="0"/>
                  </a:lnTo>
                  <a:lnTo>
                    <a:pt x="1808988" y="1516380"/>
                  </a:lnTo>
                  <a:lnTo>
                    <a:pt x="0" y="1516380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403091"/>
            <a:ext cx="12192000" cy="3455035"/>
            <a:chOff x="0" y="3403091"/>
            <a:chExt cx="12192000" cy="34550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403091"/>
              <a:ext cx="12191999" cy="34545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837431"/>
              <a:ext cx="3386328" cy="301142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17831" y="213588"/>
            <a:ext cx="619696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5" dirty="0"/>
              <a:t>Работа</a:t>
            </a:r>
            <a:r>
              <a:rPr spc="-160" dirty="0"/>
              <a:t> </a:t>
            </a:r>
            <a:r>
              <a:rPr spc="-40" dirty="0"/>
              <a:t>постоянной</a:t>
            </a:r>
            <a:r>
              <a:rPr spc="-170" dirty="0"/>
              <a:t> </a:t>
            </a:r>
            <a:r>
              <a:rPr spc="-10" dirty="0"/>
              <a:t>комиссии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83044" y="993810"/>
            <a:ext cx="11338560" cy="26396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dirty="0">
                <a:solidFill>
                  <a:srgbClr val="2D75B6"/>
                </a:solidFill>
                <a:latin typeface="Calibri Light"/>
                <a:cs typeface="Calibri Light"/>
              </a:rPr>
              <a:t>По</a:t>
            </a:r>
            <a:r>
              <a:rPr sz="4000" spc="-125" dirty="0">
                <a:solidFill>
                  <a:srgbClr val="2D75B6"/>
                </a:solidFill>
                <a:latin typeface="Calibri Light"/>
                <a:cs typeface="Calibri Light"/>
              </a:rPr>
              <a:t> </a:t>
            </a:r>
            <a:r>
              <a:rPr sz="4000" spc="-35" dirty="0">
                <a:solidFill>
                  <a:srgbClr val="2D75B6"/>
                </a:solidFill>
                <a:latin typeface="Calibri Light"/>
                <a:cs typeface="Calibri Light"/>
              </a:rPr>
              <a:t>развитию</a:t>
            </a:r>
            <a:r>
              <a:rPr sz="4000" spc="-155" dirty="0">
                <a:solidFill>
                  <a:srgbClr val="2D75B6"/>
                </a:solidFill>
                <a:latin typeface="Calibri Light"/>
                <a:cs typeface="Calibri Light"/>
              </a:rPr>
              <a:t> </a:t>
            </a:r>
            <a:r>
              <a:rPr sz="4000" spc="-25" dirty="0">
                <a:solidFill>
                  <a:srgbClr val="2D75B6"/>
                </a:solidFill>
                <a:latin typeface="Calibri Light"/>
                <a:cs typeface="Calibri Light"/>
              </a:rPr>
              <a:t>города</a:t>
            </a:r>
            <a:r>
              <a:rPr sz="4000" spc="-150" dirty="0">
                <a:solidFill>
                  <a:srgbClr val="2D75B6"/>
                </a:solidFill>
                <a:latin typeface="Calibri Light"/>
                <a:cs typeface="Calibri Light"/>
              </a:rPr>
              <a:t> </a:t>
            </a:r>
            <a:r>
              <a:rPr sz="4000" dirty="0">
                <a:solidFill>
                  <a:srgbClr val="2D75B6"/>
                </a:solidFill>
                <a:latin typeface="Calibri Light"/>
                <a:cs typeface="Calibri Light"/>
              </a:rPr>
              <a:t>и</a:t>
            </a:r>
            <a:r>
              <a:rPr sz="4000" spc="-114" dirty="0">
                <a:solidFill>
                  <a:srgbClr val="2D75B6"/>
                </a:solidFill>
                <a:latin typeface="Calibri Light"/>
                <a:cs typeface="Calibri Light"/>
              </a:rPr>
              <a:t> </a:t>
            </a:r>
            <a:r>
              <a:rPr sz="4000" spc="-45" dirty="0">
                <a:solidFill>
                  <a:srgbClr val="2D75B6"/>
                </a:solidFill>
                <a:latin typeface="Calibri Light"/>
                <a:cs typeface="Calibri Light"/>
              </a:rPr>
              <a:t>муниципальной</a:t>
            </a:r>
            <a:r>
              <a:rPr sz="4000" spc="-145" dirty="0">
                <a:solidFill>
                  <a:srgbClr val="2D75B6"/>
                </a:solidFill>
                <a:latin typeface="Calibri Light"/>
                <a:cs typeface="Calibri Light"/>
              </a:rPr>
              <a:t> </a:t>
            </a:r>
            <a:r>
              <a:rPr sz="4000" spc="-10" dirty="0">
                <a:solidFill>
                  <a:srgbClr val="2D75B6"/>
                </a:solidFill>
                <a:latin typeface="Calibri Light"/>
                <a:cs typeface="Calibri Light"/>
              </a:rPr>
              <a:t>собственности</a:t>
            </a:r>
            <a:endParaRPr sz="4000">
              <a:latin typeface="Calibri Light"/>
              <a:cs typeface="Calibri Light"/>
            </a:endParaRPr>
          </a:p>
          <a:p>
            <a:pPr marL="84455">
              <a:lnSpc>
                <a:spcPct val="100000"/>
              </a:lnSpc>
              <a:spcBef>
                <a:spcPts val="180"/>
              </a:spcBef>
              <a:tabLst>
                <a:tab pos="402590" algn="l"/>
              </a:tabLst>
            </a:pPr>
            <a:r>
              <a:rPr sz="2800" spc="-50" dirty="0">
                <a:solidFill>
                  <a:srgbClr val="1F4E79"/>
                </a:solidFill>
                <a:latin typeface="Calibri Light"/>
                <a:cs typeface="Calibri Light"/>
              </a:rPr>
              <a:t>В</a:t>
            </a:r>
            <a:r>
              <a:rPr sz="2800" dirty="0">
                <a:solidFill>
                  <a:srgbClr val="1F4E79"/>
                </a:solidFill>
                <a:latin typeface="Calibri Light"/>
                <a:cs typeface="Calibri Light"/>
              </a:rPr>
              <a:t>	</a:t>
            </a:r>
            <a:r>
              <a:rPr sz="4950" b="1" spc="-44" baseline="-2525" dirty="0">
                <a:solidFill>
                  <a:srgbClr val="1F4E79"/>
                </a:solidFill>
                <a:latin typeface="Calibri"/>
                <a:cs typeface="Calibri"/>
              </a:rPr>
              <a:t>2024</a:t>
            </a:r>
            <a:r>
              <a:rPr sz="4950" b="1" spc="-494" baseline="-252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1F4E79"/>
                </a:solidFill>
                <a:latin typeface="Calibri Light"/>
                <a:cs typeface="Calibri Light"/>
              </a:rPr>
              <a:t>году</a:t>
            </a:r>
            <a:r>
              <a:rPr sz="2800" spc="-85" dirty="0">
                <a:solidFill>
                  <a:srgbClr val="1F4E79"/>
                </a:solidFill>
                <a:latin typeface="Calibri Light"/>
                <a:cs typeface="Calibri Light"/>
              </a:rPr>
              <a:t> </a:t>
            </a:r>
            <a:r>
              <a:rPr sz="2800" spc="-30" dirty="0">
                <a:solidFill>
                  <a:srgbClr val="1F4E79"/>
                </a:solidFill>
                <a:latin typeface="Calibri Light"/>
                <a:cs typeface="Calibri Light"/>
              </a:rPr>
              <a:t>проведены</a:t>
            </a:r>
            <a:r>
              <a:rPr sz="2800" spc="-105" dirty="0">
                <a:solidFill>
                  <a:srgbClr val="1F4E79"/>
                </a:solidFill>
                <a:latin typeface="Calibri Light"/>
                <a:cs typeface="Calibri Light"/>
              </a:rPr>
              <a:t> </a:t>
            </a:r>
            <a:r>
              <a:rPr sz="2800" dirty="0">
                <a:solidFill>
                  <a:srgbClr val="1F4E79"/>
                </a:solidFill>
                <a:latin typeface="Calibri Light"/>
                <a:cs typeface="Calibri Light"/>
              </a:rPr>
              <a:t>2</a:t>
            </a:r>
            <a:r>
              <a:rPr sz="2800" spc="-50" dirty="0">
                <a:solidFill>
                  <a:srgbClr val="1F4E79"/>
                </a:solidFill>
                <a:latin typeface="Calibri Light"/>
                <a:cs typeface="Calibri Light"/>
              </a:rPr>
              <a:t> </a:t>
            </a:r>
            <a:r>
              <a:rPr sz="2800" spc="-10" dirty="0">
                <a:solidFill>
                  <a:srgbClr val="1F4E79"/>
                </a:solidFill>
                <a:latin typeface="Calibri Light"/>
                <a:cs typeface="Calibri Light"/>
              </a:rPr>
              <a:t>заседания</a:t>
            </a:r>
            <a:endParaRPr sz="2800">
              <a:latin typeface="Calibri Light"/>
              <a:cs typeface="Calibri Light"/>
            </a:endParaRPr>
          </a:p>
          <a:p>
            <a:pPr marL="184785" marR="238125">
              <a:lnSpc>
                <a:spcPct val="104400"/>
              </a:lnSpc>
              <a:spcBef>
                <a:spcPts val="1155"/>
              </a:spcBef>
            </a:pPr>
            <a:r>
              <a:rPr sz="2800" b="1" dirty="0">
                <a:solidFill>
                  <a:srgbClr val="EEA75B"/>
                </a:solidFill>
                <a:latin typeface="Calibri"/>
                <a:cs typeface="Calibri"/>
              </a:rPr>
              <a:t>Членами</a:t>
            </a:r>
            <a:r>
              <a:rPr sz="2800" b="1" spc="-50" dirty="0">
                <a:solidFill>
                  <a:srgbClr val="EEA75B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EEA75B"/>
                </a:solidFill>
                <a:latin typeface="Calibri"/>
                <a:cs typeface="Calibri"/>
              </a:rPr>
              <a:t>комиссии</a:t>
            </a:r>
            <a:r>
              <a:rPr sz="2800" b="1" spc="-70" dirty="0">
                <a:solidFill>
                  <a:srgbClr val="EEA75B"/>
                </a:solidFill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были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рассмотрены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вопросы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о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внесении</a:t>
            </a:r>
            <a:r>
              <a:rPr sz="2800" spc="-9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изменений </a:t>
            </a:r>
            <a:r>
              <a:rPr sz="2800" dirty="0">
                <a:latin typeface="Calibri"/>
                <a:cs typeface="Calibri"/>
              </a:rPr>
              <a:t>в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Правила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благоустройства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территории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города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Череповца</a:t>
            </a:r>
            <a:endParaRPr sz="2800">
              <a:latin typeface="Calibri"/>
              <a:cs typeface="Calibri"/>
            </a:endParaRPr>
          </a:p>
          <a:p>
            <a:pPr marL="1009650">
              <a:lnSpc>
                <a:spcPct val="100000"/>
              </a:lnSpc>
              <a:spcBef>
                <a:spcPts val="114"/>
              </a:spcBef>
            </a:pPr>
            <a:r>
              <a:rPr sz="2800" dirty="0">
                <a:latin typeface="Calibri"/>
                <a:cs typeface="Calibri"/>
              </a:rPr>
              <a:t>и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30" dirty="0">
                <a:latin typeface="Calibri"/>
                <a:cs typeface="Calibri"/>
              </a:rPr>
              <a:t>Генеральный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план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города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Череповца.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96000" y="4443984"/>
            <a:ext cx="3009899" cy="241401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32959" y="4011161"/>
            <a:ext cx="7169150" cy="2593975"/>
          </a:xfrm>
          <a:custGeom>
            <a:avLst/>
            <a:gdLst/>
            <a:ahLst/>
            <a:cxnLst/>
            <a:rect l="l" t="t" r="r" b="b"/>
            <a:pathLst>
              <a:path w="7169150" h="2593975">
                <a:moveTo>
                  <a:pt x="6736588" y="0"/>
                </a:moveTo>
                <a:lnTo>
                  <a:pt x="432308" y="0"/>
                </a:lnTo>
                <a:lnTo>
                  <a:pt x="385202" y="2536"/>
                </a:lnTo>
                <a:lnTo>
                  <a:pt x="339566" y="9971"/>
                </a:lnTo>
                <a:lnTo>
                  <a:pt x="295664" y="22040"/>
                </a:lnTo>
                <a:lnTo>
                  <a:pt x="253758" y="38479"/>
                </a:lnTo>
                <a:lnTo>
                  <a:pt x="214112" y="59025"/>
                </a:lnTo>
                <a:lnTo>
                  <a:pt x="176991" y="83414"/>
                </a:lnTo>
                <a:lnTo>
                  <a:pt x="142657" y="111381"/>
                </a:lnTo>
                <a:lnTo>
                  <a:pt x="111376" y="142664"/>
                </a:lnTo>
                <a:lnTo>
                  <a:pt x="83409" y="176999"/>
                </a:lnTo>
                <a:lnTo>
                  <a:pt x="59022" y="214121"/>
                </a:lnTo>
                <a:lnTo>
                  <a:pt x="38477" y="253768"/>
                </a:lnTo>
                <a:lnTo>
                  <a:pt x="22039" y="295675"/>
                </a:lnTo>
                <a:lnTo>
                  <a:pt x="9970" y="339579"/>
                </a:lnTo>
                <a:lnTo>
                  <a:pt x="2536" y="385215"/>
                </a:lnTo>
                <a:lnTo>
                  <a:pt x="0" y="432320"/>
                </a:lnTo>
                <a:lnTo>
                  <a:pt x="0" y="2161539"/>
                </a:lnTo>
                <a:lnTo>
                  <a:pt x="2536" y="2208645"/>
                </a:lnTo>
                <a:lnTo>
                  <a:pt x="9970" y="2254281"/>
                </a:lnTo>
                <a:lnTo>
                  <a:pt x="22039" y="2298183"/>
                </a:lnTo>
                <a:lnTo>
                  <a:pt x="38477" y="2340089"/>
                </a:lnTo>
                <a:lnTo>
                  <a:pt x="59022" y="2379735"/>
                </a:lnTo>
                <a:lnTo>
                  <a:pt x="83409" y="2416856"/>
                </a:lnTo>
                <a:lnTo>
                  <a:pt x="111376" y="2451190"/>
                </a:lnTo>
                <a:lnTo>
                  <a:pt x="142657" y="2482471"/>
                </a:lnTo>
                <a:lnTo>
                  <a:pt x="176991" y="2510438"/>
                </a:lnTo>
                <a:lnTo>
                  <a:pt x="214112" y="2534825"/>
                </a:lnTo>
                <a:lnTo>
                  <a:pt x="253758" y="2555370"/>
                </a:lnTo>
                <a:lnTo>
                  <a:pt x="295664" y="2571808"/>
                </a:lnTo>
                <a:lnTo>
                  <a:pt x="339566" y="2583877"/>
                </a:lnTo>
                <a:lnTo>
                  <a:pt x="385202" y="2591311"/>
                </a:lnTo>
                <a:lnTo>
                  <a:pt x="432308" y="2593847"/>
                </a:lnTo>
                <a:lnTo>
                  <a:pt x="6736588" y="2593847"/>
                </a:lnTo>
                <a:lnTo>
                  <a:pt x="6783693" y="2591311"/>
                </a:lnTo>
                <a:lnTo>
                  <a:pt x="6829329" y="2583877"/>
                </a:lnTo>
                <a:lnTo>
                  <a:pt x="6873231" y="2571808"/>
                </a:lnTo>
                <a:lnTo>
                  <a:pt x="6915137" y="2555370"/>
                </a:lnTo>
                <a:lnTo>
                  <a:pt x="6954783" y="2534825"/>
                </a:lnTo>
                <a:lnTo>
                  <a:pt x="6991904" y="2510438"/>
                </a:lnTo>
                <a:lnTo>
                  <a:pt x="7026238" y="2482471"/>
                </a:lnTo>
                <a:lnTo>
                  <a:pt x="7057519" y="2451190"/>
                </a:lnTo>
                <a:lnTo>
                  <a:pt x="7085486" y="2416856"/>
                </a:lnTo>
                <a:lnTo>
                  <a:pt x="7109873" y="2379735"/>
                </a:lnTo>
                <a:lnTo>
                  <a:pt x="7130418" y="2340089"/>
                </a:lnTo>
                <a:lnTo>
                  <a:pt x="7146856" y="2298183"/>
                </a:lnTo>
                <a:lnTo>
                  <a:pt x="7158925" y="2254281"/>
                </a:lnTo>
                <a:lnTo>
                  <a:pt x="7166359" y="2208645"/>
                </a:lnTo>
                <a:lnTo>
                  <a:pt x="7168896" y="2161539"/>
                </a:lnTo>
                <a:lnTo>
                  <a:pt x="7168896" y="432320"/>
                </a:lnTo>
                <a:lnTo>
                  <a:pt x="7166359" y="385215"/>
                </a:lnTo>
                <a:lnTo>
                  <a:pt x="7158925" y="339579"/>
                </a:lnTo>
                <a:lnTo>
                  <a:pt x="7146856" y="295675"/>
                </a:lnTo>
                <a:lnTo>
                  <a:pt x="7130418" y="253768"/>
                </a:lnTo>
                <a:lnTo>
                  <a:pt x="7109873" y="214121"/>
                </a:lnTo>
                <a:lnTo>
                  <a:pt x="7085486" y="176999"/>
                </a:lnTo>
                <a:lnTo>
                  <a:pt x="7057519" y="142664"/>
                </a:lnTo>
                <a:lnTo>
                  <a:pt x="7026238" y="111381"/>
                </a:lnTo>
                <a:lnTo>
                  <a:pt x="6991904" y="83414"/>
                </a:lnTo>
                <a:lnTo>
                  <a:pt x="6954783" y="59025"/>
                </a:lnTo>
                <a:lnTo>
                  <a:pt x="6915137" y="38479"/>
                </a:lnTo>
                <a:lnTo>
                  <a:pt x="6873231" y="22040"/>
                </a:lnTo>
                <a:lnTo>
                  <a:pt x="6829329" y="9971"/>
                </a:lnTo>
                <a:lnTo>
                  <a:pt x="6783693" y="2536"/>
                </a:lnTo>
                <a:lnTo>
                  <a:pt x="6736588" y="0"/>
                </a:lnTo>
                <a:close/>
              </a:path>
            </a:pathLst>
          </a:custGeom>
          <a:solidFill>
            <a:srgbClr val="EEA7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09008" y="-172398"/>
            <a:ext cx="6346190" cy="184086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48590">
              <a:lnSpc>
                <a:spcPct val="148900"/>
              </a:lnSpc>
              <a:spcBef>
                <a:spcPts val="95"/>
              </a:spcBef>
            </a:pPr>
            <a:r>
              <a:rPr spc="-25" dirty="0"/>
              <a:t>Работа</a:t>
            </a:r>
            <a:r>
              <a:rPr spc="-160" dirty="0"/>
              <a:t> </a:t>
            </a:r>
            <a:r>
              <a:rPr spc="-40" dirty="0"/>
              <a:t>постоянной</a:t>
            </a:r>
            <a:r>
              <a:rPr spc="-170" dirty="0"/>
              <a:t> </a:t>
            </a:r>
            <a:r>
              <a:rPr spc="-10" dirty="0"/>
              <a:t>комиссии </a:t>
            </a:r>
            <a:r>
              <a:rPr dirty="0">
                <a:solidFill>
                  <a:srgbClr val="2D75B6"/>
                </a:solidFill>
              </a:rPr>
              <a:t>По</a:t>
            </a:r>
            <a:r>
              <a:rPr spc="-145" dirty="0">
                <a:solidFill>
                  <a:srgbClr val="2D75B6"/>
                </a:solidFill>
              </a:rPr>
              <a:t> </a:t>
            </a:r>
            <a:r>
              <a:rPr spc="-40" dirty="0">
                <a:solidFill>
                  <a:srgbClr val="2D75B6"/>
                </a:solidFill>
              </a:rPr>
              <a:t>социальной</a:t>
            </a:r>
            <a:r>
              <a:rPr spc="-170" dirty="0">
                <a:solidFill>
                  <a:srgbClr val="2D75B6"/>
                </a:solidFill>
              </a:rPr>
              <a:t> </a:t>
            </a:r>
            <a:r>
              <a:rPr spc="-10" dirty="0">
                <a:solidFill>
                  <a:srgbClr val="2D75B6"/>
                </a:solidFill>
              </a:rPr>
              <a:t>политике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38648" y="1475102"/>
            <a:ext cx="11510010" cy="2519045"/>
          </a:xfrm>
          <a:prstGeom prst="rect">
            <a:avLst/>
          </a:prstGeom>
        </p:spPr>
        <p:txBody>
          <a:bodyPr vert="horz" wrap="square" lIns="0" tIns="171450" rIns="0" bIns="0" rtlCol="0">
            <a:spAutoFit/>
          </a:bodyPr>
          <a:lstStyle/>
          <a:p>
            <a:pPr marL="182880">
              <a:lnSpc>
                <a:spcPct val="100000"/>
              </a:lnSpc>
              <a:spcBef>
                <a:spcPts val="1350"/>
              </a:spcBef>
            </a:pPr>
            <a:r>
              <a:rPr sz="2800" dirty="0">
                <a:solidFill>
                  <a:srgbClr val="1F4E79"/>
                </a:solidFill>
                <a:latin typeface="Calibri"/>
                <a:cs typeface="Calibri"/>
              </a:rPr>
              <a:t>В</a:t>
            </a:r>
            <a:r>
              <a:rPr sz="2800" spc="254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4950" b="1" spc="-15" baseline="-2525" dirty="0">
                <a:solidFill>
                  <a:srgbClr val="1F4E79"/>
                </a:solidFill>
                <a:latin typeface="Calibri"/>
                <a:cs typeface="Calibri"/>
              </a:rPr>
              <a:t>2024</a:t>
            </a:r>
            <a:r>
              <a:rPr sz="4950" b="1" spc="-262" baseline="-252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F4E79"/>
                </a:solidFill>
                <a:latin typeface="Calibri"/>
                <a:cs typeface="Calibri"/>
              </a:rPr>
              <a:t>году</a:t>
            </a:r>
            <a:r>
              <a:rPr sz="2800" spc="-7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1F4E79"/>
                </a:solidFill>
                <a:latin typeface="Calibri"/>
                <a:cs typeface="Calibri"/>
              </a:rPr>
              <a:t>проведены</a:t>
            </a:r>
            <a:r>
              <a:rPr sz="2800" spc="-5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1F4E79"/>
                </a:solidFill>
                <a:latin typeface="Calibri"/>
                <a:cs typeface="Calibri"/>
              </a:rPr>
              <a:t>2</a:t>
            </a:r>
            <a:r>
              <a:rPr sz="2800" b="1" spc="-5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F4E79"/>
                </a:solidFill>
                <a:latin typeface="Calibri"/>
                <a:cs typeface="Calibri"/>
              </a:rPr>
              <a:t>заседания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ts val="3320"/>
              </a:lnSpc>
              <a:spcBef>
                <a:spcPts val="1060"/>
              </a:spcBef>
            </a:pPr>
            <a:r>
              <a:rPr sz="2800" b="1" dirty="0">
                <a:solidFill>
                  <a:srgbClr val="EEA75B"/>
                </a:solidFill>
                <a:latin typeface="Calibri"/>
                <a:cs typeface="Calibri"/>
              </a:rPr>
              <a:t>Рассмотрены</a:t>
            </a:r>
            <a:r>
              <a:rPr sz="2800" b="1" spc="-85" dirty="0">
                <a:solidFill>
                  <a:srgbClr val="EEA75B"/>
                </a:solidFill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актуальные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вопросы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о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мерах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поддержки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членов</a:t>
            </a:r>
            <a:endParaRPr sz="2800">
              <a:latin typeface="Calibri"/>
              <a:cs typeface="Calibri"/>
            </a:endParaRPr>
          </a:p>
          <a:p>
            <a:pPr marL="12700" marR="5080">
              <a:lnSpc>
                <a:spcPts val="3360"/>
              </a:lnSpc>
              <a:spcBef>
                <a:spcPts val="70"/>
              </a:spcBef>
            </a:pPr>
            <a:r>
              <a:rPr sz="2800" dirty="0">
                <a:latin typeface="Calibri"/>
                <a:cs typeface="Calibri"/>
              </a:rPr>
              <a:t>семей</a:t>
            </a:r>
            <a:r>
              <a:rPr sz="2800" spc="-1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погибших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участников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специальной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военной</a:t>
            </a:r>
            <a:r>
              <a:rPr sz="2800" spc="-9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операции,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действующих </a:t>
            </a:r>
            <a:r>
              <a:rPr sz="2800" dirty="0">
                <a:latin typeface="Calibri"/>
                <a:cs typeface="Calibri"/>
              </a:rPr>
              <a:t>на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федеральном,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региональном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ts val="3250"/>
              </a:lnSpc>
            </a:pPr>
            <a:r>
              <a:rPr sz="2800" dirty="0">
                <a:latin typeface="Calibri"/>
                <a:cs typeface="Calibri"/>
              </a:rPr>
              <a:t>и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городском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уровнях.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915667" y="3835908"/>
            <a:ext cx="9886315" cy="3022600"/>
            <a:chOff x="1915667" y="3835908"/>
            <a:chExt cx="9886315" cy="30226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32960" y="3835908"/>
              <a:ext cx="7168893" cy="25923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15667" y="4274820"/>
              <a:ext cx="3043427" cy="258317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1028</Words>
  <Application>Microsoft Office PowerPoint</Application>
  <PresentationFormat>Широкоэкранный</PresentationFormat>
  <Paragraphs>190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Bahnschrift</vt:lpstr>
      <vt:lpstr>Calibri</vt:lpstr>
      <vt:lpstr>Calibri Light</vt:lpstr>
      <vt:lpstr>Office Theme</vt:lpstr>
      <vt:lpstr>Презентация PowerPoint</vt:lpstr>
      <vt:lpstr>ПРАВОТВОРЧЕСКАЯ ДЕЯТЕЛЬНОСТЬ</vt:lpstr>
      <vt:lpstr>ПРАВОТВОРЧЕСКАЯ ДЕЯТЕЛЬНОСТЬ</vt:lpstr>
      <vt:lpstr>Реализация исключительных полномочий</vt:lpstr>
      <vt:lpstr>Стратегия развития Вологодской области,</vt:lpstr>
      <vt:lpstr>Решения важной социальной направленности</vt:lpstr>
      <vt:lpstr>Реализация исключительных полномочий</vt:lpstr>
      <vt:lpstr>Работа постоянной комиссии</vt:lpstr>
      <vt:lpstr>Работа постоянной комиссии По социальной политике</vt:lpstr>
      <vt:lpstr>Работа постоянной комиссии</vt:lpstr>
      <vt:lpstr>Работа постоянной комиссии</vt:lpstr>
      <vt:lpstr>Работа с обращениями граждан</vt:lpstr>
      <vt:lpstr>Работа в округах</vt:lpstr>
      <vt:lpstr>Формирование комфортной городской среды</vt:lpstr>
      <vt:lpstr>Городские знаки отличия -2024</vt:lpstr>
      <vt:lpstr>Конкурс «Человек года»</vt:lpstr>
      <vt:lpstr>Конкурс «Человек года»</vt:lpstr>
      <vt:lpstr>Мероприятия, посвященные 79–летию Победы в ВОВ</vt:lpstr>
      <vt:lpstr>Фестиваль «Голоса Победы»</vt:lpstr>
      <vt:lpstr>Конкурс «Цветущий город» - 2024</vt:lpstr>
      <vt:lpstr>Освещениедеятельности</vt:lpstr>
      <vt:lpstr>Поддержка участников СВО</vt:lpstr>
      <vt:lpstr>Выборы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Соколова Анна Сергеевна</dc:creator>
  <cp:lastModifiedBy>Балаганова Ульяна Олеговна</cp:lastModifiedBy>
  <cp:revision>1</cp:revision>
  <dcterms:created xsi:type="dcterms:W3CDTF">2025-09-10T05:24:20Z</dcterms:created>
  <dcterms:modified xsi:type="dcterms:W3CDTF">2025-09-10T05:42:16Z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2025-04-28T00:00:00Z</vt:filetime>
  </property>
  <property fmtid="{D5CDD505-2E9C-101B-9397-08002B2CF9AE}" pid="3" name="Creator">
    <vt:lpwstr>Acrobat PDFMaker 23 для PowerPoint</vt:lpwstr>
  </property>
  <property fmtid="{D5CDD505-2E9C-101B-9397-08002B2CF9AE}" pid="4" name="LastSaved">
    <vt:filetime>2025-09-10T00:00:00Z</vt:filetime>
  </property>
  <property fmtid="{D5CDD505-2E9C-101B-9397-08002B2CF9AE}" pid="5" name="Producer">
    <vt:lpwstr>Adobe PDF Library 23.1.206</vt:lpwstr>
  </property>
  <property fmtid="{D5CDD505-2E9C-101B-9397-08002B2CF9AE}" pid="6" name="_AdHocReviewCycleID">
    <vt:i4>-807428412</vt:i4>
  </property>
  <property fmtid="{D5CDD505-2E9C-101B-9397-08002B2CF9AE}" pid="7" name="_NewReviewCycle">
    <vt:lpwstr/>
  </property>
  <property fmtid="{D5CDD505-2E9C-101B-9397-08002B2CF9AE}" pid="8" name="_EmailSubject">
    <vt:lpwstr>изменения на сайт</vt:lpwstr>
  </property>
  <property fmtid="{D5CDD505-2E9C-101B-9397-08002B2CF9AE}" pid="9" name="_AuthorEmail">
    <vt:lpwstr>balaganova.uo@cherepovetscity.ru</vt:lpwstr>
  </property>
  <property fmtid="{D5CDD505-2E9C-101B-9397-08002B2CF9AE}" pid="10" name="_AuthorEmailDisplayName">
    <vt:lpwstr>Балаганова Ульяна Олеговна</vt:lpwstr>
  </property>
</Properties>
</file>