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16" r:id="rId3"/>
    <p:sldId id="335" r:id="rId4"/>
    <p:sldId id="336" r:id="rId5"/>
    <p:sldId id="333" r:id="rId6"/>
    <p:sldId id="329" r:id="rId7"/>
    <p:sldId id="332" r:id="rId8"/>
    <p:sldId id="331" r:id="rId9"/>
    <p:sldId id="330" r:id="rId10"/>
    <p:sldId id="337" r:id="rId11"/>
    <p:sldId id="327" r:id="rId12"/>
    <p:sldId id="339" r:id="rId13"/>
    <p:sldId id="340" r:id="rId14"/>
    <p:sldId id="342" r:id="rId15"/>
    <p:sldId id="345" r:id="rId16"/>
    <p:sldId id="346" r:id="rId17"/>
    <p:sldId id="328" r:id="rId18"/>
    <p:sldId id="344" r:id="rId19"/>
    <p:sldId id="317" r:id="rId20"/>
    <p:sldId id="305" r:id="rId2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0FF"/>
    <a:srgbClr val="D4F7FE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59314" autoAdjust="0"/>
  </p:normalViewPr>
  <p:slideViewPr>
    <p:cSldViewPr snapToGrid="0">
      <p:cViewPr varScale="1">
        <p:scale>
          <a:sx n="68" d="100"/>
          <a:sy n="68" d="100"/>
        </p:scale>
        <p:origin x="20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7C3BB-32A0-41A7-B146-B7D11FB2D7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D49D7-FC9F-454E-950F-FE1BABE52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0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hermuzei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r35che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95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42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60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55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72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28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32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56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Организуя работу в избирательном округе я активно взаимодействую с территориальным общественным самоуправлением по основным вопросам  – благоустройство территорий, информационно-разъяснительная работа, участие в собраниях и отчётных конференциях, дворовых и спортивных праздниках, субботниках.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Особое внимание уделяю реализации проекта «Народный бюджет-ТОС».</a:t>
            </a:r>
          </a:p>
          <a:p>
            <a:r>
              <a:rPr lang="ru-RU" dirty="0"/>
              <a:t>06 февраля 2021 года на 58 году ушёл из жизни основатель, идейный вдохновитель и бессменный председатель ТОС «Советский» </a:t>
            </a:r>
            <a:r>
              <a:rPr lang="ru-RU" dirty="0" err="1"/>
              <a:t>ХОКЕРАШВИЛИ</a:t>
            </a:r>
            <a:r>
              <a:rPr lang="ru-RU" dirty="0"/>
              <a:t> </a:t>
            </a:r>
            <a:r>
              <a:rPr lang="ru-RU" i="1" dirty="0" err="1"/>
              <a:t>Заза</a:t>
            </a:r>
            <a:r>
              <a:rPr lang="ru-RU" dirty="0"/>
              <a:t> </a:t>
            </a:r>
            <a:r>
              <a:rPr lang="ru-RU" dirty="0" err="1"/>
              <a:t>Смоленович</a:t>
            </a:r>
            <a:r>
              <a:rPr lang="ru-RU" dirty="0"/>
              <a:t>. </a:t>
            </a:r>
            <a:br>
              <a:rPr lang="ru-RU" dirty="0"/>
            </a:br>
            <a:r>
              <a:rPr lang="ru-RU" i="1" dirty="0" err="1"/>
              <a:t>Заза</a:t>
            </a:r>
            <a:r>
              <a:rPr lang="ru-RU" dirty="0"/>
              <a:t> </a:t>
            </a:r>
            <a:r>
              <a:rPr lang="ru-RU" dirty="0" err="1"/>
              <a:t>Смоленович</a:t>
            </a:r>
            <a:r>
              <a:rPr lang="ru-RU" dirty="0"/>
              <a:t> был человеком с активной гражданской позицией, много и плодотворно занимался общественной деятельностью. Был членом общероссийской общественной организации «ОФИЦЕРЫ РОССИИ», президентом Вологодского грузинского землячества «Тбилиси». </a:t>
            </a:r>
          </a:p>
          <a:p>
            <a:r>
              <a:rPr lang="ru-RU" dirty="0"/>
              <a:t>При его непосредственном участии на территории </a:t>
            </a:r>
            <a:r>
              <a:rPr lang="ru-RU" dirty="0" err="1"/>
              <a:t>ТОСа</a:t>
            </a:r>
            <a:r>
              <a:rPr lang="ru-RU" dirty="0"/>
              <a:t> построен детский городок и разбит сквер, реализован сбор инициатив по благоустройству, организован контроль уборочных работ, налажено тесное взаимодействие с МАОУ </a:t>
            </a:r>
            <a:r>
              <a:rPr lang="ru-RU" dirty="0" err="1"/>
              <a:t>СОШ</a:t>
            </a:r>
            <a:r>
              <a:rPr lang="ru-RU" dirty="0"/>
              <a:t> № 1 и детскими садами № 5, 124, 127, а также </a:t>
            </a:r>
            <a:r>
              <a:rPr lang="ru-RU" dirty="0">
                <a:hlinkClick r:id="rId3"/>
              </a:rPr>
              <a:t>Череповецким музейным объединением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Зазу</a:t>
            </a:r>
            <a:r>
              <a:rPr lang="ru-RU" dirty="0"/>
              <a:t> </a:t>
            </a:r>
            <a:r>
              <a:rPr lang="ru-RU" dirty="0" err="1"/>
              <a:t>Смоленовича</a:t>
            </a:r>
            <a:r>
              <a:rPr lang="ru-RU" dirty="0"/>
              <a:t> отличала неиссякаемая энергия и оптимизм, умение воплощать планы в реальность, трудолюбие и ответственность за взятые обязательства.</a:t>
            </a:r>
            <a:br>
              <a:rPr lang="ru-RU" dirty="0"/>
            </a:br>
            <a:r>
              <a:rPr lang="ru-RU" dirty="0"/>
              <a:t>Светлая память о нём навсегда сохранится в сердцах всех, кому довелось с ним общаться и работать. </a:t>
            </a:r>
          </a:p>
          <a:p>
            <a:r>
              <a:rPr lang="ru-RU" dirty="0"/>
              <a:t>В 2021 году перед нами стоит задача объединить в ТОС «Советский» все дома 11 округа и выбрать новый состав совета ТОС.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23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Дорогие друзья! Прошедший 2020 год в очередной раз показал нам, что самое главное в жизни каждого человека – это здоровье!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задачи проекта – это популяризация здорового образа жизни, особенно среди детей и молодёжи, профилактика заболеваний.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основные помощники в реализации проекта – медицинские работники и волонтёры-медики.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 мероприятия мы проводим ежегодно, каждый раз внося в них что-нибудь новое и интересное.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первую очередь, это конкурс «Народный доктор». Конкурс реализуется с 2014 года по инициативе губернатора области Олега Александровича Кувшинникова.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Ежегодно более четырёх тысяч горожан называют лучшего, по их мнению, медицинского работника в трёх номинациях: «Народный врач», «Народный фельдшер», «Народная медицинская сестра». Кроме этого предлагается оставить свои пожелания по улучшению качества медицинского обслуживания населения.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этого в 2020 году были проведены такие акции как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Онкопатруль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«Всемирный день сердца», «Вместе против ВИЧ» и другие. 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школьников был проведён Всероссийский урок по оказанию первой помощи.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Участники проекта «Здоровое будущее» одними из первых откликнулись на сложную эпидемиологическую ситуацию этого года. В группе «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ЕДИНАЯ РОССИЯ | Череповец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23 марта был организован цикл прямых эфиров, посвящённых теме коронавирусной инфекции. Спикерами выступали врачи, педагоги, психологи, спортсмены, юристы.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 в период с 23 марта по 30 апреля проведено 20 прямых эфиров.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самого начала ограничительных мероприятий большое значение для нашего проекта приобрела Всероссийская акция «Мы вместе». Добровольцы партии Единая Россия,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волонтеры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-медики с марта помогали в разгрузке медицинской одежды и средств индивидуальной защиты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моногоспитале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Череповца, в загрузке, разгрузке, транспортировке продуктовых наборов и средств индивидуальной защиты по районам города; в доставке продуктов незащищённым слоям населения: пожилым людям, малоимущим семьям, маломобильным гражданам, семьям с маленькими детьми.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режиме онлайн в конце года мы провели городскую открытую научно-практической конференцию «Ярмарка педагогических идей», где была организована специальная секция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Здоровый образ жизни как основная потребность современного общества».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Перечислять проекты и мероприятия можно долго. Но объединяет их одно – они призваны популяризировать спорт, помочь людям укрепить своё здоровье, начать вести здоровый образ жизни.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37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 год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перевел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нас в режим онлайн. Именно там мы продолжали обсуждать с жителями важные городские события, информировали  о ситуации с коронавирусной инфекцией, становились участниками традиционных праздничных мероприятий, которые также были переведены в онлайн-формат в связи с ограничительными мерами.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3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78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3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3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2020 году пандемия новой коронавирусной инфекции внесла коррективы в привычный ритм и график работы Череповецкой городской Думы.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Сократилось количество заседаний городской Думы, а заседания постоянных комиссий и совещания депутатского корпуса были переведены в онлайн-режим.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3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работы Череповецкой городской Думы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отчетном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периоде осуществлялась в соответствии с планами на первое и второе полугодие, сформированными на основании предложений депутатов городской Думы, мэрии города, контрольно-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счетной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палаты города Череповца, прокуратуры города Череповца, органов государственной власти, организаций города.</a:t>
            </a:r>
          </a:p>
          <a:p>
            <a:endParaRPr lang="ru-RU" dirty="0"/>
          </a:p>
          <a:p>
            <a:r>
              <a:rPr lang="ru-RU" dirty="0"/>
              <a:t>В 2020 году мною были предложены следующие вопросы для рассмотрения на заседаниях Череповецкой городской Думы.</a:t>
            </a:r>
          </a:p>
          <a:p>
            <a:r>
              <a:rPr lang="ru-RU" dirty="0"/>
              <a:t>В связи со сложной эпидемиологической</a:t>
            </a:r>
            <a:r>
              <a:rPr lang="ru-RU" baseline="0" dirty="0"/>
              <a:t> ситуацией рассмотрение некоторых из них было перенесено на 2021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45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планами работы Череповецкой городской Думы в 2020 году рассмотрено 79 вопросов.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рассмотрения данных вопросов было дано 10 поручений. Поручения депутатов исполнены.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Принято 182 решения.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/>
              <a:t>В декабре городская Дума утвердила городской </a:t>
            </a:r>
            <a:r>
              <a:rPr lang="ru-RU" i="1" dirty="0"/>
              <a:t>бюджет</a:t>
            </a:r>
            <a:r>
              <a:rPr lang="ru-RU" dirty="0"/>
              <a:t> на 2021 год и плановый период 2022 и 2023 годы. </a:t>
            </a:r>
            <a:br>
              <a:rPr lang="ru-RU" dirty="0"/>
            </a:br>
            <a:r>
              <a:rPr lang="ru-RU" i="1" dirty="0"/>
              <a:t>Бюджет</a:t>
            </a:r>
            <a:r>
              <a:rPr lang="ru-RU" dirty="0"/>
              <a:t> имеет ярко выраженную социальную направленность – в структуре расходов 66% занимает социальная сфера. </a:t>
            </a:r>
            <a:br>
              <a:rPr lang="ru-RU" dirty="0"/>
            </a:br>
            <a:r>
              <a:rPr lang="ru-RU" dirty="0"/>
              <a:t>Радует, что сохранены все ранее принятые городом социальные гарантии.</a:t>
            </a:r>
            <a:br>
              <a:rPr lang="ru-RU" dirty="0"/>
            </a:br>
            <a:r>
              <a:rPr lang="ru-RU" dirty="0"/>
              <a:t>Запланировано дальнейшее выполнение следующих муниципальных программ: </a:t>
            </a:r>
            <a:br>
              <a:rPr lang="ru-RU" dirty="0"/>
            </a:br>
            <a:r>
              <a:rPr lang="ru-RU" dirty="0"/>
              <a:t>Развитие образования; </a:t>
            </a:r>
            <a:br>
              <a:rPr lang="ru-RU" dirty="0"/>
            </a:br>
            <a:r>
              <a:rPr lang="ru-RU" dirty="0"/>
              <a:t>Развитие культуры и туризма в городе Череповце;</a:t>
            </a:r>
            <a:br>
              <a:rPr lang="ru-RU" dirty="0"/>
            </a:br>
            <a:r>
              <a:rPr lang="ru-RU" dirty="0"/>
              <a:t>Создание условий для развития физической культуры и спорта; </a:t>
            </a:r>
            <a:br>
              <a:rPr lang="ru-RU" dirty="0"/>
            </a:br>
            <a:r>
              <a:rPr lang="ru-RU" dirty="0"/>
              <a:t>Развитие молодёжной политики и пр.</a:t>
            </a:r>
            <a:br>
              <a:rPr lang="ru-RU" dirty="0"/>
            </a:br>
            <a:r>
              <a:rPr lang="ru-RU" dirty="0"/>
              <a:t>В рамках реализации социальных программ планируется проведение мероприятий, направленных на создание условий для поддержания уровня и качества жизни отдельных категорий граждан, в том числе работников сферы здравоохранения.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0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Постоянной комиссией по социальной политике в 2020 году было проведено одно заседание, в рамках которого мы обсудили вопрос об эффективности социальной программы «Оказание социальной помощи работникам бюджетных учреждений здравоохранения при приобретении жилья по ипотечному кредиту».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итогам обсуждения вопроса мэрии города было предложено рассмотреть возможность принятия дополнительных мер социальной поддержки, направленных на привлечение и закрепление медицинских кадров в городе Череповце.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также рассмотрели правотворческую инициативу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Молодежного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парламента города Череповца в части установления запрета нахождения детей в возрасте до 14 лет на водных объектах общего пользования, береговых полосах водных объектов общего пользования, без сопровождения родителей (лиц, их заменяющих)».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2020 году состоялось также одно заседание постоянной комиссии городской Думы по бюджету и экономической политике. Членами комиссии рассмотрены вопросы о социально-экономическом развитии города Череповца на 2021 год и плановый период 2022-2023 годов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городском бюджете на 2021 год и плановый период 2022 и 2023 годов.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2020 году по инициативе депутатов городской Думы, членов общественной комиссии </a:t>
            </a: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</a:rPr>
              <a:t>по вопросам реализации муниципальной программы «Формирование современной городской среды,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по оценке трудового участия горожан в программе. Было проведено 8 выездных мероприятий на отремонтированные территории, по итогам которых департаментом ЖКХ был составлен перечень лучших трудовых практик, собраны ценные рекомендации от горожан по продолжению благоустройства своих дворовых территорий и содержанию их в образцовом состоянии.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31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2020 году личные приёмы граждан в очном формате также были приостановлены.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Вопросы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череповчан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решались посредством социальных сетей или по телефону.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Информация о проводимых приёмах граждан размещена на сайте и на публичной странице в социальной сети «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</a:rPr>
              <a:t>ВКонтакте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» Череповецкой городской Думы, на личной страничке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</a:rPr>
              <a:t>ВК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19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По всем обращениям даны устные и письменные разъяснения, по 17 обращениям приняты положительные решения.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49D7-FC9F-454E-950F-FE1BABE523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4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7F0-0857-4B50-9554-11087ECF280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632F-CA28-4A0A-A7C2-71867EC6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3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7F0-0857-4B50-9554-11087ECF280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632F-CA28-4A0A-A7C2-71867EC6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9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7F0-0857-4B50-9554-11087ECF280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632F-CA28-4A0A-A7C2-71867EC6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7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7F0-0857-4B50-9554-11087ECF280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632F-CA28-4A0A-A7C2-71867EC6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8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7F0-0857-4B50-9554-11087ECF280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632F-CA28-4A0A-A7C2-71867EC6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7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7F0-0857-4B50-9554-11087ECF280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632F-CA28-4A0A-A7C2-71867EC6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4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7F0-0857-4B50-9554-11087ECF280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632F-CA28-4A0A-A7C2-71867EC6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1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7F0-0857-4B50-9554-11087ECF280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632F-CA28-4A0A-A7C2-71867EC6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7F0-0857-4B50-9554-11087ECF280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632F-CA28-4A0A-A7C2-71867EC6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1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7F0-0857-4B50-9554-11087ECF280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632F-CA28-4A0A-A7C2-71867EC6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6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7F0-0857-4B50-9554-11087ECF280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632F-CA28-4A0A-A7C2-71867EC6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7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AD7F0-0857-4B50-9554-11087ECF280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3632F-CA28-4A0A-A7C2-71867EC6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9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hyperlink" Target="https://duma.cherinfo.ru/12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15C41-A7D4-4F5B-BCF3-04F29B0A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7666" y="1278543"/>
            <a:ext cx="8367165" cy="363071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депутата          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Череповецкой городской Думы  Александровой Анны Михайловны 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округ</a:t>
            </a:r>
          </a:p>
        </p:txBody>
      </p:sp>
      <p:pic>
        <p:nvPicPr>
          <p:cNvPr id="4" name="Picture 6" descr="D:\Александровы\Анна\Фото со мной\Александрова Фото\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1" y="1246774"/>
            <a:ext cx="2846089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104690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139" y="1514266"/>
            <a:ext cx="11660623" cy="350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Предоставлена информация: 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о порядке приёма ребёнка в детский сад и льготах вдовцам при приёме ребёнка в школу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о праве использования подъезда собственником нежилого помещения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о порядке признания гражданина недееспособным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о порядке оказания медицинской помощи пациентам с онкологическими заболеваниями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о порядке перерасчёта платы за обращение с ТКО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о порядке возбуждения уголовного дела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38200" y="1108609"/>
            <a:ext cx="10515600" cy="4784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Работа с обращениями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82458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343" y="945696"/>
            <a:ext cx="4503057" cy="97018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Выполненные работы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742" y="4722727"/>
            <a:ext cx="5050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Ремонт дворовых территорий домов №82, 84, 86 по проспекту Победы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804248"/>
            <a:ext cx="4595586" cy="283633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5" y="1614642"/>
            <a:ext cx="2281491" cy="30419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63" y="1197427"/>
            <a:ext cx="2310494" cy="3080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86763" y="4710668"/>
            <a:ext cx="5024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Освещение проезда вдоль дома №7 по улице Ленина</a:t>
            </a:r>
          </a:p>
        </p:txBody>
      </p:sp>
    </p:spTree>
    <p:extLst>
      <p:ext uri="{BB962C8B-B14F-4D97-AF65-F5344CB8AC3E}">
        <p14:creationId xmlns:p14="http://schemas.microsoft.com/office/powerpoint/2010/main" val="392860953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2782"/>
            <a:ext cx="10515600" cy="97018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Выполненные работы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" y="1817007"/>
            <a:ext cx="4978399" cy="2800349"/>
          </a:xfrm>
        </p:spPr>
      </p:pic>
      <p:sp>
        <p:nvSpPr>
          <p:cNvPr id="4" name="TextBox 3"/>
          <p:cNvSpPr txBox="1"/>
          <p:nvPr/>
        </p:nvSpPr>
        <p:spPr>
          <a:xfrm>
            <a:off x="7068457" y="4791110"/>
            <a:ext cx="4862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Косметический ремонт и обновление коммуникаций в детском саду №5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743" y="478882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Автоматизация и полная замена тепловых пунктов в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СОШ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№1, освещение пришкольной территории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8" y="1523555"/>
            <a:ext cx="4281711" cy="32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39930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2782"/>
            <a:ext cx="10515600" cy="97018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Выполненные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2170" y="4942710"/>
            <a:ext cx="486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Открытие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Верещагинского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квартала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0229" y="4788822"/>
            <a:ext cx="4586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Благоустройство набережной от улицы Университетской до Соборной горки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1" y="2963851"/>
            <a:ext cx="2710542" cy="180791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58" y="2508171"/>
            <a:ext cx="2607342" cy="1739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738660"/>
            <a:ext cx="2307407" cy="15390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30" y="2747753"/>
            <a:ext cx="2721426" cy="20410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38" y="1450697"/>
            <a:ext cx="2828971" cy="21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38266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9" y="1148896"/>
            <a:ext cx="9829800" cy="8540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Планы на 2021-2022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8971" y="1782082"/>
            <a:ext cx="1129211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Ремонт дворовой территории дома №74 по пр. Победы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Ремонт тротуара вдоль жилых домов №72, 78 по пр. Победы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Ремонт тротуара на ул. Милютина от дома №60 по Советскому пр. до ул. Социалистической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Ремонт ограждения территории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СОШ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№1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Светофорные объекты на пересечении улиц Советский пр.  -                       ул. К. Маркса и Советский пр. -  ул. Милютина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Ремонт ул. К. Либкнехта от Советского пр.  до ул. М. Горького (2022 год)</a:t>
            </a:r>
          </a:p>
        </p:txBody>
      </p:sp>
    </p:spTree>
    <p:extLst>
      <p:ext uri="{BB962C8B-B14F-4D97-AF65-F5344CB8AC3E}">
        <p14:creationId xmlns:p14="http://schemas.microsoft.com/office/powerpoint/2010/main" val="1907441490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9" y="1148896"/>
            <a:ext cx="9829800" cy="85407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 заботой о ветеранах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629" y="1767568"/>
            <a:ext cx="5635172" cy="4351338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Вручение медали «75 лет Победы в Великой Отечественной войне 1941-1945 гг.» ветеранам ВОВ и труженикам тыла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Поздравления с Днём Победы, праздничными и памятными датами, Новым Годом и Рождеством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Поздравления с 90-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летием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со дня рождения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Поздравление с 70-летием со дня свадьбы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1135411"/>
            <a:ext cx="2325933" cy="3101246"/>
          </a:xfrm>
          <a:prstGeom prst="rect">
            <a:avLst/>
          </a:prstGeom>
          <a:effectLst>
            <a:glow rad="127000">
              <a:srgbClr val="00B0F0"/>
            </a:glo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26" y="3595136"/>
            <a:ext cx="3435817" cy="2996235"/>
          </a:xfrm>
          <a:prstGeom prst="rect">
            <a:avLst/>
          </a:prstGeom>
          <a:effectLst>
            <a:glow rad="127000">
              <a:srgbClr val="00B0F0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4362321"/>
            <a:ext cx="2325933" cy="2448351"/>
          </a:xfrm>
          <a:prstGeom prst="rect">
            <a:avLst/>
          </a:prstGeom>
          <a:effectLst>
            <a:glow rad="127000">
              <a:srgbClr val="00B0F0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26" y="1173323"/>
            <a:ext cx="3435817" cy="2289113"/>
          </a:xfrm>
          <a:prstGeom prst="rect">
            <a:avLst/>
          </a:prstGeom>
          <a:effectLst>
            <a:glow rad="127000">
              <a:srgbClr val="00B0F0"/>
            </a:glow>
          </a:effectLst>
        </p:spPr>
      </p:pic>
    </p:spTree>
    <p:extLst>
      <p:ext uri="{BB962C8B-B14F-4D97-AF65-F5344CB8AC3E}">
        <p14:creationId xmlns:p14="http://schemas.microsoft.com/office/powerpoint/2010/main" val="2233113348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31" y="1074055"/>
            <a:ext cx="3055215" cy="2291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664857"/>
            <a:ext cx="3197981" cy="23984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" y="1074055"/>
            <a:ext cx="3033486" cy="22751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31" y="3751236"/>
            <a:ext cx="3197981" cy="23984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9" y="1215513"/>
            <a:ext cx="2453509" cy="38572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657048" y="6171103"/>
            <a:ext cx="3206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Ватагин Михаил Сергеевич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3761" y="3270547"/>
            <a:ext cx="3165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Булыгин Леонид Петрович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25607" y="3291643"/>
            <a:ext cx="3668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Пробичев Николай Васильевич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0235" y="6171103"/>
            <a:ext cx="365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Ахутина Валентина Макаровна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30843" y="5123539"/>
            <a:ext cx="3305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Пирогов Сергей Васильевич</a:t>
            </a:r>
          </a:p>
        </p:txBody>
      </p:sp>
    </p:spTree>
    <p:extLst>
      <p:ext uri="{BB962C8B-B14F-4D97-AF65-F5344CB8AC3E}">
        <p14:creationId xmlns:p14="http://schemas.microsoft.com/office/powerpoint/2010/main" val="1362826762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9" y="1148896"/>
            <a:ext cx="6970485" cy="85407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Взаимодействие с ТОС «Советский»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5" y="2136934"/>
            <a:ext cx="5181600" cy="291592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3" y="1786959"/>
            <a:ext cx="4517571" cy="3388178"/>
          </a:xfrm>
        </p:spPr>
      </p:pic>
    </p:spTree>
    <p:extLst>
      <p:ext uri="{BB962C8B-B14F-4D97-AF65-F5344CB8AC3E}">
        <p14:creationId xmlns:p14="http://schemas.microsoft.com/office/powerpoint/2010/main" val="917254186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421" y="922028"/>
            <a:ext cx="9829800" cy="85407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Реализация партийного проекта «Здоровое будущее»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0286" y="1825625"/>
            <a:ext cx="6386286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Конкурс «Народный доктор»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Акции: «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Онкопатруль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», «Всемирный день сердца», «Вместе против ВИЧ»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Всероссийский урок по оказанию первой помощи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Цикл прямых эфиров по коронавирусной инфекции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Всероссийская акция «Мы вместе»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Конференция «Ярмарка педагогических идей», секция «Здоровый образ жизни как основная потребность современного общества»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2" y="3897259"/>
            <a:ext cx="2475266" cy="18564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657" y="3715657"/>
            <a:ext cx="2697128" cy="20228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657" y="1644865"/>
            <a:ext cx="2697128" cy="19030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9" y="1582581"/>
            <a:ext cx="1706008" cy="227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88953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8" y="1076326"/>
            <a:ext cx="10515600" cy="8831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Обратная связь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1486" y="1690507"/>
            <a:ext cx="574336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Запись на прием: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через официальный сайт Череповецкой городской Думы:</a:t>
            </a:r>
          </a:p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  <a:hlinkClick r:id="rId4"/>
              </a:rPr>
              <a:t>      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  <a:hlinkClick r:id="rId4"/>
              </a:rPr>
              <a:t>https://duma.cherinfo.ru/1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  <a:hlinkClick r:id="rId4"/>
              </a:rPr>
              <a:t>210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ru-RU" sz="26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по телефонам: 55-92-59;  57-06-45</a:t>
            </a:r>
          </a:p>
          <a:p>
            <a:pPr algn="ct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7695" y="4571783"/>
            <a:ext cx="41709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Электронная почта:  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duma@cherepovetscity.ru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882" y="4129404"/>
            <a:ext cx="57624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Официальная страница </a:t>
            </a:r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ВКонтакте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:    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https://vk.com/id144002491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4" y="1260744"/>
            <a:ext cx="2676524" cy="267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77252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8" y="1072098"/>
            <a:ext cx="4135029" cy="4542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9985" y="1072098"/>
            <a:ext cx="4428007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11 округ: 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110 многоквартирных домов</a:t>
            </a:r>
          </a:p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9 183  жителя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</a:rPr>
              <a:t>СОШ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 №1</a:t>
            </a:r>
          </a:p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Детские сады № 5; 124; 127</a:t>
            </a:r>
          </a:p>
          <a:p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</a:rPr>
              <a:t>ЧГУ</a:t>
            </a:r>
            <a:endParaRPr lang="ru-RU" sz="26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Объекты культуры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ТОС «Советский» </a:t>
            </a:r>
          </a:p>
          <a:p>
            <a:endParaRPr lang="ru-RU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4301" y="2887579"/>
            <a:ext cx="77370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5286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138532"/>
              </p:ext>
            </p:extLst>
          </p:nvPr>
        </p:nvGraphicFramePr>
        <p:xfrm>
          <a:off x="582627" y="1365550"/>
          <a:ext cx="11069903" cy="4023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9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9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100" kern="1200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+mj-cs"/>
                        </a:rPr>
                        <a:t>Одномандатный избирательный округ № 11</a:t>
                      </a:r>
                    </a:p>
                  </a:txBody>
                  <a:tcPr marT="34297" marB="3429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223"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улица Детская ; улица Коммунистов;</a:t>
                      </a:r>
                      <a:r>
                        <a:rPr lang="ru-RU" sz="1500" baseline="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улица Пролетарская; улица</a:t>
                      </a:r>
                      <a:r>
                        <a:rPr lang="ru-RU" sz="1500" baseline="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Социалистическая; переулок Красный</a:t>
                      </a:r>
                    </a:p>
                  </a:txBody>
                  <a:tcPr marT="34297" marB="34297"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22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улица</a:t>
                      </a:r>
                      <a:r>
                        <a:rPr lang="ru-RU" sz="1500" baseline="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Дзержинского</a:t>
                      </a:r>
                    </a:p>
                  </a:txBody>
                  <a:tcPr marT="34297" marB="3429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5, 9, 11, 13, 14, 15, 16</a:t>
                      </a:r>
                    </a:p>
                  </a:txBody>
                  <a:tcPr marT="34297" marB="342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2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улица К. Либкнехта</a:t>
                      </a:r>
                    </a:p>
                  </a:txBody>
                  <a:tcPr marT="34297" marB="34297"/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19, 21, 23, 25, 36, 38, 40</a:t>
                      </a:r>
                    </a:p>
                  </a:txBody>
                  <a:tcPr marT="34297" marB="342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22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улица Ленина</a:t>
                      </a:r>
                    </a:p>
                  </a:txBody>
                  <a:tcPr marT="34297" marB="34297"/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3,  5, 7, 11, 26, 35, 36, 43, 52, 52А, 54, 58, 58А, 60, 64</a:t>
                      </a:r>
                    </a:p>
                  </a:txBody>
                  <a:tcPr marT="34297" marB="342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22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улица Набережная</a:t>
                      </a:r>
                    </a:p>
                  </a:txBody>
                  <a:tcPr marT="34297" marB="34297"/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17, 19, 23, 25, 27, 29, 29А, 29Б, 31, 33, 33А, 35, 35А, 37, 39</a:t>
                      </a:r>
                    </a:p>
                  </a:txBody>
                  <a:tcPr marT="34297" marB="342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22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улица Труда</a:t>
                      </a:r>
                    </a:p>
                  </a:txBody>
                  <a:tcPr marT="34297" marB="3429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6, 7, 8, 10, 12, 14, 16, 18, 18А, 18Б, 20, 22, 24, 24А, 26, 26А, 28</a:t>
                      </a:r>
                    </a:p>
                  </a:txBody>
                  <a:tcPr marT="34297" marB="342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2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проспект Победы</a:t>
                      </a:r>
                    </a:p>
                  </a:txBody>
                  <a:tcPr marT="34297" marB="3429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64, 66, 68, 72, 74, 76, 78, 82, 84, 86, 88, 90, 92</a:t>
                      </a:r>
                    </a:p>
                  </a:txBody>
                  <a:tcPr marT="34297" marB="342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2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проспект Советский</a:t>
                      </a:r>
                    </a:p>
                  </a:txBody>
                  <a:tcPr marT="34297" marB="3429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2, 4, 5, 7, 8, 10, 16, 16А, 16Б, 19, 21, 23, 26, 28, 30, 33, 34, 43А, 54, 57, 57Б, 60, 61, 62, 64, 64А, 67, 69, 81, 88, 90</a:t>
                      </a:r>
                    </a:p>
                  </a:txBody>
                  <a:tcPr marT="34297" marB="342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522192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262358"/>
            <a:ext cx="10515600" cy="45315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Правотворческая деятельность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8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В 2020 году приняла участие в следующих заседаниях: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заседание Череповецкой городской Думы – 10, в том числе 1 – внеочередное;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совместное заседание постоянных комиссий Череповецкой городской Думы – 5; 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заседание депутатского объединения Череповецкой городской Думы – 4.</a:t>
            </a:r>
            <a:endParaRPr lang="ru-RU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40" y="1901523"/>
            <a:ext cx="5181600" cy="345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55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45644"/>
              </p:ext>
            </p:extLst>
          </p:nvPr>
        </p:nvGraphicFramePr>
        <p:xfrm>
          <a:off x="409355" y="1156004"/>
          <a:ext cx="11425954" cy="5240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5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Правотворческая деятельность</a:t>
                      </a:r>
                    </a:p>
                  </a:txBody>
                  <a:tcPr marL="57915" marR="5791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 Об организации медицинской помощи детскому населению в Индустриальном, Северном и Заягорбском районах в связи с реорганизацией БУЗ ВО «Череповецкая детская поликлиника №1» и БУЗ ВО «Череповецкая детская поликлиника №3»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915" marR="5791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 О льготном лекарственном обеспечении 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915" marR="5791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 О подготовке к празднованию 75-</a:t>
                      </a:r>
                      <a:r>
                        <a:rPr lang="ru-RU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летия</a:t>
                      </a: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Победы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915" marR="5791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 О результатах основных направлений деятельности Ассоциации по улучшению состояния здоровья и качества жизни населения «Здоровые города, районы и посёлки» в городе Череповце 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915" marR="5791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 О подготовке к летней оздоровительной кампании детей и работе по выявлению незаконно действующих детских оздоровительных лагерей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915" marR="5791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6. Об итогах участия в пилотном проекте по продвижению здорового питания и физической активности среди школьников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915" marR="5791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7. О деятельности молодёжных общественных организаций, включая волонтёрские организации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915" marR="5791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8. О социальном обслуживании населения города Череповца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915" marR="5791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9. О деятельности учреждений культуры (музейное объединение, библиотеки, дворцы культуры)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915" marR="5791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900955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868" y="1517532"/>
            <a:ext cx="68193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Принятие важных решений:</a:t>
            </a:r>
          </a:p>
          <a:p>
            <a:endParaRPr lang="ru-RU" sz="30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Внесение изменений в Устав города Череповца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Утверждение городского бюджета 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Изменение местных налогов 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Принятие решений по вопросам местного значения</a:t>
            </a:r>
          </a:p>
        </p:txBody>
      </p:sp>
      <p:pic>
        <p:nvPicPr>
          <p:cNvPr id="1026" name="Picture 2" descr="D:\Фото для думы\9gCfeqSS4C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82" y="2066498"/>
            <a:ext cx="4171666" cy="272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48741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7975" y="1291772"/>
            <a:ext cx="8995681" cy="4083844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10000"/>
              </a:lnSpc>
              <a:buNone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Участие в работе постоянных комиссий Череповецкой городской Думы: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заседание постоянной комиссии Череповецкой городской Думы по социальной политике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заседание постоянной комиссии Череповецкой городской Думы по бюджету и экономической политике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Заседание общественной комиссии по вопросам реализации муниципальной программы «Формирование современной городской среды муниципального образования «Город Череповец» на 2018-2024 годы» – 6</a:t>
            </a:r>
          </a:p>
        </p:txBody>
      </p:sp>
      <p:sp>
        <p:nvSpPr>
          <p:cNvPr id="7" name="AutoShape 4" descr="https://apf.mail.ru/cgi-bin/readmsg?id=16188370690131490376;0;1&amp;exif=1&amp;full=1&amp;x-email=director_medcol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User\Documents\ГородскаяДума\Информация ВК\Фото для думы\IMG_6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846" y="3701273"/>
            <a:ext cx="2571174" cy="196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846" y="1768751"/>
            <a:ext cx="2506438" cy="17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052781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173345"/>
            <a:ext cx="10515600" cy="5173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Работа с обращениями граждан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3236" y="1647600"/>
            <a:ext cx="8534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 2020 году проведено 12 приёмов граждан, поступило 26 обращений.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Тематика обращений: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благоустройство придомовых и городских территорий – 12;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жилищно-коммунальное хозяйство и транспорт – 5;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здравоохранение, образование, социальная защита населения – 8;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правовая защита – 1.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4" descr="прие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7" t="11150" r="12669" b="26138"/>
          <a:stretch>
            <a:fillRect/>
          </a:stretch>
        </p:blipFill>
        <p:spPr bwMode="auto">
          <a:xfrm>
            <a:off x="8784057" y="1631019"/>
            <a:ext cx="3137351" cy="389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13219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714" y="1635417"/>
            <a:ext cx="11858172" cy="510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Оказано содействие в благоустройстве территории аллеи детей войны на пересечении пр. Победы и ул. Архангельской, аллеи по ул. Архангельской от пр. Победы до ул. К. Белова, детской площадки между домами № 119 по пр. Победы и № 21а по ул. Архангельской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Проведена инвентаризация придомовой территории дома № 57 по Советскому пр.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Оказано содействие в предоставлении высокотехнологичной медицинской помощи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Предоставлена информация о порядке подачи заявки на проведение благоустройства придомовой территории в рамках программы «Комфортная городская среда»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38200" y="1108609"/>
            <a:ext cx="10515600" cy="4784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Работа с обращениями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211383417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2311</Words>
  <Application>Microsoft Office PowerPoint</Application>
  <PresentationFormat>Широкоэкранный</PresentationFormat>
  <Paragraphs>185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Отчет  о деятельности депутата              Череповецкой городской Думы  Александровой Анны Михайловны  за 2020 год  11 округ</vt:lpstr>
      <vt:lpstr>Презентация PowerPoint</vt:lpstr>
      <vt:lpstr>Презентация PowerPoint</vt:lpstr>
      <vt:lpstr>Правотворческая деятельность</vt:lpstr>
      <vt:lpstr>Презентация PowerPoint</vt:lpstr>
      <vt:lpstr>Презентация PowerPoint</vt:lpstr>
      <vt:lpstr>Презентация PowerPoint</vt:lpstr>
      <vt:lpstr>Работа с обращениями граждан</vt:lpstr>
      <vt:lpstr>Презентация PowerPoint</vt:lpstr>
      <vt:lpstr>Презентация PowerPoint</vt:lpstr>
      <vt:lpstr>Выполненные работы</vt:lpstr>
      <vt:lpstr>Выполненные работы</vt:lpstr>
      <vt:lpstr>Выполненные работы</vt:lpstr>
      <vt:lpstr>Планы на 2021-2022 годы</vt:lpstr>
      <vt:lpstr>С заботой о ветеранах</vt:lpstr>
      <vt:lpstr>Презентация PowerPoint</vt:lpstr>
      <vt:lpstr>Взаимодействие с ТОС «Советский»</vt:lpstr>
      <vt:lpstr>Реализация партийного проекта «Здоровое будущее»</vt:lpstr>
      <vt:lpstr>Обратная связь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Белозёрова Наталья Витальевна</cp:lastModifiedBy>
  <cp:revision>272</cp:revision>
  <cp:lastPrinted>2021-04-22T13:18:34Z</cp:lastPrinted>
  <dcterms:created xsi:type="dcterms:W3CDTF">2021-03-30T06:09:21Z</dcterms:created>
  <dcterms:modified xsi:type="dcterms:W3CDTF">2023-04-24T13:51:41Z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1746954141</vt:i4>
  </property>
  <property fmtid="{D5CDD505-2E9C-101B-9397-08002B2CF9AE}" pid="3" name="_NewReviewCycle">
    <vt:lpwstr/>
  </property>
  <property fmtid="{D5CDD505-2E9C-101B-9397-08002B2CF9AE}" pid="4" name="_EmailSubject">
    <vt:lpwstr>на сайт </vt:lpwstr>
  </property>
  <property fmtid="{D5CDD505-2E9C-101B-9397-08002B2CF9AE}" pid="5" name="_AuthorEmail">
    <vt:lpwstr>belozerovanv@cherepovetscity.ru</vt:lpwstr>
  </property>
  <property fmtid="{D5CDD505-2E9C-101B-9397-08002B2CF9AE}" pid="6" name="_AuthorEmailDisplayName">
    <vt:lpwstr>Белозёрова Наталья Витальевна</vt:lpwstr>
  </property>
</Properties>
</file>