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media/image19.jpg" ContentType="image/unknown"/>
  <Override PartName="/ppt/media/image24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0" r:id="rId2"/>
    <p:sldId id="283" r:id="rId3"/>
    <p:sldId id="266" r:id="rId4"/>
    <p:sldId id="262" r:id="rId5"/>
    <p:sldId id="285" r:id="rId6"/>
    <p:sldId id="289" r:id="rId7"/>
    <p:sldId id="295" r:id="rId8"/>
    <p:sldId id="275" r:id="rId9"/>
    <p:sldId id="286" r:id="rId10"/>
    <p:sldId id="296" r:id="rId11"/>
    <p:sldId id="288" r:id="rId12"/>
    <p:sldId id="291" r:id="rId13"/>
    <p:sldId id="290" r:id="rId14"/>
    <p:sldId id="292" r:id="rId15"/>
    <p:sldId id="293" r:id="rId16"/>
    <p:sldId id="276" r:id="rId17"/>
    <p:sldId id="294" r:id="rId18"/>
    <p:sldId id="287" r:id="rId19"/>
    <p:sldId id="282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BED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5"/>
    <p:restoredTop sz="94671"/>
  </p:normalViewPr>
  <p:slideViewPr>
    <p:cSldViewPr>
      <p:cViewPr varScale="1">
        <p:scale>
          <a:sx n="68" d="100"/>
          <a:sy n="68" d="100"/>
        </p:scale>
        <p:origin x="148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452549382581339E-2"/>
          <c:y val="4.8864274753449226E-2"/>
          <c:w val="0.60667684433530378"/>
          <c:h val="0.987846470487289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4"/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85B-43E5-9FE9-97C7A953A7FC}"/>
              </c:ext>
            </c:extLst>
          </c:dPt>
          <c:dPt>
            <c:idx val="1"/>
            <c:bubble3D val="0"/>
            <c:explosion val="3"/>
            <c:spPr>
              <a:gradFill rotWithShape="1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2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EBA-4043-9655-2E7105B33B45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50000"/>
                      <a:satMod val="300000"/>
                    </a:schemeClr>
                  </a:gs>
                  <a:gs pos="35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3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EBA-4043-9655-2E7105B33B45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0000"/>
                      <a:satMod val="300000"/>
                    </a:schemeClr>
                  </a:gs>
                  <a:gs pos="35000">
                    <a:schemeClr val="accent4">
                      <a:tint val="37000"/>
                      <a:satMod val="300000"/>
                    </a:schemeClr>
                  </a:gs>
                  <a:gs pos="100000">
                    <a:schemeClr val="accent4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4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EBA-4043-9655-2E7105B33B45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shade val="95000"/>
                  </a:schemeClr>
                </a:solidFill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EBA-4043-9655-2E7105B33B4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1C9BC9F-D38C-4EAB-B235-200EF1ACDF02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85B-43E5-9FE9-97C7A953A7F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1C13C36-42E4-4B67-BC8C-CBB103268566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EBA-4043-9655-2E7105B33B4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6AC054C-3174-4884-AFC8-0C0EB3BF2164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EBA-4043-9655-2E7105B33B4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A93435F-F853-4EE1-9EF1-223545AD21FF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EBA-4043-9655-2E7105B33B4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32539F3-B307-4CB4-BF47-955752BB5F78}" type="CATEGORYNAME">
                      <a:rPr lang="ru-RU"/>
                      <a:pPr/>
                      <a:t>[ИМЯ КАТЕГОРИИ]</a:t>
                    </a:fld>
                    <a:r>
                      <a:rPr lang="ru-RU" baseline="0"/>
                      <a:t>
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EBA-4043-9655-2E7105B33B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Жилищно-коммунальное хозяйство 35%</c:v>
                </c:pt>
                <c:pt idx="1">
                  <c:v>Юридические вопросы 40%</c:v>
                </c:pt>
                <c:pt idx="2">
                  <c:v>Социальная защита населения 5%</c:v>
                </c:pt>
                <c:pt idx="3">
                  <c:v>Здравоохранение 5%</c:v>
                </c:pt>
                <c:pt idx="4">
                  <c:v>Содержание дорог и территорий 15%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</c:v>
                </c:pt>
                <c:pt idx="1">
                  <c:v>40</c:v>
                </c:pt>
                <c:pt idx="2">
                  <c:v>5</c:v>
                </c:pt>
                <c:pt idx="3">
                  <c:v>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B-43E5-9FE9-97C7A953A7F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4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A6E74-E835-486D-A7A6-BEC4976A0931}" type="datetimeFigureOut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3C77-9772-40CC-9F9F-47F8A7412D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61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8BA0-F730-42D7-A471-6A378D7F45A8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01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C396-E6DC-4AFC-93AD-8356F82C972E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356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7958-425A-4D58-8870-0004AF208080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2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27B2D-465F-4255-9141-6607C62F7053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09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96224-A972-453C-9AF0-1C532D9CE8C9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22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7B31-90E7-476D-9C5D-DC5084A125FE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901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9FE9-2E1D-4327-B5A2-C06676A215DF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03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AD55F-9081-4FD8-900C-0BB48F721F35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45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80903-5318-455A-B692-D112AEEF23F8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3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3C5F2-5836-48CA-A1B9-B5EFFA073816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893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F716B-F501-486C-850C-A5841294BFFB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64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DD7B1-BDB8-4274-B23F-DC6006136680}" type="datetime1">
              <a:rPr lang="ru-RU" smtClean="0"/>
              <a:pPr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9B3D1-D9C3-4EB1-B7B1-4DB68C1ADC7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9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1518322"/>
            <a:ext cx="791803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0070C0"/>
                </a:solidFill>
              </a:rPr>
              <a:t>ОТЧЁТ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о деятельности депутата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Череповецкой городской Думы 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Сальникова Николая Владимировича</a:t>
            </a:r>
          </a:p>
          <a:p>
            <a:pPr algn="ctr"/>
            <a:r>
              <a:rPr lang="ru-RU" sz="3600" b="1" dirty="0">
                <a:solidFill>
                  <a:srgbClr val="0070C0"/>
                </a:solidFill>
              </a:rPr>
              <a:t>по итогам 2022 года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02735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3DCEB0-1C90-6C9F-9428-DD218049B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28" y="908720"/>
            <a:ext cx="7848872" cy="40410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964FE-8827-8E42-4964-6812B0669E44}"/>
              </a:ext>
            </a:extLst>
          </p:cNvPr>
          <p:cNvSpPr txBox="1"/>
          <p:nvPr/>
        </p:nvSpPr>
        <p:spPr>
          <a:xfrm>
            <a:off x="683568" y="5309764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Book Antiqua" panose="02040602050305030304" pitchFamily="18" charset="0"/>
              </a:rPr>
              <a:t>Отремонтировано крыльцо входной группы в образовательном учреждении МАОУ «СОШ №24»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0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4709FE-43A5-8103-858E-F1C70A3040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8"/>
          <a:stretch/>
        </p:blipFill>
        <p:spPr>
          <a:xfrm>
            <a:off x="4139953" y="1052736"/>
            <a:ext cx="4721054" cy="38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1B990D-1AE2-D493-2D37-38CAC2249379}"/>
              </a:ext>
            </a:extLst>
          </p:cNvPr>
          <p:cNvSpPr txBox="1"/>
          <p:nvPr/>
        </p:nvSpPr>
        <p:spPr>
          <a:xfrm>
            <a:off x="4872597" y="5158933"/>
            <a:ext cx="368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Благоустройство и озеленение сквера на ул. К. Беляева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B28FA0-EB95-ED91-09D1-DA8300961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3456384" cy="52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199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A95581-12A3-EAF1-29BB-77D3562A5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908720"/>
            <a:ext cx="4085723" cy="54476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AEA5EF-28E1-8B3E-AD34-C8E555D0F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6" b="22805"/>
          <a:stretch/>
        </p:blipFill>
        <p:spPr>
          <a:xfrm>
            <a:off x="5076056" y="764704"/>
            <a:ext cx="3348371" cy="36292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88C5C9-8FA4-795B-FBAD-4679F63C61C2}"/>
              </a:ext>
            </a:extLst>
          </p:cNvPr>
          <p:cNvSpPr txBox="1"/>
          <p:nvPr/>
        </p:nvSpPr>
        <p:spPr>
          <a:xfrm>
            <a:off x="4932040" y="4797152"/>
            <a:ext cx="4085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Запланировано на 2023г. ремонт 6 дворов по программе КГС на округе №19.</a:t>
            </a:r>
          </a:p>
        </p:txBody>
      </p:sp>
    </p:spTree>
    <p:extLst>
      <p:ext uri="{BB962C8B-B14F-4D97-AF65-F5344CB8AC3E}">
        <p14:creationId xmlns:p14="http://schemas.microsoft.com/office/powerpoint/2010/main" val="203219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9B6F6-4D95-DEBF-7CB0-16537517C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7" b="16851"/>
          <a:stretch/>
        </p:blipFill>
        <p:spPr>
          <a:xfrm>
            <a:off x="296674" y="1333378"/>
            <a:ext cx="4933790" cy="28647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F9FB8-D936-11CF-3A94-3168A3E8612D}"/>
              </a:ext>
            </a:extLst>
          </p:cNvPr>
          <p:cNvSpPr txBox="1"/>
          <p:nvPr/>
        </p:nvSpPr>
        <p:spPr>
          <a:xfrm>
            <a:off x="905170" y="692696"/>
            <a:ext cx="7333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cap="all" noProof="0" dirty="0">
                <a:solidFill>
                  <a:srgbClr val="93A299">
                    <a:lumMod val="50000"/>
                  </a:srgbClr>
                </a:solidFill>
                <a:latin typeface="Book Antiqua"/>
                <a:ea typeface="+mj-ea"/>
                <a:cs typeface="+mj-cs"/>
              </a:rPr>
              <a:t>У</a:t>
            </a:r>
            <a:r>
              <a:rPr kumimoji="0" lang="ru-RU" sz="1800" b="0" i="0" u="none" strike="noStrike" kern="0" cap="all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Book Antiqua"/>
                <a:ea typeface="+mj-ea"/>
                <a:cs typeface="+mj-cs"/>
              </a:rPr>
              <a:t>частие ТОС «ЭЛЕКТРОН» В проведение праздников, конкурсов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A2E068-CC55-1DD2-0C3F-95CE00EAF4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 b="13543"/>
          <a:stretch/>
        </p:blipFill>
        <p:spPr>
          <a:xfrm>
            <a:off x="296674" y="4297937"/>
            <a:ext cx="2475126" cy="2135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505EA7-90A8-C295-94C1-709CB21269B0}"/>
              </a:ext>
            </a:extLst>
          </p:cNvPr>
          <p:cNvSpPr txBox="1"/>
          <p:nvPr/>
        </p:nvSpPr>
        <p:spPr>
          <a:xfrm>
            <a:off x="3419872" y="4509120"/>
            <a:ext cx="5266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cap="none" spc="0" dirty="0">
                <a:ln w="0"/>
                <a:solidFill>
                  <a:schemeClr val="tx1"/>
                </a:solidFill>
                <a:latin typeface="Book Antiqua" panose="02040602050305030304" pitchFamily="18" charset="0"/>
              </a:rPr>
              <a:t>При активном взаимодействии с ТОС «Электрон» в 2022 году, удалось организовать и провести 12 праздников и порядка 15 различных конкурсов.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0C90C-8D18-79B7-38A3-E2F58D6601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2164" r="-564" b="-299"/>
          <a:stretch/>
        </p:blipFill>
        <p:spPr>
          <a:xfrm>
            <a:off x="5518239" y="1333378"/>
            <a:ext cx="3505528" cy="28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1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E7D74E-710E-BC0F-5EDB-5B37684CC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702"/>
          <a:stretch/>
        </p:blipFill>
        <p:spPr>
          <a:xfrm flipH="1">
            <a:off x="5091248" y="1048001"/>
            <a:ext cx="3730733" cy="24965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9D3F12-5B71-85C6-8BA6-A3803A2E7A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19" y="3767842"/>
            <a:ext cx="4466006" cy="2512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F7D60-F140-4DA5-9963-6E340F370F58}"/>
              </a:ext>
            </a:extLst>
          </p:cNvPr>
          <p:cNvSpPr txBox="1"/>
          <p:nvPr/>
        </p:nvSpPr>
        <p:spPr>
          <a:xfrm>
            <a:off x="4932040" y="3976605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Отчетная конференция ТОС «Электрон» состоялась 06.09.2022г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354C44-7DFA-D5A0-56EC-8A1417095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1" y="1048001"/>
            <a:ext cx="4407362" cy="247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5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344" y="275848"/>
            <a:ext cx="6948264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400" dirty="0">
                <a:solidFill>
                  <a:schemeClr val="bg1"/>
                </a:solidFill>
              </a:rPr>
              <a:t>Участие в городских и общественных мероприятиях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5057"/>
            <a:ext cx="509017" cy="509017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5433A63-3900-6C42-BC3B-982A0F4BC7C9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DFEC8-F4B2-0663-8A55-F49A715AF363}"/>
              </a:ext>
            </a:extLst>
          </p:cNvPr>
          <p:cNvSpPr txBox="1"/>
          <p:nvPr/>
        </p:nvSpPr>
        <p:spPr>
          <a:xfrm>
            <a:off x="899592" y="636836"/>
            <a:ext cx="73448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ПРОЕКТ </a:t>
            </a:r>
          </a:p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«ШКОЛА ГРАМОТНОГО ПОТРЕБИТЕЛЯ»</a:t>
            </a:r>
          </a:p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 для жителей г. Череповца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013"/>
            <a:ext cx="3289192" cy="43855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D0A943-6507-364E-1C8B-052293ABA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2" b="2838"/>
          <a:stretch/>
        </p:blipFill>
        <p:spPr>
          <a:xfrm>
            <a:off x="3774740" y="1703013"/>
            <a:ext cx="5050904" cy="31652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B70CDE-2FE4-8E5C-12A4-84B5B40FB611}"/>
              </a:ext>
            </a:extLst>
          </p:cNvPr>
          <p:cNvSpPr txBox="1"/>
          <p:nvPr/>
        </p:nvSpPr>
        <p:spPr>
          <a:xfrm>
            <a:off x="3635896" y="4986724"/>
            <a:ext cx="53285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Являюсь куратором 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партийного проекта </a:t>
            </a:r>
            <a:r>
              <a:rPr lang="ru-RU" dirty="0"/>
              <a:t>«Школа грамотного потребителя» в г. Череповце.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Вологодская область вошла в десятку лучших по реализации федерального партийного проекта «Школа грамотного потребителя».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516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344" y="275848"/>
            <a:ext cx="6948264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400" dirty="0">
                <a:solidFill>
                  <a:schemeClr val="bg1"/>
                </a:solidFill>
              </a:rPr>
              <a:t>Участие в городских и общественных мероприятиях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5057"/>
            <a:ext cx="509017" cy="509017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5433A63-3900-6C42-BC3B-982A0F4BC7C9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F79CC6-0028-44E5-91FF-6829B124AF7C}"/>
              </a:ext>
            </a:extLst>
          </p:cNvPr>
          <p:cNvSpPr txBox="1"/>
          <p:nvPr/>
        </p:nvSpPr>
        <p:spPr>
          <a:xfrm>
            <a:off x="3260153" y="3933056"/>
            <a:ext cx="30400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Участие в городских акциях «Парад Победы», «Бессмертный полк». </a:t>
            </a:r>
          </a:p>
          <a:p>
            <a:endParaRPr lang="ru-RU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Поздравление в</a:t>
            </a:r>
            <a:r>
              <a:rPr lang="ru-RU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етеранов-блокадников.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990986-42D1-0915-876E-167EF19151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3" t="18889" r="25063" b="12173"/>
          <a:stretch/>
        </p:blipFill>
        <p:spPr>
          <a:xfrm>
            <a:off x="308003" y="1022134"/>
            <a:ext cx="2816386" cy="45559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A7E3FA-0EC4-56E6-A42E-18E0997507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r="10043" b="303"/>
          <a:stretch/>
        </p:blipFill>
        <p:spPr>
          <a:xfrm>
            <a:off x="3260153" y="1022134"/>
            <a:ext cx="2623693" cy="26433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3489D9-46F1-062C-8A5C-992886C8E1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8" t="5911" r="6357" b="1680"/>
          <a:stretch/>
        </p:blipFill>
        <p:spPr>
          <a:xfrm>
            <a:off x="6155374" y="1022134"/>
            <a:ext cx="2816386" cy="455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00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344" y="275848"/>
            <a:ext cx="6948264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400" dirty="0">
                <a:solidFill>
                  <a:schemeClr val="bg1"/>
                </a:solidFill>
              </a:rPr>
              <a:t>Участие в городских и общественных мероприятиях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5057"/>
            <a:ext cx="509017" cy="509017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5433A63-3900-6C42-BC3B-982A0F4BC7C9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17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80AB7DF-EE2D-8D50-3902-3CDBA113EC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6"/>
          <a:stretch/>
        </p:blipFill>
        <p:spPr>
          <a:xfrm>
            <a:off x="729851" y="917082"/>
            <a:ext cx="3554117" cy="27439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1EA4A6-F00B-D1E0-DCC3-48AF20117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" b="10988"/>
          <a:stretch/>
        </p:blipFill>
        <p:spPr>
          <a:xfrm>
            <a:off x="4572000" y="3895436"/>
            <a:ext cx="4200814" cy="25114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EA1816-F1E3-5C9B-E760-204CB1DD5B28}"/>
              </a:ext>
            </a:extLst>
          </p:cNvPr>
          <p:cNvSpPr txBox="1"/>
          <p:nvPr/>
        </p:nvSpPr>
        <p:spPr>
          <a:xfrm>
            <a:off x="4860034" y="1397675"/>
            <a:ext cx="3672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Участие в городском конкурсе «Цветущий город».</a:t>
            </a:r>
          </a:p>
          <a:p>
            <a:endParaRPr lang="ru-RU" dirty="0">
              <a:latin typeface="Book Antiqua" panose="02040602050305030304" pitchFamily="18" charset="0"/>
            </a:endParaRPr>
          </a:p>
          <a:p>
            <a:r>
              <a:rPr lang="ru-RU" dirty="0"/>
              <a:t>Принял активное участие в озеленении и благоустройстве территорий 19 округа.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2037ABD-5B72-79D8-D7E8-1FBF7BC899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72" b="11563"/>
          <a:stretch/>
        </p:blipFill>
        <p:spPr>
          <a:xfrm>
            <a:off x="729852" y="3895436"/>
            <a:ext cx="3589376" cy="25619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509141-2252-193E-F0E9-C39E49A74021}"/>
              </a:ext>
            </a:extLst>
          </p:cNvPr>
          <p:cNvSpPr txBox="1"/>
          <p:nvPr/>
        </p:nvSpPr>
        <p:spPr>
          <a:xfrm>
            <a:off x="4678207" y="732416"/>
            <a:ext cx="38542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</a:rPr>
              <a:t>ЦВЕТУЩИЙ ГОРОД</a:t>
            </a:r>
          </a:p>
        </p:txBody>
      </p:sp>
    </p:spTree>
    <p:extLst>
      <p:ext uri="{BB962C8B-B14F-4D97-AF65-F5344CB8AC3E}">
        <p14:creationId xmlns:p14="http://schemas.microsoft.com/office/powerpoint/2010/main" val="106840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4344" y="275848"/>
            <a:ext cx="6948264" cy="308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ru-RU" sz="2400" dirty="0">
                <a:solidFill>
                  <a:schemeClr val="bg1"/>
                </a:solidFill>
              </a:rPr>
              <a:t>Участие в городских и общественных мероприятиях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75057"/>
            <a:ext cx="509017" cy="509017"/>
          </a:xfrm>
          <a:prstGeom prst="rect">
            <a:avLst/>
          </a:prstGeom>
        </p:spPr>
      </p:pic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id="{15433A63-3900-6C42-BC3B-982A0F4BC7C9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7E5EB0-D06C-2E31-AE17-DFC23BDE932B}"/>
              </a:ext>
            </a:extLst>
          </p:cNvPr>
          <p:cNvSpPr txBox="1"/>
          <p:nvPr/>
        </p:nvSpPr>
        <p:spPr>
          <a:xfrm>
            <a:off x="3935723" y="4098541"/>
            <a:ext cx="49113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Book Antiqua" panose="02040602050305030304" pitchFamily="18" charset="0"/>
              </a:rPr>
              <a:t>Участие в проектах:</a:t>
            </a:r>
            <a:endParaRPr lang="ru-RU" dirty="0">
              <a:latin typeface="Book Antiqua" panose="0204060205030503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effectLst/>
                <a:latin typeface="Book Antiqua" panose="02040602050305030304" pitchFamily="18" charset="0"/>
              </a:rPr>
              <a:t>Всероссийская просветительская акция «Поделись своим Знанием»;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latin typeface="Book Antiqua" panose="02040602050305030304" pitchFamily="18" charset="0"/>
              </a:rPr>
              <a:t>«Домовой»;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Book Antiqua" panose="02040602050305030304" pitchFamily="18" charset="0"/>
              </a:rPr>
              <a:t>«</a:t>
            </a:r>
            <a:r>
              <a:rPr lang="ru-RU" sz="1800" dirty="0">
                <a:latin typeface="Book Antiqua" panose="02040602050305030304" pitchFamily="18" charset="0"/>
              </a:rPr>
              <a:t>Урок выпускника»;</a:t>
            </a:r>
          </a:p>
          <a:p>
            <a:endParaRPr lang="ru-RU" sz="1800" dirty="0">
              <a:latin typeface="Book Antiqua" panose="02040602050305030304" pitchFamily="18" charset="0"/>
            </a:endParaRPr>
          </a:p>
          <a:p>
            <a:r>
              <a:rPr lang="ru-RU" sz="1800" dirty="0">
                <a:latin typeface="Book Antiqua" panose="02040602050305030304" pitchFamily="18" charset="0"/>
              </a:rPr>
              <a:t>Встречи с учащимися образовательных учреждений.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6" y="922898"/>
            <a:ext cx="3420753" cy="4738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A7F977-CDCE-FF1A-A43D-A2DB4C90DF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4" b="3823"/>
          <a:stretch/>
        </p:blipFill>
        <p:spPr>
          <a:xfrm>
            <a:off x="3935723" y="921762"/>
            <a:ext cx="4608512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9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-14067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Освещение деятельности депутата в средствах </a:t>
            </a:r>
          </a:p>
          <a:p>
            <a:r>
              <a:rPr lang="ru-RU" dirty="0">
                <a:solidFill>
                  <a:schemeClr val="bg1"/>
                </a:solidFill>
              </a:rPr>
              <a:t>массовой информации и в социальных сетях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9" y="68656"/>
            <a:ext cx="509017" cy="509017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4C7A4EB-08C2-EA41-9E57-B8ECA3CD116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A5B5C7A-F9D1-B38B-8363-6205195EC6A0}"/>
              </a:ext>
            </a:extLst>
          </p:cNvPr>
          <p:cNvSpPr/>
          <p:nvPr/>
        </p:nvSpPr>
        <p:spPr>
          <a:xfrm>
            <a:off x="5171484" y="908720"/>
            <a:ext cx="375723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Book Antiqua" panose="02040602050305030304" pitchFamily="18" charset="0"/>
              </a:rPr>
              <a:t>✅ Николай Владимирович Сальников,</a:t>
            </a:r>
          </a:p>
          <a:p>
            <a:r>
              <a:rPr lang="ru-RU" sz="1400" dirty="0">
                <a:latin typeface="Book Antiqua" panose="02040602050305030304" pitchFamily="18" charset="0"/>
              </a:rPr>
              <a:t> </a:t>
            </a:r>
            <a:r>
              <a:rPr lang="ru-RU" sz="1400" b="1" dirty="0">
                <a:latin typeface="Book Antiqua" panose="02040602050305030304" pitchFamily="18" charset="0"/>
              </a:rPr>
              <a:t>депутат по избирательному округу № 19</a:t>
            </a:r>
          </a:p>
          <a:p>
            <a:endParaRPr lang="ru-RU" sz="1400" dirty="0">
              <a:latin typeface="Book Antiqua" panose="02040602050305030304" pitchFamily="18" charset="0"/>
            </a:endParaRPr>
          </a:p>
          <a:p>
            <a:r>
              <a:rPr lang="ru-RU" sz="1400" dirty="0">
                <a:latin typeface="Book Antiqua" panose="02040602050305030304" pitchFamily="18" charset="0"/>
              </a:rPr>
              <a:t>✅ Мария Ивановна Романова, 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глава управы № 19</a:t>
            </a:r>
          </a:p>
          <a:p>
            <a:endParaRPr lang="ru-RU" sz="1400" dirty="0">
              <a:latin typeface="Book Antiqua" panose="02040602050305030304" pitchFamily="18" charset="0"/>
            </a:endParaRPr>
          </a:p>
          <a:p>
            <a:r>
              <a:rPr lang="ru-RU" sz="1400" dirty="0">
                <a:latin typeface="Book Antiqua" panose="02040602050305030304" pitchFamily="18" charset="0"/>
              </a:rPr>
              <a:t>✅ Анастасия Валерьевна Матвеева, 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главный специалист управы № 19, 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помощник депутата</a:t>
            </a:r>
          </a:p>
          <a:p>
            <a:endParaRPr lang="ru-RU" sz="1400" dirty="0">
              <a:latin typeface="Book Antiqua" panose="02040602050305030304" pitchFamily="18" charset="0"/>
            </a:endParaRPr>
          </a:p>
          <a:p>
            <a:r>
              <a:rPr lang="ru-RU" sz="1400" dirty="0">
                <a:latin typeface="Book Antiqua" panose="02040602050305030304" pitchFamily="18" charset="0"/>
              </a:rPr>
              <a:t>✅ Анжелика Владимировна </a:t>
            </a:r>
            <a:r>
              <a:rPr lang="ru-RU" sz="1400" dirty="0" err="1">
                <a:latin typeface="Book Antiqua" panose="02040602050305030304" pitchFamily="18" charset="0"/>
              </a:rPr>
              <a:t>Надежина</a:t>
            </a:r>
            <a:r>
              <a:rPr lang="ru-RU" sz="1400" dirty="0">
                <a:latin typeface="Book Antiqua" panose="02040602050305030304" pitchFamily="18" charset="0"/>
              </a:rPr>
              <a:t>, </a:t>
            </a:r>
          </a:p>
          <a:p>
            <a:r>
              <a:rPr lang="ru-RU" sz="1400" b="1" dirty="0">
                <a:latin typeface="Book Antiqua" panose="02040602050305030304" pitchFamily="18" charset="0"/>
              </a:rPr>
              <a:t>председатель ТОС «Электрон"</a:t>
            </a:r>
          </a:p>
          <a:p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7AA2AD4-5258-EA36-465A-C4FF3B313477}"/>
              </a:ext>
            </a:extLst>
          </p:cNvPr>
          <p:cNvSpPr/>
          <p:nvPr/>
        </p:nvSpPr>
        <p:spPr>
          <a:xfrm>
            <a:off x="470017" y="888972"/>
            <a:ext cx="407836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Городская Управа №</a:t>
            </a:r>
            <a:r>
              <a:rPr lang="ru-RU" sz="280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19</a:t>
            </a:r>
            <a:endParaRPr lang="ru-RU" sz="2800" b="0" cap="none" spc="0" dirty="0">
              <a:ln w="0"/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8E4B9E2-0AFE-A11B-C14B-3C3A3DB0FCBF}"/>
              </a:ext>
            </a:extLst>
          </p:cNvPr>
          <p:cNvSpPr/>
          <p:nvPr/>
        </p:nvSpPr>
        <p:spPr>
          <a:xfrm>
            <a:off x="5167216" y="3902849"/>
            <a:ext cx="43073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🏠 Адрес: </a:t>
            </a:r>
            <a:r>
              <a:rPr lang="ru-RU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ул</a:t>
            </a:r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К.Беляева</a:t>
            </a:r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, 2В</a:t>
            </a:r>
          </a:p>
          <a:p>
            <a:pPr lvl="0"/>
            <a:endParaRPr lang="ru-RU" sz="14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🕙 Режим работы:</a:t>
            </a:r>
          </a:p>
          <a:p>
            <a:pPr lvl="0"/>
            <a:r>
              <a:rPr lang="ru-RU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пон</a:t>
            </a:r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- </a:t>
            </a:r>
            <a:r>
              <a:rPr lang="ru-RU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четв</a:t>
            </a:r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. 08:00-19:00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пят. 08:00-16:00</a:t>
            </a:r>
          </a:p>
          <a:p>
            <a:pPr lvl="0"/>
            <a:endParaRPr lang="ru-RU" sz="14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☎️ Телефон: +7951-730-35-58</a:t>
            </a:r>
          </a:p>
          <a:p>
            <a:pPr lvl="0"/>
            <a:endParaRPr lang="ru-RU" sz="14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🌐 </a:t>
            </a:r>
            <a:r>
              <a:rPr lang="ru-RU" sz="1400" dirty="0" err="1">
                <a:solidFill>
                  <a:prstClr val="black"/>
                </a:solidFill>
                <a:latin typeface="Book Antiqua" panose="02040602050305030304" pitchFamily="18" charset="0"/>
              </a:rPr>
              <a:t>Эл.адрес</a:t>
            </a:r>
            <a:r>
              <a:rPr lang="ru-RU" sz="1400" dirty="0">
                <a:solidFill>
                  <a:prstClr val="black"/>
                </a:solidFill>
                <a:latin typeface="Book Antiqua" panose="02040602050305030304" pitchFamily="18" charset="0"/>
              </a:rPr>
              <a:t>: uprava19@cherepovetscity.ru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81C2BA1-2212-745F-43A3-B277F074CB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3" y="1394607"/>
            <a:ext cx="4845833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09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8183" y="1951672"/>
            <a:ext cx="4346048" cy="29546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2400" b="0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11 сентября 2022 года избран депутатом Череповецкой городской Думы 10 созыва (2022−2027 гг.) по одномандатному избирательному округу № 19.</a:t>
            </a:r>
          </a:p>
          <a:p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945330-91D7-AF0A-42D2-C60F761877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24" b="99265" l="10000" r="91064">
                        <a14:foregroundMark x1="41277" y1="9191" x2="41277" y2="9191"/>
                        <a14:foregroundMark x1="67872" y1="92463" x2="67872" y2="92463"/>
                        <a14:foregroundMark x1="51702" y1="96507" x2="51702" y2="96507"/>
                        <a14:foregroundMark x1="11915" y1="75735" x2="11915" y2="75735"/>
                        <a14:foregroundMark x1="11702" y1="74265" x2="11702" y2="74265"/>
                        <a14:foregroundMark x1="10638" y1="77757" x2="10638" y2="77757"/>
                        <a14:foregroundMark x1="11702" y1="76287" x2="11702" y2="76287"/>
                        <a14:foregroundMark x1="10638" y1="75368" x2="10638" y2="75368"/>
                        <a14:foregroundMark x1="91064" y1="71875" x2="91064" y2="71875"/>
                        <a14:foregroundMark x1="66596" y1="99265" x2="66596" y2="99265"/>
                        <a14:foregroundMark x1="32766" y1="80515" x2="32766" y2="80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918" y="836712"/>
            <a:ext cx="3888432" cy="460263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4CF028-A798-E2FA-ADC7-CE36C0C4EE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08" y="1958637"/>
            <a:ext cx="408175" cy="40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41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F2B62416-D287-CA4C-9A23-1FECEE390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747360"/>
            <a:ext cx="8040071" cy="365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Социальные сети:</a:t>
            </a: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95936" y="0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Освещение деятельности депутата в средствах </a:t>
            </a:r>
          </a:p>
          <a:p>
            <a:r>
              <a:rPr lang="ru-RU" dirty="0">
                <a:solidFill>
                  <a:schemeClr val="bg1"/>
                </a:solidFill>
              </a:rPr>
              <a:t>массовой информации и в социальных сетях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19" y="68656"/>
            <a:ext cx="509017" cy="509017"/>
          </a:xfrm>
          <a:prstGeom prst="rect">
            <a:avLst/>
          </a:prstGeom>
        </p:spPr>
      </p:pic>
      <p:sp>
        <p:nvSpPr>
          <p:cNvPr id="7" name="Номер слайда 1">
            <a:extLst>
              <a:ext uri="{FF2B5EF4-FFF2-40B4-BE49-F238E27FC236}">
                <a16:creationId xmlns:a16="http://schemas.microsoft.com/office/drawing/2014/main" id="{B4C7A4EB-08C2-EA41-9E57-B8ECA3CD116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20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72BDC2-A42A-C104-9B2E-6A92F4693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7" y="1142528"/>
            <a:ext cx="4572000" cy="17898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03EAAB8-80A8-8516-D6A3-106BA69D3BCD}"/>
              </a:ext>
            </a:extLst>
          </p:cNvPr>
          <p:cNvSpPr/>
          <p:nvPr/>
        </p:nvSpPr>
        <p:spPr>
          <a:xfrm>
            <a:off x="2167442" y="49143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77-10-27</a:t>
            </a:r>
            <a:r>
              <a:rPr lang="ru-RU" dirty="0">
                <a:latin typeface="Book Antiqua" panose="02040602050305030304" pitchFamily="18" charset="0"/>
              </a:rPr>
              <a:t> (приемная)</a:t>
            </a:r>
          </a:p>
          <a:p>
            <a:pPr lvl="0">
              <a:defRPr/>
            </a:pPr>
            <a:r>
              <a:rPr lang="ru-RU" dirty="0">
                <a:latin typeface="Book Antiqua" panose="02040602050305030304" pitchFamily="18" charset="0"/>
              </a:rPr>
              <a:t> 162600, Череповец, пр. Строителей, 2</a:t>
            </a:r>
          </a:p>
          <a:p>
            <a:pPr lvl="0">
              <a:defRPr/>
            </a:pPr>
            <a:r>
              <a:rPr lang="ru-RU" dirty="0">
                <a:latin typeface="Book Antiqua" panose="02040602050305030304" pitchFamily="18" charset="0"/>
              </a:rPr>
              <a:t> duma@cherepovetscity.ru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D6819-6E4C-D4FF-42B3-771158AA8DBE}"/>
              </a:ext>
            </a:extLst>
          </p:cNvPr>
          <p:cNvSpPr txBox="1"/>
          <p:nvPr/>
        </p:nvSpPr>
        <p:spPr>
          <a:xfrm>
            <a:off x="131423" y="4914382"/>
            <a:ext cx="2306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Электронная почта: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86646F-A0B4-1E4D-05B5-F63E313B2752}"/>
              </a:ext>
            </a:extLst>
          </p:cNvPr>
          <p:cNvSpPr txBox="1"/>
          <p:nvPr/>
        </p:nvSpPr>
        <p:spPr>
          <a:xfrm>
            <a:off x="156001" y="5925974"/>
            <a:ext cx="8316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0070C0"/>
                </a:solidFill>
              </a:rPr>
              <a:t>Помощник:  </a:t>
            </a:r>
            <a:r>
              <a:rPr lang="ru-RU" sz="1800" dirty="0">
                <a:latin typeface="Book Antiqua" panose="02040602050305030304" pitchFamily="18" charset="0"/>
              </a:rPr>
              <a:t>Анастасия Валерьевна Матвеева,  тел: 8951-730-35-58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9D8D716-5F30-4994-39F4-E7C5FBC7BF5C}"/>
              </a:ext>
            </a:extLst>
          </p:cNvPr>
          <p:cNvSpPr/>
          <p:nvPr/>
        </p:nvSpPr>
        <p:spPr>
          <a:xfrm>
            <a:off x="6859445" y="1630475"/>
            <a:ext cx="2072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Наведите камеру</a:t>
            </a:r>
          </a:p>
          <a:p>
            <a:pPr lvl="0" algn="ctr">
              <a:defRPr/>
            </a:pPr>
            <a:r>
              <a:rPr lang="ru-RU" sz="1600" b="1" dirty="0">
                <a:solidFill>
                  <a:srgbClr val="FF0000"/>
                </a:solidFill>
              </a:rPr>
              <a:t> телефона на </a:t>
            </a:r>
            <a:r>
              <a:rPr lang="en-US" sz="1600" b="1" dirty="0">
                <a:solidFill>
                  <a:srgbClr val="FF0000"/>
                </a:solidFill>
              </a:rPr>
              <a:t>QR-</a:t>
            </a:r>
            <a:r>
              <a:rPr lang="ru-RU" sz="1600" b="1" dirty="0">
                <a:solidFill>
                  <a:srgbClr val="FF0000"/>
                </a:solidFill>
              </a:rPr>
              <a:t>код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FE29CD-855D-FD4C-2809-D2D70C6FD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5" y="1068297"/>
            <a:ext cx="1789892" cy="178989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4988041-4B0D-E339-BF50-DD6EDF9B4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985" y="2963398"/>
            <a:ext cx="1831038" cy="16780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645BC5-1729-743C-811B-748C3786A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7" y="3026276"/>
            <a:ext cx="4572000" cy="16151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6687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457379"/>
            <a:ext cx="504056" cy="365125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72947"/>
            <a:ext cx="4427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Правотворческая деятельность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9585"/>
            <a:ext cx="504056" cy="5040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3" y="766978"/>
            <a:ext cx="490729" cy="390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4B6BC3-E02C-AABF-1975-443F44F74458}"/>
              </a:ext>
            </a:extLst>
          </p:cNvPr>
          <p:cNvSpPr txBox="1"/>
          <p:nvPr/>
        </p:nvSpPr>
        <p:spPr>
          <a:xfrm>
            <a:off x="112977" y="1568031"/>
            <a:ext cx="90068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0" i="0" dirty="0">
                <a:solidFill>
                  <a:srgbClr val="002060"/>
                </a:solidFill>
                <a:effectLst/>
                <a:latin typeface="Book Antiqua" panose="02040602050305030304" pitchFamily="18" charset="0"/>
              </a:rPr>
              <a:t>Председатель постоянной комиссии Череповецкой городской Думы по местному самоуправлению, регламенту и депутатской деятельности.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E43A7-02A9-B753-CDE7-A9C39E77D7FC}"/>
              </a:ext>
            </a:extLst>
          </p:cNvPr>
          <p:cNvSpPr txBox="1"/>
          <p:nvPr/>
        </p:nvSpPr>
        <p:spPr>
          <a:xfrm>
            <a:off x="678067" y="664053"/>
            <a:ext cx="82144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Участие  в заседаниях постоянных комиссий,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Book Antiqua" panose="02040602050305030304" pitchFamily="18" charset="0"/>
                <a:ea typeface="Calibri" panose="020F0502020204030204" pitchFamily="34" charset="0"/>
              </a:rPr>
              <a:t>заседаниях Думы в 2022 году </a:t>
            </a:r>
            <a:endParaRPr lang="ru-RU" sz="2400" dirty="0">
              <a:solidFill>
                <a:srgbClr val="002060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3FCEDB-02A6-089E-9EDF-AE54355BC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9" y="2487307"/>
            <a:ext cx="4352510" cy="28308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201816-7DD4-5E5C-C2A0-E96BEB8E1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514" y="2468183"/>
            <a:ext cx="4352509" cy="2830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397458-7819-9883-02EE-BBEB78AC0018}"/>
              </a:ext>
            </a:extLst>
          </p:cNvPr>
          <p:cNvSpPr txBox="1"/>
          <p:nvPr/>
        </p:nvSpPr>
        <p:spPr>
          <a:xfrm>
            <a:off x="660173" y="5670110"/>
            <a:ext cx="8111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Принял участие в: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 Antiqua" panose="02040602050305030304" pitchFamily="18" charset="0"/>
              </a:rPr>
              <a:t>12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 заседаниях Череповецкой  городской Думы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0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F7B7166-D6C7-DF42-BA54-35418A6196D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4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37897AA7-95B0-7894-AD20-632844F8D3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064828"/>
              </p:ext>
            </p:extLst>
          </p:nvPr>
        </p:nvGraphicFramePr>
        <p:xfrm>
          <a:off x="244485" y="966126"/>
          <a:ext cx="6725061" cy="52891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D4A89A-F989-92BA-FED3-2EFD52CCC7E4}"/>
              </a:ext>
            </a:extLst>
          </p:cNvPr>
          <p:cNvSpPr/>
          <p:nvPr/>
        </p:nvSpPr>
        <p:spPr>
          <a:xfrm>
            <a:off x="2259680" y="622966"/>
            <a:ext cx="46297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>
                <a:ln w="0"/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 Antiqua" panose="02040602050305030304" pitchFamily="18" charset="0"/>
              </a:rPr>
              <a:t>ОБРАЩЕНИЯ ГРАЖДАН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D05F6EE-14B4-39BC-5658-B1108987367F}"/>
              </a:ext>
            </a:extLst>
          </p:cNvPr>
          <p:cNvSpPr/>
          <p:nvPr/>
        </p:nvSpPr>
        <p:spPr>
          <a:xfrm>
            <a:off x="4572000" y="1124744"/>
            <a:ext cx="432751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В ходе рассмотрения обращений даны разъяснения и получены положительные результаты: </a:t>
            </a:r>
          </a:p>
          <a:p>
            <a:pPr marL="228600" indent="-228600">
              <a:buFontTx/>
              <a:buAutoNum type="arabicParenR"/>
            </a:pPr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Отремонтирована лестница от дома 40 по ул. </a:t>
            </a:r>
            <a:r>
              <a:rPr lang="ru-RU" sz="1600" dirty="0" err="1">
                <a:solidFill>
                  <a:prstClr val="black"/>
                </a:solidFill>
                <a:latin typeface="Book Antiqua" panose="02040602050305030304" pitchFamily="18" charset="0"/>
              </a:rPr>
              <a:t>К.Беляева</a:t>
            </a:r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 к дому 171 по пр. Победы. </a:t>
            </a:r>
            <a:endParaRPr lang="ru-RU" sz="16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228600" lvl="0" indent="-228600">
              <a:buFontTx/>
              <a:buAutoNum type="arabicParenR"/>
            </a:pPr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Установлено освещение и отремонтирована пешеходная дорожка маршрута от дома 38 по ул. К. Беляева</a:t>
            </a:r>
            <a:r>
              <a:rPr lang="en-US" sz="1600" dirty="0">
                <a:solidFill>
                  <a:prstClr val="black"/>
                </a:solidFill>
                <a:latin typeface="Book Antiqua" panose="02040602050305030304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до пр. Победы, 161. Установлено освещение между МАДОУ «Детский сад 29» и МАОУ «СОШ26»</a:t>
            </a:r>
          </a:p>
          <a:p>
            <a:pPr marL="228600" indent="-228600">
              <a:buFontTx/>
              <a:buAutoNum type="arabicParenR"/>
            </a:pPr>
            <a:r>
              <a:rPr lang="ru-RU" sz="1600" dirty="0">
                <a:solidFill>
                  <a:srgbClr val="000000"/>
                </a:solidFill>
                <a:latin typeface="Book Antiqua" panose="02040602050305030304" pitchFamily="18" charset="0"/>
              </a:rPr>
              <a:t>Установлено три остановочных комплекса у домов 29, 46 по ул. Юбилейная и у дома 35 по ул. </a:t>
            </a:r>
            <a:r>
              <a:rPr lang="ru-RU" sz="1600" dirty="0" err="1">
                <a:solidFill>
                  <a:srgbClr val="000000"/>
                </a:solidFill>
                <a:latin typeface="Book Antiqua" panose="02040602050305030304" pitchFamily="18" charset="0"/>
              </a:rPr>
              <a:t>К.Беляева</a:t>
            </a:r>
            <a:endParaRPr lang="ru-RU" sz="16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228600" indent="-228600">
              <a:buFontTx/>
              <a:buAutoNum type="arabicParenR"/>
            </a:pPr>
            <a:r>
              <a:rPr lang="ru-RU" sz="1600" dirty="0">
                <a:latin typeface="Book Antiqua" panose="02040602050305030304" pitchFamily="18" charset="0"/>
              </a:rPr>
              <a:t>Установлено 15 новых веранд и новая спортивная площадка в  </a:t>
            </a:r>
            <a:r>
              <a:rPr lang="ru-RU" sz="1600" b="0" i="0" dirty="0">
                <a:effectLst/>
                <a:latin typeface="Book Antiqua" panose="02040602050305030304" pitchFamily="18" charset="0"/>
              </a:rPr>
              <a:t>МАДОУ «Детский сад №29».</a:t>
            </a:r>
            <a:endParaRPr lang="ru-RU" sz="1600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pPr marL="228600" lvl="0" indent="-228600">
              <a:buFontTx/>
              <a:buAutoNum type="arabicParenR"/>
            </a:pPr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Отремонтировано крыльцо входной группы в образовательном учреждении МАОУ «СОШ №24»</a:t>
            </a:r>
          </a:p>
          <a:p>
            <a:pPr lvl="0"/>
            <a:endParaRPr lang="ru-RU" sz="1600" dirty="0">
              <a:solidFill>
                <a:prstClr val="black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8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F7B7166-D6C7-DF42-BA54-35418A6196D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2E90C7-2DFF-DCE9-4E31-905671A7E004}"/>
              </a:ext>
            </a:extLst>
          </p:cNvPr>
          <p:cNvSpPr txBox="1"/>
          <p:nvPr/>
        </p:nvSpPr>
        <p:spPr>
          <a:xfrm>
            <a:off x="556584" y="4980051"/>
            <a:ext cx="7133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В 2022году в городской управе №19 проведено 4 приема граждан.</a:t>
            </a:r>
          </a:p>
          <a:p>
            <a:r>
              <a:rPr lang="ru-RU" dirty="0">
                <a:latin typeface="Book Antiqua" panose="02040602050305030304" pitchFamily="18" charset="0"/>
              </a:rPr>
              <a:t>На базе Череповецкого отделения партии Единая Россия – 4 приема граждан.</a:t>
            </a:r>
          </a:p>
          <a:p>
            <a:r>
              <a:rPr lang="ru-RU" dirty="0">
                <a:latin typeface="Book Antiqua" panose="02040602050305030304" pitchFamily="18" charset="0"/>
              </a:rPr>
              <a:t>Всего на приемах побывало 44человека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t="-1" r="3552" b="609"/>
          <a:stretch/>
        </p:blipFill>
        <p:spPr>
          <a:xfrm>
            <a:off x="5131938" y="774709"/>
            <a:ext cx="3232648" cy="4187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74710"/>
            <a:ext cx="3173313" cy="418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8701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с обращениями граждан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83" y="63338"/>
            <a:ext cx="509017" cy="509017"/>
          </a:xfrm>
          <a:prstGeom prst="rect">
            <a:avLst/>
          </a:prstGeom>
        </p:spPr>
      </p:pic>
      <p:sp>
        <p:nvSpPr>
          <p:cNvPr id="12" name="Номер слайда 1">
            <a:extLst>
              <a:ext uri="{FF2B5EF4-FFF2-40B4-BE49-F238E27FC236}">
                <a16:creationId xmlns:a16="http://schemas.microsoft.com/office/drawing/2014/main" id="{4F7B7166-D6C7-DF42-BA54-35418A6196D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6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74"/>
          <a:stretch/>
        </p:blipFill>
        <p:spPr>
          <a:xfrm>
            <a:off x="467544" y="1052736"/>
            <a:ext cx="5184576" cy="5369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4168" y="1052736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Отремонтирована лестница возле дома ул. К. Беляева, 40 и пр. Победы, 171</a:t>
            </a:r>
          </a:p>
        </p:txBody>
      </p:sp>
    </p:spTree>
    <p:extLst>
      <p:ext uri="{BB962C8B-B14F-4D97-AF65-F5344CB8AC3E}">
        <p14:creationId xmlns:p14="http://schemas.microsoft.com/office/powerpoint/2010/main" val="1552591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31E6C-B34B-D9C1-8DE5-82D26D693654}"/>
              </a:ext>
            </a:extLst>
          </p:cNvPr>
          <p:cNvSpPr txBox="1"/>
          <p:nvPr/>
        </p:nvSpPr>
        <p:spPr>
          <a:xfrm>
            <a:off x="4096912" y="4537903"/>
            <a:ext cx="49690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Установили освещение и заменили пешеходную дорожку вдоль дома 38 по ул.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К.Беляева</a:t>
            </a:r>
            <a:r>
              <a:rPr lang="ru-RU" b="0" i="0" dirty="0">
                <a:solidFill>
                  <a:srgbClr val="000000"/>
                </a:solidFill>
                <a:effectLst/>
                <a:latin typeface="Book Antiqua" panose="02040602050305030304" pitchFamily="18" charset="0"/>
              </a:rPr>
              <a:t> до пр. Победы, 161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Book Antiqua" panose="02040602050305030304" pitchFamily="18" charset="0"/>
              </a:rPr>
              <a:t>Установлено освещение между МАДОУ «Детский сад 29» и МАОУ «СОШ26».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0526F9-DC91-E075-0163-5A8D19263C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5" t="-2175" r="14975" b="26975"/>
          <a:stretch/>
        </p:blipFill>
        <p:spPr>
          <a:xfrm>
            <a:off x="213304" y="944536"/>
            <a:ext cx="3600400" cy="52780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DD4AAD-1996-3D5C-E45D-BB52155FD5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912" y="1077038"/>
            <a:ext cx="4682547" cy="311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39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E13795D-8138-0884-0ADE-C1B4FE0ED4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b="18032"/>
          <a:stretch/>
        </p:blipFill>
        <p:spPr>
          <a:xfrm>
            <a:off x="373767" y="1076518"/>
            <a:ext cx="3694177" cy="45749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EB995C-E503-58ED-BA23-29FCE4B2A85C}"/>
              </a:ext>
            </a:extLst>
          </p:cNvPr>
          <p:cNvSpPr txBox="1"/>
          <p:nvPr/>
        </p:nvSpPr>
        <p:spPr>
          <a:xfrm>
            <a:off x="4633664" y="4411745"/>
            <a:ext cx="44028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Установлено три остановочных комплекса: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ул. К. Беляева, 35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ул. Юбилейная, 46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Book Antiqua" panose="02040602050305030304" pitchFamily="18" charset="0"/>
              </a:rPr>
              <a:t>ул. Юбилейная, 29</a:t>
            </a:r>
            <a:endParaRPr lang="ru-RU" dirty="0">
              <a:solidFill>
                <a:prstClr val="black"/>
              </a:solidFill>
              <a:latin typeface="Book Antiqua" panose="0204060205030503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25F6E3-E802-E2A3-97E6-3F7E4DB1FF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" t="669" r="1078" b="17751"/>
          <a:stretch/>
        </p:blipFill>
        <p:spPr>
          <a:xfrm>
            <a:off x="4216661" y="1076518"/>
            <a:ext cx="4673077" cy="30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2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5736" y="87015"/>
            <a:ext cx="694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Работа в округе, взаимодействие с управой, ТОС</a:t>
            </a:r>
          </a:p>
        </p:txBody>
      </p:sp>
      <p:sp>
        <p:nvSpPr>
          <p:cNvPr id="10" name="Номер слайда 1">
            <a:extLst>
              <a:ext uri="{FF2B5EF4-FFF2-40B4-BE49-F238E27FC236}">
                <a16:creationId xmlns:a16="http://schemas.microsoft.com/office/drawing/2014/main" id="{E59C79DB-63AF-124F-B73E-A115F007B877}"/>
              </a:ext>
            </a:extLst>
          </p:cNvPr>
          <p:cNvSpPr txBox="1">
            <a:spLocks/>
          </p:cNvSpPr>
          <p:nvPr/>
        </p:nvSpPr>
        <p:spPr>
          <a:xfrm>
            <a:off x="8532440" y="6457379"/>
            <a:ext cx="504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8056-1450-C214-0E1A-84D76F304B61}"/>
              </a:ext>
            </a:extLst>
          </p:cNvPr>
          <p:cNvSpPr txBox="1"/>
          <p:nvPr/>
        </p:nvSpPr>
        <p:spPr>
          <a:xfrm>
            <a:off x="4981356" y="4952683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 Antiqua" panose="02040602050305030304" pitchFamily="18" charset="0"/>
              </a:rPr>
              <a:t>Установлено 15 новых веранд и новая спортивная площадка в  </a:t>
            </a:r>
            <a:r>
              <a:rPr lang="ru-RU" b="0" i="0" dirty="0">
                <a:effectLst/>
                <a:latin typeface="Book Antiqua" panose="02040602050305030304" pitchFamily="18" charset="0"/>
              </a:rPr>
              <a:t>МАДОУ «Детский сад №29».</a:t>
            </a:r>
            <a:endParaRPr lang="ru-RU" dirty="0">
              <a:latin typeface="Book Antiqua" panose="0204060205030503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B63575-157B-98DE-48F2-70F9AFF70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69873"/>
            <a:ext cx="3670512" cy="55148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49010-58F0-0361-CE99-608A1200C4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8"/>
          <a:stretch/>
        </p:blipFill>
        <p:spPr>
          <a:xfrm>
            <a:off x="4660289" y="869873"/>
            <a:ext cx="4026511" cy="36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866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4753</TotalTime>
  <Words>800</Words>
  <Application>Microsoft Office PowerPoint</Application>
  <PresentationFormat>Экран (4:3)</PresentationFormat>
  <Paragraphs>148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-apple-system</vt:lpstr>
      <vt:lpstr>Arial</vt:lpstr>
      <vt:lpstr>Book Antiqua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Анфалова Ирина Павловна</dc:creator>
  <cp:lastModifiedBy>cmiritadm</cp:lastModifiedBy>
  <cp:revision>109</cp:revision>
  <dcterms:created xsi:type="dcterms:W3CDTF">2018-09-05T06:59:14Z</dcterms:created>
  <dcterms:modified xsi:type="dcterms:W3CDTF">2023-03-31T10:47:43Z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_AdHocReviewCycleID">
    <vt:i4>669580705</vt:i4>
  </property>
  <property fmtid="{D5CDD505-2E9C-101B-9397-08002B2CF9AE}" pid="4" name="_EmailSubject">
    <vt:lpwstr>Отчёт за 2022 год</vt:lpwstr>
  </property>
  <property fmtid="{D5CDD505-2E9C-101B-9397-08002B2CF9AE}" pid="5" name="_AuthorEmail">
    <vt:lpwstr>nazarkova.oi@cherepovetscity.ru</vt:lpwstr>
  </property>
  <property fmtid="{D5CDD505-2E9C-101B-9397-08002B2CF9AE}" pid="6" name="_AuthorEmailDisplayName">
    <vt:lpwstr>Назаркова Ольга Ивановна</vt:lpwstr>
  </property>
  <property fmtid="{D5CDD505-2E9C-101B-9397-08002B2CF9AE}" pid="7" name="_PreviousAdHocReviewCycleID">
    <vt:i4>555587781</vt:i4>
  </property>
</Properties>
</file>