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60" r:id="rId2"/>
    <p:sldId id="287" r:id="rId3"/>
    <p:sldId id="285" r:id="rId4"/>
    <p:sldId id="286" r:id="rId5"/>
    <p:sldId id="266" r:id="rId6"/>
    <p:sldId id="262" r:id="rId7"/>
    <p:sldId id="290" r:id="rId8"/>
    <p:sldId id="288" r:id="rId9"/>
    <p:sldId id="291" r:id="rId10"/>
    <p:sldId id="308" r:id="rId11"/>
    <p:sldId id="316" r:id="rId12"/>
    <p:sldId id="311" r:id="rId13"/>
    <p:sldId id="296" r:id="rId14"/>
    <p:sldId id="293" r:id="rId15"/>
    <p:sldId id="297" r:id="rId16"/>
    <p:sldId id="299" r:id="rId17"/>
    <p:sldId id="298" r:id="rId18"/>
    <p:sldId id="276" r:id="rId19"/>
    <p:sldId id="300" r:id="rId20"/>
    <p:sldId id="301" r:id="rId21"/>
    <p:sldId id="302" r:id="rId22"/>
    <p:sldId id="303" r:id="rId23"/>
    <p:sldId id="304" r:id="rId24"/>
    <p:sldId id="305" r:id="rId25"/>
    <p:sldId id="307" r:id="rId26"/>
    <p:sldId id="312" r:id="rId27"/>
    <p:sldId id="313" r:id="rId28"/>
    <p:sldId id="31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BBED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5"/>
    <p:restoredTop sz="94671"/>
  </p:normalViewPr>
  <p:slideViewPr>
    <p:cSldViewPr>
      <p:cViewPr varScale="1">
        <p:scale>
          <a:sx n="108" d="100"/>
          <a:sy n="108" d="100"/>
        </p:scale>
        <p:origin x="151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pPr>
            <a:r>
              <a:rPr lang="ru-RU" sz="2400" b="0" kern="1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Темы обращений 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ЖКХ</c:v>
                </c:pt>
                <c:pt idx="1">
                  <c:v>Жилищные</c:v>
                </c:pt>
                <c:pt idx="2">
                  <c:v>Социальные </c:v>
                </c:pt>
                <c:pt idx="3">
                  <c:v>СВО</c:v>
                </c:pt>
                <c:pt idx="4">
                  <c:v>Образовательные </c:v>
                </c:pt>
                <c:pt idx="5">
                  <c:v>Прочие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4.3</c:v>
                </c:pt>
                <c:pt idx="1">
                  <c:v>3.9</c:v>
                </c:pt>
                <c:pt idx="2">
                  <c:v>2.8</c:v>
                </c:pt>
                <c:pt idx="3">
                  <c:v>1</c:v>
                </c:pt>
                <c:pt idx="4">
                  <c:v>1.9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8-4AF1-8929-F094E383B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664724384992722"/>
          <c:y val="0.14379878934052293"/>
          <c:w val="0.33584741035746829"/>
          <c:h val="0.73254951487672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explosion val="5"/>
            <c:extLst>
              <c:ext xmlns:c16="http://schemas.microsoft.com/office/drawing/2014/chart" uri="{C3380CC4-5D6E-409C-BE32-E72D297353CC}">
                <c16:uniqueId val="{00000000-8B20-4DC5-A85E-74C0F58BA6F4}"/>
              </c:ext>
            </c:extLst>
          </c:dPt>
          <c:cat>
            <c:strRef>
              <c:f>Лист1!$A$2:$A$6</c:f>
              <c:strCache>
                <c:ptCount val="5"/>
                <c:pt idx="0">
                  <c:v>20-30 лет </c:v>
                </c:pt>
                <c:pt idx="1">
                  <c:v>30-40 лет</c:v>
                </c:pt>
                <c:pt idx="2">
                  <c:v>40-50 лет</c:v>
                </c:pt>
                <c:pt idx="3">
                  <c:v>50-60 лет</c:v>
                </c:pt>
                <c:pt idx="4">
                  <c:v>60-70 лет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20-4DC5-A85E-74C0F58BA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A6E74-E835-486D-A7A6-BEC4976A0931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3C77-9772-40CC-9F9F-47F8A7412D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1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8BA0-F730-42D7-A471-6A378D7F45A8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C396-E6DC-4AFC-93AD-8356F82C972E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7958-425A-4D58-8870-0004AF208080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B2D-465F-4255-9141-6607C62F7053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6224-A972-453C-9AF0-1C532D9CE8C9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7B31-90E7-476D-9C5D-DC5084A125FE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9FE9-2E1D-4327-B5A2-C06676A215DF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D55F-9081-4FD8-900C-0BB48F721F35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0903-5318-455A-B692-D112AEEF23F8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C5F2-5836-48CA-A1B9-B5EFFA073816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716B-F501-486C-850C-A5841294BFFB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DD7B1-BDB8-4274-B23F-DC6006136680}" type="datetime1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hyperlink" Target="https://vk.com/irinashohin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990001"/>
            <a:ext cx="741682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ОТЧЁТ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итогам 2022 года (сентябрь-декабрь)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деятельности депутата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Череповецкой городской Думы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Шохиной Ирины Вячеславовны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0273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980728"/>
            <a:ext cx="3008313" cy="864096"/>
          </a:xfrm>
        </p:spPr>
        <p:txBody>
          <a:bodyPr>
            <a:normAutofit fontScale="90000"/>
          </a:bodyPr>
          <a:lstStyle/>
          <a:p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Информационная встреча с жителями 7 округа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>
            <a:normAutofit fontScale="925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Тема встречи : составлена карта развития округа на основании обращений, предложений и выявленных проблем.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участии мэра города Вадима Германова,  депутата городской Думы  Анны Леоновой.</a:t>
            </a:r>
          </a:p>
          <a:p>
            <a:endParaRPr lang="ru-RU" sz="2000" dirty="0"/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запросы жителей взяты в работу.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87015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РАЗВИТИЕ ОКРУГА 2022-2027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E59C79DB-63AF-124F-B73E-A115F007B87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2" name="Содержимое 12" descr="информ встреч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836712"/>
            <a:ext cx="5111750" cy="5256583"/>
          </a:xfrm>
        </p:spPr>
      </p:pic>
    </p:spTree>
    <p:extLst>
      <p:ext uri="{BB962C8B-B14F-4D97-AF65-F5344CB8AC3E}">
        <p14:creationId xmlns:p14="http://schemas.microsoft.com/office/powerpoint/2010/main" val="98512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642918"/>
            <a:ext cx="3008313" cy="714380"/>
          </a:xfrm>
        </p:spPr>
        <p:txBody>
          <a:bodyPr>
            <a:normAutofit fontScale="90000"/>
          </a:bodyPr>
          <a:lstStyle/>
          <a:p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Городская управа №7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Ул. Металлургов 53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Глава управы: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Широкова Татьяна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Николаевна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управы: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https://vk.com/uprava7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87015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округе, взаимодействие с управой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E59C79DB-63AF-124F-B73E-A115F007B87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6" name="Содержимое 15" descr="xMbA9Bi-AZ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928670"/>
            <a:ext cx="5111750" cy="5052042"/>
          </a:xfrm>
        </p:spPr>
      </p:pic>
    </p:spTree>
    <p:extLst>
      <p:ext uri="{BB962C8B-B14F-4D97-AF65-F5344CB8AC3E}">
        <p14:creationId xmlns:p14="http://schemas.microsoft.com/office/powerpoint/2010/main" val="9851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2283" y="496006"/>
            <a:ext cx="3008313" cy="1000132"/>
          </a:xfrm>
        </p:spPr>
        <p:txBody>
          <a:bodyPr>
            <a:normAutofit fontScale="90000"/>
          </a:bodyPr>
          <a:lstStyle/>
          <a:p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в собраниях собственников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Частые вопросы обсуждения: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Смена УК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Как попасть в программу  "Комфортная городская среда»,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Контейнерные площадки,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Блокираторы, 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Напор воды в квартире,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Парковки, 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Собаки,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многие другие.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87015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округе, взаимодействие с управой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E59C79DB-63AF-124F-B73E-A115F007B87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4" name="Содержимое 13" descr="благоустрой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00430" y="857232"/>
            <a:ext cx="5186370" cy="5143536"/>
          </a:xfrm>
        </p:spPr>
      </p:pic>
    </p:spTree>
    <p:extLst>
      <p:ext uri="{BB962C8B-B14F-4D97-AF65-F5344CB8AC3E}">
        <p14:creationId xmlns:p14="http://schemas.microsoft.com/office/powerpoint/2010/main" val="9851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Штыки - Обелиск воинской славы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Проведено озеленение на территории обелиска: </a:t>
            </a:r>
          </a:p>
          <a:p>
            <a:endParaRPr lang="ru-RU" sz="19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ru-RU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Высажены туи, горная сосна, живая изгородь из кизильника.</a:t>
            </a:r>
          </a:p>
          <a:p>
            <a:endParaRPr lang="ru-RU" sz="19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ru-RU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Облагорожена  центральная клумба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87015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округе, взаимодействие с управой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E59C79DB-63AF-124F-B73E-A115F007B87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2" name="Содержимое 11" descr="штыки слайд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43306" y="857232"/>
            <a:ext cx="5111750" cy="5111750"/>
          </a:xfrm>
        </p:spPr>
      </p:pic>
    </p:spTree>
    <p:extLst>
      <p:ext uri="{BB962C8B-B14F-4D97-AF65-F5344CB8AC3E}">
        <p14:creationId xmlns:p14="http://schemas.microsoft.com/office/powerpoint/2010/main" val="98512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 округ -7 елок</a:t>
            </a:r>
          </a:p>
        </p:txBody>
      </p:sp>
      <p:pic>
        <p:nvPicPr>
          <p:cNvPr id="7" name="Содержимое 6" descr="елки 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643731"/>
            <a:ext cx="5111750" cy="5111750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Посадили сербские ели по адресам: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Металлургов, д. 45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Мира д. 23А-23Б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Мира д. 27-29</a:t>
            </a:r>
          </a:p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Устюженская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д. 10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Чкалова д. 22-24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Бардина, д. 12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«Горка» Ленина д. 130-132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87015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округе, взаимодействие с управой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E59C79DB-63AF-124F-B73E-A115F007B87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98512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00042"/>
            <a:ext cx="3008313" cy="1285884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Спортивная площадка за домом №59 по ул. Металлургов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643050"/>
            <a:ext cx="3008313" cy="4483113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Установлена спортивная площадка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Проведена опиловка деревьев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Установлены новые столбы, смонтированы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токонесущие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провода, установлены фонари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Заасфальтирована дорожка к площадке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87015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округе, взаимодействие с управой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E59C79DB-63AF-124F-B73E-A115F007B87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2" name="Содержимое 11" descr="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643731"/>
            <a:ext cx="5111750" cy="5111750"/>
          </a:xfrm>
        </p:spPr>
      </p:pic>
    </p:spTree>
    <p:extLst>
      <p:ext uri="{BB962C8B-B14F-4D97-AF65-F5344CB8AC3E}">
        <p14:creationId xmlns:p14="http://schemas.microsoft.com/office/powerpoint/2010/main" val="98512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00042"/>
            <a:ext cx="3008313" cy="1285884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Освещение «Горки»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643050"/>
            <a:ext cx="3008313" cy="4483113"/>
          </a:xfrm>
        </p:spPr>
        <p:txBody>
          <a:bodyPr>
            <a:normAutofit fontScale="92500" lnSpcReduction="20000"/>
          </a:bodyPr>
          <a:lstStyle/>
          <a:p>
            <a:endParaRPr lang="ru-RU" sz="1800" dirty="0"/>
          </a:p>
          <a:p>
            <a:r>
              <a:rPr lang="ru-RU" sz="1900" dirty="0">
                <a:latin typeface="Times New Roman" pitchFamily="18" charset="0"/>
                <a:ea typeface="+mj-ea"/>
                <a:cs typeface="Times New Roman" pitchFamily="18" charset="0"/>
              </a:rPr>
              <a:t>«Народная программа»  «Светлые улицы Вологодчины» воплотилась в неоспоримый факт для жителей.</a:t>
            </a:r>
            <a:br>
              <a:rPr lang="ru-RU" sz="1900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9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900" dirty="0">
                <a:latin typeface="Times New Roman" pitchFamily="18" charset="0"/>
                <a:ea typeface="+mj-ea"/>
                <a:cs typeface="Times New Roman" pitchFamily="18" charset="0"/>
              </a:rPr>
              <a:t>На пустыре между Ленина, 130 и Металлургов, 53 зажглись фонари. Жители ждали этого момента с постройки дома. 60 лет!</a:t>
            </a:r>
            <a:br>
              <a:rPr lang="ru-RU" sz="1900" dirty="0"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lang="ru-RU" sz="19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ea typeface="+mj-ea"/>
                <a:cs typeface="Times New Roman" pitchFamily="18" charset="0"/>
              </a:rPr>
              <a:t>Деньги на работу выделены по инициативе Губернатора области Олега Кувшинникова</a:t>
            </a:r>
            <a:r>
              <a:rPr lang="ru-RU" sz="1800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87015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округе, взаимодействие с управой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E59C79DB-63AF-124F-B73E-A115F007B87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3" name="Содержимое 12" descr="свет гор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785794"/>
            <a:ext cx="5111750" cy="4969686"/>
          </a:xfrm>
        </p:spPr>
      </p:pic>
    </p:spTree>
    <p:extLst>
      <p:ext uri="{BB962C8B-B14F-4D97-AF65-F5344CB8AC3E}">
        <p14:creationId xmlns:p14="http://schemas.microsoft.com/office/powerpoint/2010/main" val="98512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00042"/>
            <a:ext cx="3008313" cy="1488798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Подготовка спортивного поля для заливки катка рядом с Ленина 130-132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643050"/>
            <a:ext cx="3008313" cy="4483113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endParaRPr lang="ru-RU" sz="18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ea typeface="+mj-ea"/>
                <a:cs typeface="Times New Roman" pitchFamily="18" charset="0"/>
              </a:rPr>
              <a:t>Вместе с жителями округа провели расчистку футбольного поля от снежного покрова .</a:t>
            </a:r>
          </a:p>
          <a:p>
            <a:endParaRPr lang="ru-RU" sz="18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ea typeface="+mj-ea"/>
                <a:cs typeface="Times New Roman" pitchFamily="18" charset="0"/>
              </a:rPr>
              <a:t>Заливка поля из пожарного гидранта  </a:t>
            </a:r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87015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округе, взаимодействие с управой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E59C79DB-63AF-124F-B73E-A115F007B87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3" name="Содержимое 12" descr="каток коллаж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868" y="785794"/>
            <a:ext cx="5111750" cy="5428475"/>
          </a:xfrm>
        </p:spPr>
      </p:pic>
    </p:spTree>
    <p:extLst>
      <p:ext uri="{BB962C8B-B14F-4D97-AF65-F5344CB8AC3E}">
        <p14:creationId xmlns:p14="http://schemas.microsoft.com/office/powerpoint/2010/main" val="98512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Цветущий город 2022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Победители 7 округа  </a:t>
            </a:r>
            <a:br>
              <a:rPr lang="ru-RU" u="sng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Детский сад №37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Бусинкаа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 в номинации "Цвети, Череповец" и "Лучшее цветочное оформление территории дошкольного образовательного учреждения".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Детский сад №83 "Смородинка" в номинации "Лучшее цветочное оформление" и "Город сад".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"Средняя общеобразовательная школа №18" номинация "Лучшее цветочное оформление территории школьного учреждения".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Дом ветеранов номинация "Лучшая офисная территория"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Диплом за 2 место и подарочный сертификат вручен инициативной группе жителей дома № 45 по ул. Металлургов.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4344" y="275848"/>
            <a:ext cx="6948264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400" dirty="0">
                <a:solidFill>
                  <a:schemeClr val="bg1"/>
                </a:solidFill>
              </a:rPr>
              <a:t>Участие в городских и общественных мероприятиях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5057"/>
            <a:ext cx="509017" cy="509017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15433A63-3900-6C42-BC3B-982A0F4BC7C9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11" name="Содержимое 10" descr="MyCollage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5050" y="714355"/>
            <a:ext cx="5211792" cy="5429289"/>
          </a:xfrm>
        </p:spPr>
      </p:pic>
    </p:spTree>
    <p:extLst>
      <p:ext uri="{BB962C8B-B14F-4D97-AF65-F5344CB8AC3E}">
        <p14:creationId xmlns:p14="http://schemas.microsoft.com/office/powerpoint/2010/main" val="1364000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Книги детям Донбасса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sz="1800" dirty="0">
                <a:latin typeface="Times New Roman" pitchFamily="18" charset="0"/>
                <a:ea typeface="+mj-ea"/>
                <a:cs typeface="Times New Roman" pitchFamily="18" charset="0"/>
              </a:rPr>
              <a:t>Более 67 книг собрано и передано в приемную партии «Единая Россия»</a:t>
            </a:r>
          </a:p>
          <a:p>
            <a:r>
              <a:rPr lang="ru-RU" sz="1800" dirty="0">
                <a:latin typeface="Times New Roman" pitchFamily="18" charset="0"/>
                <a:ea typeface="+mj-ea"/>
                <a:cs typeface="Times New Roman" pitchFamily="18" charset="0"/>
              </a:rPr>
              <a:t>для детей  Донецкой и Луганской народных республик. </a:t>
            </a:r>
          </a:p>
          <a:p>
            <a:endParaRPr lang="ru-RU" sz="18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ea typeface="+mj-ea"/>
                <a:cs typeface="Times New Roman" pitchFamily="18" charset="0"/>
              </a:rPr>
              <a:t>Остальные книги передали в Соляной парк в «Свободную библиотеку».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4344" y="275848"/>
            <a:ext cx="6948264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400" dirty="0">
                <a:solidFill>
                  <a:schemeClr val="bg1"/>
                </a:solidFill>
              </a:rPr>
              <a:t>Участие в городских и общественных мероприятиях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5057"/>
            <a:ext cx="509017" cy="509017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15433A63-3900-6C42-BC3B-982A0F4BC7C9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13" name="Содержимое 12" descr="MyCollage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1868" y="928670"/>
            <a:ext cx="5111750" cy="5429288"/>
          </a:xfrm>
        </p:spPr>
      </p:pic>
    </p:spTree>
    <p:extLst>
      <p:ext uri="{BB962C8B-B14F-4D97-AF65-F5344CB8AC3E}">
        <p14:creationId xmlns:p14="http://schemas.microsoft.com/office/powerpoint/2010/main" val="136400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429124" y="1142984"/>
            <a:ext cx="3714776" cy="642942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    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11 сентября 2022 года </a:t>
            </a:r>
          </a:p>
        </p:txBody>
      </p:sp>
      <p:pic>
        <p:nvPicPr>
          <p:cNvPr id="7" name="Содержимое 6" descr="K2mco81Ct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285860"/>
            <a:ext cx="2786082" cy="4143404"/>
          </a:xfrm>
        </p:spPr>
      </p:pic>
      <p:sp>
        <p:nvSpPr>
          <p:cNvPr id="9" name="Содержимое 8"/>
          <p:cNvSpPr>
            <a:spLocks noGrp="1"/>
          </p:cNvSpPr>
          <p:nvPr>
            <p:ph type="body" sz="half" idx="2"/>
          </p:nvPr>
        </p:nvSpPr>
        <p:spPr>
          <a:xfrm>
            <a:off x="4572000" y="1714488"/>
            <a:ext cx="4000528" cy="4411675"/>
          </a:xfrm>
        </p:spPr>
        <p:txBody>
          <a:bodyPr>
            <a:normAutofit/>
          </a:bodyPr>
          <a:lstStyle/>
          <a:p>
            <a:endParaRPr lang="ru-RU" sz="2000" b="1" dirty="0"/>
          </a:p>
          <a:p>
            <a:r>
              <a:rPr lang="ru-RU" sz="1800" b="1" dirty="0">
                <a:latin typeface="Times New Roman" pitchFamily="18" charset="0"/>
                <a:ea typeface="+mj-ea"/>
                <a:cs typeface="Times New Roman" pitchFamily="18" charset="0"/>
              </a:rPr>
              <a:t>Избрана депутатом Череповецкой городской Думы 10 созыва (2022−2027 гг.) по одномандатному избирательному округу № 7</a:t>
            </a:r>
          </a:p>
          <a:p>
            <a:endParaRPr lang="ru-RU" sz="18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  <a:ea typeface="+mj-ea"/>
                <a:cs typeface="Times New Roman" pitchFamily="18" charset="0"/>
              </a:rPr>
              <a:t>Член постоянной комиссии Череповецкой городской Думы по развитию города и муниципальной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4002735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«Ёлка желаний»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рамках акции «Ёлка желаний» от партии «Единая Россия» вместе с Дедом морозом поздравила с Новым годом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Ванюшу, Соню и Дашу.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4344" y="275848"/>
            <a:ext cx="6948264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400" dirty="0">
                <a:solidFill>
                  <a:schemeClr val="bg1"/>
                </a:solidFill>
              </a:rPr>
              <a:t>Участие в городских и общественных мероприятиях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5057"/>
            <a:ext cx="509017" cy="509017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15433A63-3900-6C42-BC3B-982A0F4BC7C9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12" name="Содержимое 11" descr="MyCollages (1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1868" y="857232"/>
            <a:ext cx="5111750" cy="5214974"/>
          </a:xfrm>
        </p:spPr>
      </p:pic>
    </p:spTree>
    <p:extLst>
      <p:ext uri="{BB962C8B-B14F-4D97-AF65-F5344CB8AC3E}">
        <p14:creationId xmlns:p14="http://schemas.microsoft.com/office/powerpoint/2010/main" val="1364000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«Мы вместе»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sz="1800" dirty="0">
                <a:latin typeface="Times New Roman" pitchFamily="18" charset="0"/>
                <a:ea typeface="+mj-ea"/>
                <a:cs typeface="Times New Roman" pitchFamily="18" charset="0"/>
              </a:rPr>
              <a:t>Участие в мастер-классе накануне Нового года в рамках проекта «Мы Вместе»  от партии «Единая Россия,  </a:t>
            </a:r>
          </a:p>
          <a:p>
            <a:r>
              <a:rPr lang="ru-RU" sz="1800" dirty="0">
                <a:latin typeface="Times New Roman" pitchFamily="18" charset="0"/>
                <a:ea typeface="+mj-ea"/>
                <a:cs typeface="Times New Roman" pitchFamily="18" charset="0"/>
              </a:rPr>
              <a:t>при использовании средств городской субсидии СО НКО.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4344" y="275848"/>
            <a:ext cx="6948264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400" dirty="0">
                <a:solidFill>
                  <a:schemeClr val="bg1"/>
                </a:solidFill>
              </a:rPr>
              <a:t>Участие в городских и общественных мероприятиях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5057"/>
            <a:ext cx="509017" cy="509017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15433A63-3900-6C42-BC3B-982A0F4BC7C9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13" name="Содержимое 12" descr="MyCollages (2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5050" y="785794"/>
            <a:ext cx="5111750" cy="5214973"/>
          </a:xfrm>
        </p:spPr>
      </p:pic>
    </p:spTree>
    <p:extLst>
      <p:ext uri="{BB962C8B-B14F-4D97-AF65-F5344CB8AC3E}">
        <p14:creationId xmlns:p14="http://schemas.microsoft.com/office/powerpoint/2010/main" val="1364000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273050"/>
            <a:ext cx="3214710" cy="116205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«С Новым годом, ветеран»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рамках акции «С Новым годом, ветеран!»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Поздравила фронтовиков 7 округа и пожелала им крепкого здоровья и мирного неба!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ea typeface="+mj-ea"/>
                <a:cs typeface="Times New Roman" pitchFamily="18" charset="0"/>
              </a:rPr>
              <a:t>Три ветерана Великой Отечественной войны   проживают в 7 округе, возраст 95-96 лет .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4344" y="275848"/>
            <a:ext cx="6948264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400" dirty="0">
                <a:solidFill>
                  <a:schemeClr val="bg1"/>
                </a:solidFill>
              </a:rPr>
              <a:t>Участие в городских и общественных мероприятиях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5057"/>
            <a:ext cx="509017" cy="509017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15433A63-3900-6C42-BC3B-982A0F4BC7C9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12" name="Содержимое 11" descr="MyCollages (3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5050" y="714355"/>
            <a:ext cx="5211792" cy="5286413"/>
          </a:xfrm>
        </p:spPr>
      </p:pic>
    </p:spTree>
    <p:extLst>
      <p:ext uri="{BB962C8B-B14F-4D97-AF65-F5344CB8AC3E}">
        <p14:creationId xmlns:p14="http://schemas.microsoft.com/office/powerpoint/2010/main" val="1364000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857232"/>
            <a:ext cx="321471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Взаимодействие с детскими дошкольными учреждениями округа 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Посещение всех тематических мероприятий  и утренников: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Новогодний карнавал,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8 Марта,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Выпускные праздники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других.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4344" y="275848"/>
            <a:ext cx="6948264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400" dirty="0">
                <a:solidFill>
                  <a:schemeClr val="bg1"/>
                </a:solidFill>
              </a:rPr>
              <a:t>Участие в городских и общественных мероприятиях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5057"/>
            <a:ext cx="509017" cy="509017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15433A63-3900-6C42-BC3B-982A0F4BC7C9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13" name="Содержимое 12" descr="детские сады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5050" y="785794"/>
            <a:ext cx="5140354" cy="5214974"/>
          </a:xfrm>
        </p:spPr>
      </p:pic>
    </p:spTree>
    <p:extLst>
      <p:ext uri="{BB962C8B-B14F-4D97-AF65-F5344CB8AC3E}">
        <p14:creationId xmlns:p14="http://schemas.microsoft.com/office/powerpoint/2010/main" val="1364000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714356"/>
            <a:ext cx="3214710" cy="135732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Взаимодействие с Женской гуманитарной гимназией,  школой №18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57200" y="2357430"/>
            <a:ext cx="3008313" cy="376873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Открытие музея художника Николая Волкова в школе №18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Линейки 1 сентября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Выпускные праздники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Тематические дни, уроки о важном 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4344" y="275848"/>
            <a:ext cx="6948264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400" dirty="0">
                <a:solidFill>
                  <a:schemeClr val="bg1"/>
                </a:solidFill>
              </a:rPr>
              <a:t>Участие в городских и общественных мероприятиях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5057"/>
            <a:ext cx="509017" cy="509017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15433A63-3900-6C42-BC3B-982A0F4BC7C9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12" name="Содержимое 11" descr="школаы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5050" y="857231"/>
            <a:ext cx="5111750" cy="5143537"/>
          </a:xfrm>
        </p:spPr>
      </p:pic>
    </p:spTree>
    <p:extLst>
      <p:ext uri="{BB962C8B-B14F-4D97-AF65-F5344CB8AC3E}">
        <p14:creationId xmlns:p14="http://schemas.microsoft.com/office/powerpoint/2010/main" val="1364000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714356"/>
            <a:ext cx="3214710" cy="1071570"/>
          </a:xfrm>
        </p:spPr>
        <p:txBody>
          <a:bodyPr>
            <a:normAutofit/>
          </a:bodyPr>
          <a:lstStyle/>
          <a:p>
            <a:r>
              <a:rPr lang="ru-RU" sz="1800" b="0" dirty="0"/>
              <a:t>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Ах, этот карнавал!"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357158" y="2357430"/>
            <a:ext cx="3108355" cy="376873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Большой новогодний праздник для детей и взрослых Индустриального района.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Награждение победителей конкурса "Ах, этот маскарад". </a:t>
            </a:r>
          </a:p>
          <a:p>
            <a:endParaRPr lang="ru-RU" sz="1800" dirty="0"/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4344" y="275848"/>
            <a:ext cx="6948264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400" dirty="0">
                <a:solidFill>
                  <a:schemeClr val="bg1"/>
                </a:solidFill>
              </a:rPr>
              <a:t>Участие в городских и общественных мероприятиях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5057"/>
            <a:ext cx="509017" cy="509017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15433A63-3900-6C42-BC3B-982A0F4BC7C9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15" name="Содержимое 14" descr="новый год пло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5050" y="643731"/>
            <a:ext cx="5111750" cy="5111750"/>
          </a:xfrm>
        </p:spPr>
      </p:pic>
    </p:spTree>
    <p:extLst>
      <p:ext uri="{BB962C8B-B14F-4D97-AF65-F5344CB8AC3E}">
        <p14:creationId xmlns:p14="http://schemas.microsoft.com/office/powerpoint/2010/main" val="1364000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714356"/>
            <a:ext cx="3214710" cy="107157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Совместные мероприятия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357158" y="2357430"/>
            <a:ext cx="3108355" cy="3768733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Участие в патриотических   концертных программах, посвященных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Героям Отечества,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Дню матери,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Участникам СВО на Донбассе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4344" y="275848"/>
            <a:ext cx="6948264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400" dirty="0">
                <a:solidFill>
                  <a:schemeClr val="bg1"/>
                </a:solidFill>
              </a:rPr>
              <a:t>Участие в городских и общественных мероприятиях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5057"/>
            <a:ext cx="509017" cy="509017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15433A63-3900-6C42-BC3B-982A0F4BC7C9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12" name="Содержимое 11" descr="герои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635896" y="836712"/>
            <a:ext cx="5111750" cy="5184576"/>
          </a:xfrm>
        </p:spPr>
      </p:pic>
    </p:spTree>
    <p:extLst>
      <p:ext uri="{BB962C8B-B14F-4D97-AF65-F5344CB8AC3E}">
        <p14:creationId xmlns:p14="http://schemas.microsoft.com/office/powerpoint/2010/main" val="1364000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714356"/>
            <a:ext cx="3214710" cy="107157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Помощь для бойцов СВО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357158" y="2357430"/>
            <a:ext cx="3108355" cy="376873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Помощь в организации    сбора помощи от  жителей 7 округа, а также передача адресных посылок   волонтерам партии  «Единая Россия».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Помощь в доставке  в зону специальной военной операции ДНР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4344" y="275848"/>
            <a:ext cx="6948264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2400" dirty="0">
                <a:solidFill>
                  <a:schemeClr val="bg1"/>
                </a:solidFill>
              </a:rPr>
              <a:t>Участие в городских и общественных мероприятиях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5057"/>
            <a:ext cx="509017" cy="509017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15433A63-3900-6C42-BC3B-982A0F4BC7C9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14</a:t>
            </a:r>
          </a:p>
        </p:txBody>
      </p:sp>
      <p:pic>
        <p:nvPicPr>
          <p:cNvPr id="13" name="Содержимое 12" descr="сво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5050" y="980728"/>
            <a:ext cx="5111750" cy="5112567"/>
          </a:xfrm>
        </p:spPr>
      </p:pic>
    </p:spTree>
    <p:extLst>
      <p:ext uri="{BB962C8B-B14F-4D97-AF65-F5344CB8AC3E}">
        <p14:creationId xmlns:p14="http://schemas.microsoft.com/office/powerpoint/2010/main" val="1364000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00562" y="1000108"/>
            <a:ext cx="4429156" cy="71438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Социальные сети</a:t>
            </a:r>
          </a:p>
        </p:txBody>
      </p:sp>
      <p:pic>
        <p:nvPicPr>
          <p:cNvPr id="10" name="Содержимое 9" descr="страница в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000240"/>
            <a:ext cx="3571900" cy="1928826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Страница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 – 8830 друзей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https://vk.com/irinashohina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Почти 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публикаций.</a:t>
            </a:r>
            <a:r>
              <a:rPr lang="en-US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Электронная почта: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irakuleva@yandex.ru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Помощник: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Рыбакова Светлана Анатольевна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5936" y="0"/>
            <a:ext cx="514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Освещение деятельности депутата в средствах </a:t>
            </a:r>
          </a:p>
          <a:p>
            <a:r>
              <a:rPr lang="ru-RU" dirty="0">
                <a:solidFill>
                  <a:schemeClr val="bg1"/>
                </a:solidFill>
              </a:rPr>
              <a:t>массовой информации и в социальных сетях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19" y="68656"/>
            <a:ext cx="509017" cy="509017"/>
          </a:xfrm>
          <a:prstGeom prst="rect">
            <a:avLst/>
          </a:prstGeom>
        </p:spPr>
      </p:pic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B4C7A4EB-08C2-EA41-9E57-B8ECA3CD116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15360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Границы 7 округа по адресам МКД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Улица Бардина: 1; 2; 3 ;4; 5; 7; 8; 9; 10; 11; 12; 13; 13а; 15; 16; 17; 17а; 18; 19;  20; 21; 23; 25; 27; 29; 31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Улица Гагарина: 16; 16а; 18; 37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Улица Жукова: 1; 2; 3; 3а; 4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Улица Ленина: 122а;  124; 126; 128; 130; 132; 134; 136; 138; 140; 142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Улица Металлургов: 34; 36; 38; 40; 42; 43; 44; 45; 46; 47; 49; 51; 53; 55; 57; 59; 61; 65; 67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Улица Мира: 17; 19; 19а; 19б; 21; 21а; 21б; 23; 23а; 23б; 25; 27; 29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Улица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Устюженская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: 5; 6; 7; 9; 10; 10а; 18; 20; 22; 24; 26; 28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Улица Чкалова: 2/30; 10; 14; 16; 18; 19; 20; 20а; 21; 22; 23; 24; 25; 26; 27;28; 29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Содержимое 15" descr="MyCollages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571612"/>
            <a:ext cx="4429156" cy="4572032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6016" y="87015"/>
            <a:ext cx="442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Правотворческая деятельность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9585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2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Административный состав округа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87 многоквартирных домов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Средняя общеобразовательная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школа № 18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Женская гуманитарная гимназия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Детский сад №37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Детский сад № 83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Череповецкий строительный колледж имени А. А. Лепехина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МФЦ /Мои документы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Музей металлургической промышленности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Клуб «Ветеран» Северсталь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ГИБДД по г. Череповцу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Наркология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КВД</a:t>
            </a:r>
          </a:p>
          <a:p>
            <a:endParaRPr lang="ru-RU" dirty="0"/>
          </a:p>
        </p:txBody>
      </p:sp>
      <p:pic>
        <p:nvPicPr>
          <p:cNvPr id="16" name="Содержимое 15" descr="MyCollages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571612"/>
            <a:ext cx="4429156" cy="4572032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6016" y="87015"/>
            <a:ext cx="442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Правотворческая деятельность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9585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2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Участие в работе городской думы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14287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sz="5600" dirty="0"/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Первое заседание городской Думы состоялось 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15 сентября 2022 г.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Назначение мэра города Германова Вадима Евгеньевича 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 избрание главы города Гусевой Маргариты Павловны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" name="Содержимое 11" descr="NwqixUD3Mt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301" y="3429000"/>
            <a:ext cx="4039985" cy="2571767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285860"/>
            <a:ext cx="4041775" cy="1928826"/>
          </a:xfrm>
        </p:spPr>
        <p:txBody>
          <a:bodyPr>
            <a:noAutofit/>
          </a:bodyPr>
          <a:lstStyle/>
          <a:p>
            <a:endParaRPr lang="ru-RU" sz="1000" u="sng" dirty="0"/>
          </a:p>
          <a:p>
            <a:endParaRPr lang="ru-RU" sz="1000" u="sng" dirty="0"/>
          </a:p>
          <a:p>
            <a:endParaRPr lang="ru-RU" sz="1000" u="sng" dirty="0"/>
          </a:p>
          <a:p>
            <a:endParaRPr lang="ru-RU" sz="1000" u="sng" dirty="0"/>
          </a:p>
          <a:p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 заседаний Череповецкой городской Думы 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 заседание постоянной комиссии по социальной политике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 заседания постоянной комиссии по развитию города и муниципальной собственности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 заседания постоянной комиссии по бюджету и экономической политике.</a:t>
            </a:r>
          </a:p>
        </p:txBody>
      </p:sp>
      <p:pic>
        <p:nvPicPr>
          <p:cNvPr id="13" name="Содержимое 12" descr="Aw1i6Kn31ow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920" y="3429000"/>
            <a:ext cx="4039985" cy="2571767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6016" y="87015"/>
            <a:ext cx="442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Правотворческая деятельность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9585"/>
            <a:ext cx="504056" cy="5040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19098"/>
            <a:ext cx="490729" cy="3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2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сентября 2022 года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провела 3 депутатских приема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15 обращений избирателей : 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Возможность участия в проекте «Комфортная городская среда»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Вопросы ЖКХ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Привлечение внимания к интеллигентам округа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Вопросы жилищного управления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Трудоустройство людей с ограниченными возможностями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записаться в «Школу грамотного потребителя»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Перенаправить  маршрут автотранспорта, установить знак дорожного движения, организовать медицинский кабинет общей практики   и т.д.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Все обращения решены в полном объеме </a:t>
            </a:r>
            <a:r>
              <a:rPr lang="ru-RU" sz="1600" b="1" dirty="0"/>
              <a:t> </a:t>
            </a:r>
          </a:p>
        </p:txBody>
      </p:sp>
      <p:pic>
        <p:nvPicPr>
          <p:cNvPr id="9" name="Содержимое 8" descr="MyCollages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500174"/>
            <a:ext cx="4429156" cy="4643470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8701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с обращениями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3" y="63338"/>
            <a:ext cx="509017" cy="509017"/>
          </a:xfrm>
          <a:prstGeom prst="rect">
            <a:avLst/>
          </a:prstGeom>
        </p:spPr>
      </p:pic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4F7B7166-D6C7-DF42-BA54-35418A6196D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165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Статистика в диаграмме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Возраст заявителей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8701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с обращениями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3" y="63338"/>
            <a:ext cx="509017" cy="509017"/>
          </a:xfrm>
          <a:prstGeom prst="rect">
            <a:avLst/>
          </a:prstGeom>
        </p:spPr>
      </p:pic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4F7B7166-D6C7-DF42-BA54-35418A6196D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2"/>
          </p:nvPr>
        </p:nvGraphicFramePr>
        <p:xfrm>
          <a:off x="4572000" y="1600200"/>
          <a:ext cx="442915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214282" y="2143116"/>
          <a:ext cx="428628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165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Футбольное поле ул. Ленина д. 130-132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Восстановлен участок под футбольное поле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Произведены дренажные работы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Покрашены футбольные ворота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Приварены элементы для навешивания новой сетки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8701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с обращениями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3" y="63338"/>
            <a:ext cx="509017" cy="509017"/>
          </a:xfrm>
          <a:prstGeom prst="rect">
            <a:avLst/>
          </a:prstGeom>
        </p:spPr>
      </p:pic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4F7B7166-D6C7-DF42-BA54-35418A6196D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9" name="Содержимое 18" descr="поле коллаж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643050"/>
            <a:ext cx="4138642" cy="4239431"/>
          </a:xfrm>
        </p:spPr>
      </p:pic>
    </p:spTree>
    <p:extLst>
      <p:ext uri="{BB962C8B-B14F-4D97-AF65-F5344CB8AC3E}">
        <p14:creationId xmlns:p14="http://schemas.microsoft.com/office/powerpoint/2010/main" val="14165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Ремонт тротуаров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Отремонтирован тротуар на ул. Чкалова по четной стороне от школы №18 до ул. Бардина,  Чкалова, д. 26, Чкалова, д.31</a:t>
            </a:r>
          </a:p>
          <a:p>
            <a:endParaRPr lang="ru-RU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Установлен лежачий полицейский  в проезде рядом с  ул. </a:t>
            </a:r>
            <a:r>
              <a:rPr lang="ru-RU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Устюженская</a:t>
            </a:r>
            <a:r>
              <a:rPr lang="ru-RU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10</a:t>
            </a:r>
          </a:p>
          <a:p>
            <a:endParaRPr lang="ru-RU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8701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с обращениями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3" y="63338"/>
            <a:ext cx="509017" cy="509017"/>
          </a:xfrm>
          <a:prstGeom prst="rect">
            <a:avLst/>
          </a:prstGeom>
        </p:spPr>
      </p:pic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4F7B7166-D6C7-DF42-BA54-35418A6196D7}"/>
              </a:ext>
            </a:extLst>
          </p:cNvPr>
          <p:cNvSpPr txBox="1">
            <a:spLocks/>
          </p:cNvSpPr>
          <p:nvPr/>
        </p:nvSpPr>
        <p:spPr>
          <a:xfrm>
            <a:off x="8532440" y="645737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1" name="Содержимое 10" descr="тротуар и полиц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00562" y="1571612"/>
            <a:ext cx="4357718" cy="4310869"/>
          </a:xfrm>
        </p:spPr>
      </p:pic>
    </p:spTree>
    <p:extLst>
      <p:ext uri="{BB962C8B-B14F-4D97-AF65-F5344CB8AC3E}">
        <p14:creationId xmlns:p14="http://schemas.microsoft.com/office/powerpoint/2010/main" val="1416587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4520</TotalTime>
  <Words>1482</Words>
  <Application>Microsoft Office PowerPoint</Application>
  <PresentationFormat>Экран (4:3)</PresentationFormat>
  <Paragraphs>279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            11 сентября 2022 года </vt:lpstr>
      <vt:lpstr>Границы 7 округа по адресам МКД</vt:lpstr>
      <vt:lpstr>Административный состав округа</vt:lpstr>
      <vt:lpstr>Участие в работе городской думы </vt:lpstr>
      <vt:lpstr>С сентября 2022 года  провела 3 депутатских приема </vt:lpstr>
      <vt:lpstr>Статистика в диаграмме </vt:lpstr>
      <vt:lpstr>Футбольное поле ул. Ленина д. 130-132 </vt:lpstr>
      <vt:lpstr>Ремонт тротуаров</vt:lpstr>
      <vt:lpstr>  Информационная встреча с жителями 7 округа </vt:lpstr>
      <vt:lpstr>  Городская управа №7 </vt:lpstr>
      <vt:lpstr> Участие в собраниях собственников</vt:lpstr>
      <vt:lpstr>Штыки - Обелиск воинской славы</vt:lpstr>
      <vt:lpstr>7 округ -7 елок</vt:lpstr>
      <vt:lpstr>     Спортивная площадка за домом №59 по ул. Металлургов</vt:lpstr>
      <vt:lpstr>     Освещение «Горки»</vt:lpstr>
      <vt:lpstr>      Подготовка спортивного поля для заливки катка рядом с Ленина 130-132 </vt:lpstr>
      <vt:lpstr>Цветущий город 2022 </vt:lpstr>
      <vt:lpstr>Книги детям Донбасса</vt:lpstr>
      <vt:lpstr>«Ёлка желаний»</vt:lpstr>
      <vt:lpstr>«Мы вместе»</vt:lpstr>
      <vt:lpstr>«С Новым годом, ветеран»</vt:lpstr>
      <vt:lpstr>Взаимодействие с детскими дошкольными учреждениями округа  </vt:lpstr>
      <vt:lpstr>Взаимодействие с Женской гуманитарной гимназией,  школой №18 </vt:lpstr>
      <vt:lpstr>"Ах, этот карнавал!"</vt:lpstr>
      <vt:lpstr>Совместные мероприятия </vt:lpstr>
      <vt:lpstr>Помощь для бойцов СВО </vt:lpstr>
      <vt:lpstr>Социальные сети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Анфалова Ирина Павловна</dc:creator>
  <cp:lastModifiedBy>Белозёрова Наталья Витальевна</cp:lastModifiedBy>
  <cp:revision>196</cp:revision>
  <dcterms:created xsi:type="dcterms:W3CDTF">2018-09-05T06:59:14Z</dcterms:created>
  <dcterms:modified xsi:type="dcterms:W3CDTF">2023-03-30T11:38:52Z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739800110</vt:i4>
  </property>
  <property fmtid="{D5CDD505-2E9C-101B-9397-08002B2CF9AE}" pid="4" name="_EmailSubject">
    <vt:lpwstr>во вкладку Шохиной ИВ </vt:lpwstr>
  </property>
  <property fmtid="{D5CDD505-2E9C-101B-9397-08002B2CF9AE}" pid="5" name="_AuthorEmail">
    <vt:lpwstr>belozerovanv@cherepovetscity.ru</vt:lpwstr>
  </property>
  <property fmtid="{D5CDD505-2E9C-101B-9397-08002B2CF9AE}" pid="6" name="_AuthorEmailDisplayName">
    <vt:lpwstr>Белозёрова Наталья Витальевна</vt:lpwstr>
  </property>
  <property fmtid="{D5CDD505-2E9C-101B-9397-08002B2CF9AE}" pid="7" name="_PreviousAdHocReviewCycleID">
    <vt:i4>669580705</vt:i4>
  </property>
</Properties>
</file>