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5"/>
  </p:notesMasterIdLst>
  <p:sldIdLst>
    <p:sldId id="256" r:id="rId2"/>
    <p:sldId id="257" r:id="rId3"/>
    <p:sldId id="320" r:id="rId4"/>
    <p:sldId id="262" r:id="rId5"/>
    <p:sldId id="326" r:id="rId6"/>
    <p:sldId id="338" r:id="rId7"/>
    <p:sldId id="331" r:id="rId8"/>
    <p:sldId id="295" r:id="rId9"/>
    <p:sldId id="332" r:id="rId10"/>
    <p:sldId id="330" r:id="rId11"/>
    <p:sldId id="334" r:id="rId12"/>
    <p:sldId id="306" r:id="rId13"/>
    <p:sldId id="284" r:id="rId14"/>
    <p:sldId id="294" r:id="rId15"/>
    <p:sldId id="335" r:id="rId16"/>
    <p:sldId id="339" r:id="rId17"/>
    <p:sldId id="304" r:id="rId18"/>
    <p:sldId id="337" r:id="rId19"/>
    <p:sldId id="289" r:id="rId20"/>
    <p:sldId id="314" r:id="rId21"/>
    <p:sldId id="325" r:id="rId22"/>
    <p:sldId id="336" r:id="rId23"/>
    <p:sldId id="272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42085-50CF-4BBA-9D21-E4636E358066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B679A-4C00-4914-8656-537F58C635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172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4D5A6-2D12-4A3D-8529-44E09C17D606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D2D0B-C647-48EC-A3FE-7492A6EA95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4D5A6-2D12-4A3D-8529-44E09C17D606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D2D0B-C647-48EC-A3FE-7492A6EA95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4D5A6-2D12-4A3D-8529-44E09C17D606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D2D0B-C647-48EC-A3FE-7492A6EA958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4D5A6-2D12-4A3D-8529-44E09C17D606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D2D0B-C647-48EC-A3FE-7492A6EA95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4D5A6-2D12-4A3D-8529-44E09C17D606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D2D0B-C647-48EC-A3FE-7492A6EA95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4D5A6-2D12-4A3D-8529-44E09C17D606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D2D0B-C647-48EC-A3FE-7492A6EA95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4D5A6-2D12-4A3D-8529-44E09C17D606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D2D0B-C647-48EC-A3FE-7492A6EA95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4D5A6-2D12-4A3D-8529-44E09C17D606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D2D0B-C647-48EC-A3FE-7492A6EA95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4D5A6-2D12-4A3D-8529-44E09C17D606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D2D0B-C647-48EC-A3FE-7492A6EA95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4D5A6-2D12-4A3D-8529-44E09C17D606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D2D0B-C647-48EC-A3FE-7492A6EA95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4D5A6-2D12-4A3D-8529-44E09C17D606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D2D0B-C647-48EC-A3FE-7492A6EA95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CD4D5A6-2D12-4A3D-8529-44E09C17D606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E9D2D0B-C647-48EC-A3FE-7492A6EA95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emf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4.jpeg"/><Relationship Id="rId7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.pn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4.jpeg"/><Relationship Id="rId7" Type="http://schemas.openxmlformats.org/officeDocument/2006/relationships/image" Target="../media/image6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4.jpeg"/><Relationship Id="rId7" Type="http://schemas.openxmlformats.org/officeDocument/2006/relationships/image" Target="../media/image6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4.jpeg"/><Relationship Id="rId7" Type="http://schemas.openxmlformats.org/officeDocument/2006/relationships/image" Target="../media/image7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4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12D974-0484-4026-A18C-9939B80D23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3679"/>
            <a:ext cx="12192000" cy="170688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815C41-A7D4-4F5B-BCF3-04F29B0AC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0271" y="329513"/>
            <a:ext cx="7878667" cy="5420497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Конференция </a:t>
            </a:r>
            <a:b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ТОС «Северный»</a:t>
            </a:r>
            <a:b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отчет депутата за 2022 год</a:t>
            </a:r>
            <a:b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Череповецкой городской Думы </a:t>
            </a:r>
            <a:b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по избирательному округу </a:t>
            </a:r>
            <a:b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15</a:t>
            </a:r>
            <a:b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Лихачева Ильи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4706D84-516A-E447-BE11-05CD63367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660" y="388371"/>
            <a:ext cx="3783118" cy="5674678"/>
          </a:xfrm>
          <a:prstGeom prst="rect">
            <a:avLst/>
          </a:prstGeom>
          <a:noFill/>
          <a:ln w="57150" cmpd="tri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197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12D974-0484-4026-A18C-9939B80D23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8" y="5361201"/>
            <a:ext cx="12192000" cy="17068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90ABC0-02BA-4D54-8986-73AC8AC40575}"/>
              </a:ext>
            </a:extLst>
          </p:cNvPr>
          <p:cNvSpPr txBox="1"/>
          <p:nvPr/>
        </p:nvSpPr>
        <p:spPr>
          <a:xfrm>
            <a:off x="876300" y="634365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D594A2-36ED-43AA-9C41-D0D215935D91}"/>
              </a:ext>
            </a:extLst>
          </p:cNvPr>
          <p:cNvSpPr txBox="1"/>
          <p:nvPr/>
        </p:nvSpPr>
        <p:spPr>
          <a:xfrm>
            <a:off x="2430162" y="419492"/>
            <a:ext cx="8774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 «Комфортная городская среда»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982" y="226841"/>
            <a:ext cx="2129180" cy="141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232E3BA-EADF-3A95-223B-15CB172152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46" y="1699707"/>
            <a:ext cx="4806311" cy="298382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E294956-095F-B047-0BC1-C897238976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19" y="1705296"/>
            <a:ext cx="3985511" cy="299909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4E77769-F0BA-4795-7CB1-D82C552921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324" y="4742729"/>
            <a:ext cx="2206747" cy="166057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C7265D8-FB3D-C314-2C75-1AD05B3376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412" y="1168804"/>
            <a:ext cx="2370207" cy="5267125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13B0B98B-236C-3043-156E-6DF9CAC16E36}"/>
              </a:ext>
            </a:extLst>
          </p:cNvPr>
          <p:cNvGrpSpPr/>
          <p:nvPr/>
        </p:nvGrpSpPr>
        <p:grpSpPr>
          <a:xfrm>
            <a:off x="378941" y="4464909"/>
            <a:ext cx="6647935" cy="1795848"/>
            <a:chOff x="89143" y="2449588"/>
            <a:chExt cx="2235752" cy="1200628"/>
          </a:xfrm>
        </p:grpSpPr>
        <p:sp>
          <p:nvSpPr>
            <p:cNvPr id="24" name="Овал 4">
              <a:extLst>
                <a:ext uri="{FF2B5EF4-FFF2-40B4-BE49-F238E27FC236}">
                  <a16:creationId xmlns:a16="http://schemas.microsoft.com/office/drawing/2014/main" id="{A9E96E54-D466-901E-60CA-DB8FE45AE825}"/>
                </a:ext>
              </a:extLst>
            </p:cNvPr>
            <p:cNvSpPr txBox="1"/>
            <p:nvPr/>
          </p:nvSpPr>
          <p:spPr>
            <a:xfrm>
              <a:off x="416561" y="2625416"/>
              <a:ext cx="1580916" cy="848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1200" kern="1200" dirty="0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A6CEAD50-4952-63E2-18D0-69ED3A79177B}"/>
                </a:ext>
              </a:extLst>
            </p:cNvPr>
            <p:cNvSpPr/>
            <p:nvPr/>
          </p:nvSpPr>
          <p:spPr>
            <a:xfrm>
              <a:off x="89143" y="2449588"/>
              <a:ext cx="2235752" cy="1200628"/>
            </a:xfrm>
            <a:prstGeom prst="ellipse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0B58C4E-8801-1B73-A0A9-3CA367D53DD2}"/>
              </a:ext>
            </a:extLst>
          </p:cNvPr>
          <p:cNvSpPr txBox="1"/>
          <p:nvPr/>
        </p:nvSpPr>
        <p:spPr>
          <a:xfrm>
            <a:off x="594832" y="4893274"/>
            <a:ext cx="60946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отремонтирована придомовая территория Ветеранов, 4</a:t>
            </a:r>
          </a:p>
        </p:txBody>
      </p:sp>
    </p:spTree>
    <p:extLst>
      <p:ext uri="{BB962C8B-B14F-4D97-AF65-F5344CB8AC3E}">
        <p14:creationId xmlns:p14="http://schemas.microsoft.com/office/powerpoint/2010/main" val="3577656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7826" y="596637"/>
            <a:ext cx="9374659" cy="655521"/>
          </a:xfrm>
        </p:spPr>
        <p:txBody>
          <a:bodyPr>
            <a:normAutofit/>
          </a:bodyPr>
          <a:lstStyle/>
          <a:p>
            <a:pPr algn="l"/>
            <a:r>
              <a:rPr lang="ru-RU" sz="2800" b="1" i="0" u="none" strike="noStrike" baseline="0" dirty="0">
                <a:solidFill>
                  <a:schemeClr val="bg1"/>
                </a:solidFill>
                <a:latin typeface="Candara" panose="020E0502030303020204" pitchFamily="34" charset="0"/>
              </a:rPr>
              <a:t>КОМФОРТНО ТАМ, ГДЕ БЕЗОПАСНО!</a:t>
            </a:r>
            <a:endParaRPr lang="ru-RU" sz="28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212D974-0484-4026-A18C-9939B80D23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7504"/>
            <a:ext cx="12192000" cy="170688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982" y="226841"/>
            <a:ext cx="2129180" cy="141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9FA591-4CC9-8537-F339-BD0380DA9E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37" y="272117"/>
            <a:ext cx="3124273" cy="60051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48B6FC-A611-91FE-8BCE-D20060C8B42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2124" y="1739814"/>
            <a:ext cx="7119637" cy="3746750"/>
          </a:xfrm>
          <a:prstGeom prst="rect">
            <a:avLst/>
          </a:prstGeom>
        </p:spPr>
      </p:pic>
      <p:grpSp>
        <p:nvGrpSpPr>
          <p:cNvPr id="9" name="Группа 12"/>
          <p:cNvGrpSpPr/>
          <p:nvPr/>
        </p:nvGrpSpPr>
        <p:grpSpPr>
          <a:xfrm>
            <a:off x="8744834" y="4662730"/>
            <a:ext cx="2983155" cy="1585604"/>
            <a:chOff x="4665369" y="171230"/>
            <a:chExt cx="2182573" cy="809145"/>
          </a:xfrm>
        </p:grpSpPr>
        <p:sp>
          <p:nvSpPr>
            <p:cNvPr id="10" name="Овал 9"/>
            <p:cNvSpPr/>
            <p:nvPr/>
          </p:nvSpPr>
          <p:spPr>
            <a:xfrm>
              <a:off x="4692910" y="182218"/>
              <a:ext cx="2127493" cy="798157"/>
            </a:xfrm>
            <a:prstGeom prst="ellipse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Овал 4"/>
            <p:cNvSpPr/>
            <p:nvPr/>
          </p:nvSpPr>
          <p:spPr>
            <a:xfrm>
              <a:off x="4665369" y="171230"/>
              <a:ext cx="2182573" cy="786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marL="342900" indent="-342900" algn="ctr"/>
              <a:r>
                <a:rPr lang="ru-RU" sz="2400" b="1" dirty="0">
                  <a:solidFill>
                    <a:schemeClr val="bg1"/>
                  </a:solidFill>
                </a:rPr>
                <a:t>ул. Молодежная, 19</a:t>
              </a:r>
            </a:p>
          </p:txBody>
        </p:sp>
      </p:grpSp>
      <p:grpSp>
        <p:nvGrpSpPr>
          <p:cNvPr id="6" name="Группа 12">
            <a:extLst>
              <a:ext uri="{FF2B5EF4-FFF2-40B4-BE49-F238E27FC236}">
                <a16:creationId xmlns:a16="http://schemas.microsoft.com/office/drawing/2014/main" id="{640363BF-9AB3-12A0-9946-7566FDBA56A9}"/>
              </a:ext>
            </a:extLst>
          </p:cNvPr>
          <p:cNvGrpSpPr/>
          <p:nvPr/>
        </p:nvGrpSpPr>
        <p:grpSpPr>
          <a:xfrm>
            <a:off x="2332078" y="5172940"/>
            <a:ext cx="4183346" cy="1075046"/>
            <a:chOff x="4692910" y="159924"/>
            <a:chExt cx="2127493" cy="820451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5DF64B69-E79B-545B-7B97-DD1DE8A3E732}"/>
                </a:ext>
              </a:extLst>
            </p:cNvPr>
            <p:cNvSpPr/>
            <p:nvPr/>
          </p:nvSpPr>
          <p:spPr>
            <a:xfrm>
              <a:off x="4692910" y="182218"/>
              <a:ext cx="2127493" cy="798157"/>
            </a:xfrm>
            <a:prstGeom prst="ellipse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Овал 4">
              <a:extLst>
                <a:ext uri="{FF2B5EF4-FFF2-40B4-BE49-F238E27FC236}">
                  <a16:creationId xmlns:a16="http://schemas.microsoft.com/office/drawing/2014/main" id="{471BF34E-8096-171B-9E19-BCEB4440E24D}"/>
                </a:ext>
              </a:extLst>
            </p:cNvPr>
            <p:cNvSpPr/>
            <p:nvPr/>
          </p:nvSpPr>
          <p:spPr>
            <a:xfrm>
              <a:off x="4719029" y="159924"/>
              <a:ext cx="2082827" cy="7981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algn="ctr"/>
              <a:r>
                <a:rPr lang="ru-RU" sz="1800" b="1" i="0" u="none" strike="noStrike" baseline="0" dirty="0">
                  <a:latin typeface="Montserrat-Medium"/>
                </a:rPr>
                <a:t>ИДН </a:t>
              </a:r>
            </a:p>
            <a:p>
              <a:pPr algn="ctr"/>
              <a:r>
                <a:rPr lang="ru-RU" sz="1800" b="1" i="0" u="none" strike="noStrike" baseline="0" dirty="0">
                  <a:latin typeface="Montserrat-Medium"/>
                </a:rPr>
                <a:t>на пересечении улиц </a:t>
              </a:r>
            </a:p>
            <a:p>
              <a:pPr algn="ctr"/>
              <a:r>
                <a:rPr lang="ru-RU" sz="1800" b="1" i="0" u="none" strike="noStrike" baseline="0" dirty="0">
                  <a:latin typeface="Montserrat-Medium"/>
                </a:rPr>
                <a:t>Пионерской и П. </a:t>
              </a:r>
              <a:r>
                <a:rPr lang="ru-RU" sz="1800" b="1" i="0" u="none" strike="noStrike" baseline="0" dirty="0" err="1">
                  <a:latin typeface="Montserrat-Medium"/>
                </a:rPr>
                <a:t>Окинина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9801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12D974-0484-4026-A18C-9939B80D23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7504"/>
            <a:ext cx="12192000" cy="17068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90ABC0-02BA-4D54-8986-73AC8AC40575}"/>
              </a:ext>
            </a:extLst>
          </p:cNvPr>
          <p:cNvSpPr txBox="1"/>
          <p:nvPr/>
        </p:nvSpPr>
        <p:spPr>
          <a:xfrm>
            <a:off x="876300" y="634365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D594A2-36ED-43AA-9C41-D0D215935D91}"/>
              </a:ext>
            </a:extLst>
          </p:cNvPr>
          <p:cNvSpPr txBox="1"/>
          <p:nvPr/>
        </p:nvSpPr>
        <p:spPr>
          <a:xfrm>
            <a:off x="321276" y="268061"/>
            <a:ext cx="11523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Наружное освещение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71350" y="1017015"/>
            <a:ext cx="97903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ru-RU" sz="2800" dirty="0">
                <a:solidFill>
                  <a:srgbClr val="0000FF"/>
                </a:solidFill>
              </a:rPr>
              <a:t>замена фонарей уличного освещения на светодиодные;</a:t>
            </a:r>
          </a:p>
          <a:p>
            <a:pPr marL="457200" indent="-457200">
              <a:buFontTx/>
              <a:buChar char="-"/>
            </a:pPr>
            <a:r>
              <a:rPr lang="ru-RU" sz="2800" dirty="0">
                <a:solidFill>
                  <a:srgbClr val="0000FF"/>
                </a:solidFill>
              </a:rPr>
              <a:t>строительство новых сетей.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982" y="226841"/>
            <a:ext cx="2129180" cy="141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C7A50A-6D96-E740-31B6-0CBD9F3F71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16" y="2097785"/>
            <a:ext cx="2988623" cy="39715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C17FC7-D873-EDCC-4778-B6F9D2007A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772" y="2097785"/>
            <a:ext cx="2988623" cy="397159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9B81457-F958-37CD-9701-1145D701E4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630" y="1494068"/>
            <a:ext cx="2091568" cy="464792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A8E669A-2753-8144-1956-39108C5777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974" y="2106602"/>
            <a:ext cx="3030958" cy="170688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A6E2E74-68B1-345B-6C89-2848628420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160" y="3883648"/>
            <a:ext cx="2850585" cy="205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64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46637" y="304801"/>
            <a:ext cx="9366422" cy="1598140"/>
          </a:xfrm>
        </p:spPr>
        <p:txBody>
          <a:bodyPr>
            <a:normAutofit fontScale="90000"/>
          </a:bodyPr>
          <a:lstStyle/>
          <a:p>
            <a:r>
              <a:rPr lang="ru-RU" dirty="0"/>
              <a:t>Выполнены работы по благоустройству  </a:t>
            </a:r>
            <a:br>
              <a:rPr lang="ru-RU" dirty="0"/>
            </a:br>
            <a:r>
              <a:rPr lang="ru-RU" dirty="0"/>
              <a:t>скверов на ул. Ветеранов и </a:t>
            </a:r>
            <a:br>
              <a:rPr lang="ru-RU" dirty="0"/>
            </a:br>
            <a:r>
              <a:rPr lang="ru-RU" dirty="0"/>
              <a:t>ул. </a:t>
            </a:r>
            <a:r>
              <a:rPr lang="ru-RU" dirty="0" err="1"/>
              <a:t>Моченкова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982" y="226841"/>
            <a:ext cx="2129180" cy="141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212D974-0484-4026-A18C-9939B80D23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401" y="5988870"/>
            <a:ext cx="2483278" cy="34765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36AE56-82C2-6DF8-EA11-83DD2CFA9A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82" y="1853529"/>
            <a:ext cx="3175712" cy="21181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3D5D34-962E-1125-696D-253FAEBD57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51" y="4072713"/>
            <a:ext cx="3175711" cy="21181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39904C8-9BBE-18AB-0233-B430639CE2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84" y="2082065"/>
            <a:ext cx="4111039" cy="26938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CEE0223-5B78-33AF-6F18-3BD77D94A5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391" y="2082418"/>
            <a:ext cx="4052903" cy="270325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BB124C7-1887-34BA-45DD-CA9E73410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648" y="4860248"/>
            <a:ext cx="2094241" cy="139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42D7094-1579-4275-D8A4-B449E55B7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122" y="4882272"/>
            <a:ext cx="1051189" cy="139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40B8A20-D695-0661-3A5F-AD00725AE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9201" y="4871260"/>
            <a:ext cx="721977" cy="138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351808D-2363-A811-6D6B-5D9F7390C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318" y="4882272"/>
            <a:ext cx="1841679" cy="138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6EB8663C-E77B-BE2B-24DA-2CF4E004E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478" y="4871260"/>
            <a:ext cx="2094242" cy="139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243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AF2D3C2-F4DE-0885-455C-3913D2770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74" y="1856757"/>
            <a:ext cx="3427085" cy="456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192B5D35-DDA7-EF45-949A-E2824FB73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956" y="1859435"/>
            <a:ext cx="3427085" cy="456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8E7ED4AE-59C2-FC97-7D03-1457D08DB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65" y="3796396"/>
            <a:ext cx="3947144" cy="262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9589" y="289559"/>
            <a:ext cx="9349946" cy="1143000"/>
          </a:xfrm>
        </p:spPr>
        <p:txBody>
          <a:bodyPr>
            <a:noAutofit/>
          </a:bodyPr>
          <a:lstStyle/>
          <a:p>
            <a:r>
              <a:rPr lang="ru-RU" sz="3200" b="1" dirty="0"/>
              <a:t>Новая спортивная площадка во дворе дома Спортивная, 10</a:t>
            </a:r>
            <a:endParaRPr lang="ru-RU" sz="3200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751108" y="1383574"/>
            <a:ext cx="9925601" cy="1811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212D974-0484-4026-A18C-9939B80D23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7504"/>
            <a:ext cx="12192000" cy="170688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982" y="226841"/>
            <a:ext cx="2129180" cy="141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F4B50F35-0553-5827-77C9-86C59136B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95" y="1859435"/>
            <a:ext cx="3972014" cy="223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792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212D974-0484-4026-A18C-9939B80D23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7504"/>
            <a:ext cx="12192000" cy="1706880"/>
          </a:xfrm>
          <a:prstGeom prst="rect">
            <a:avLst/>
          </a:prstGeom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5BD63013-0DAC-AF59-E58D-6FF4EED40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176" y="4148649"/>
            <a:ext cx="3308400" cy="24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7827" y="289559"/>
            <a:ext cx="9341708" cy="1143000"/>
          </a:xfrm>
        </p:spPr>
        <p:txBody>
          <a:bodyPr>
            <a:noAutofit/>
          </a:bodyPr>
          <a:lstStyle/>
          <a:p>
            <a:r>
              <a:rPr lang="ru-RU" sz="3200" b="1" dirty="0"/>
              <a:t>Новый стадион 33 школы</a:t>
            </a:r>
            <a:endParaRPr lang="ru-RU" sz="3200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751108" y="1383574"/>
            <a:ext cx="9925601" cy="1811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982" y="226841"/>
            <a:ext cx="2129180" cy="141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FE57DF3-3BC5-2A61-1CA0-3C5E184C6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81" y="1686057"/>
            <a:ext cx="3249527" cy="243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FFEA7AC-3FB5-4469-28E2-87D3A9D8C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058" y="1698780"/>
            <a:ext cx="3249527" cy="243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F791FA7F-FCDE-80A3-74FD-C6587AF1D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135" y="1660986"/>
            <a:ext cx="3308400" cy="248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359C4DB8-01A3-FFA0-9A7E-65D2A716D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432" y="4148649"/>
            <a:ext cx="3308400" cy="24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632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212D974-0484-4026-A18C-9939B80D23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7504"/>
            <a:ext cx="12192000" cy="17068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6065" y="289559"/>
            <a:ext cx="9333470" cy="1143000"/>
          </a:xfrm>
        </p:spPr>
        <p:txBody>
          <a:bodyPr>
            <a:noAutofit/>
          </a:bodyPr>
          <a:lstStyle/>
          <a:p>
            <a:r>
              <a:rPr lang="ru-RU" sz="3600" b="1" dirty="0"/>
              <a:t>Установка скейт-площадки</a:t>
            </a:r>
            <a:endParaRPr lang="ru-RU" sz="3600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37752" y="1647568"/>
            <a:ext cx="11516498" cy="9473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b="1" dirty="0">
                <a:solidFill>
                  <a:srgbClr val="0000FF"/>
                </a:solidFill>
              </a:rPr>
              <a:t>В Северном районе на стадионе АО «ЧФМК» появилась своя скейт-площадка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982" y="226841"/>
            <a:ext cx="2129180" cy="141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1521F68-56E3-374C-FE92-4576264E2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78" y="2571213"/>
            <a:ext cx="5321155" cy="354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5C40735-2C80-2893-7102-BC085FF75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848" y="2344908"/>
            <a:ext cx="5407552" cy="360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928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12D974-0484-4026-A18C-9939B80D23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7504"/>
            <a:ext cx="12192000" cy="17068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90ABC0-02BA-4D54-8986-73AC8AC40575}"/>
              </a:ext>
            </a:extLst>
          </p:cNvPr>
          <p:cNvSpPr txBox="1"/>
          <p:nvPr/>
        </p:nvSpPr>
        <p:spPr>
          <a:xfrm>
            <a:off x="876300" y="634365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D594A2-36ED-43AA-9C41-D0D215935D91}"/>
              </a:ext>
            </a:extLst>
          </p:cNvPr>
          <p:cNvSpPr txBox="1"/>
          <p:nvPr/>
        </p:nvSpPr>
        <p:spPr>
          <a:xfrm>
            <a:off x="2463113" y="288324"/>
            <a:ext cx="93993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Строительство домов для детей-сирот на ул. Молодежная, д. 11 и д. 13.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982" y="226841"/>
            <a:ext cx="2129180" cy="141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335" y="1696669"/>
            <a:ext cx="4861770" cy="324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F75BDA8C-4E9F-46A1-EBE6-8F4BABB82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968" y="4335987"/>
            <a:ext cx="2886027" cy="192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2ED9EA16-2BF8-A9A9-DBBA-657B3CE27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491" y="1696669"/>
            <a:ext cx="5675365" cy="255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234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12D974-0484-4026-A18C-9939B80D23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7504"/>
            <a:ext cx="12192000" cy="17068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90ABC0-02BA-4D54-8986-73AC8AC40575}"/>
              </a:ext>
            </a:extLst>
          </p:cNvPr>
          <p:cNvSpPr txBox="1"/>
          <p:nvPr/>
        </p:nvSpPr>
        <p:spPr>
          <a:xfrm>
            <a:off x="876300" y="634365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D594A2-36ED-43AA-9C41-D0D215935D91}"/>
              </a:ext>
            </a:extLst>
          </p:cNvPr>
          <p:cNvSpPr txBox="1"/>
          <p:nvPr/>
        </p:nvSpPr>
        <p:spPr>
          <a:xfrm>
            <a:off x="2463113" y="288324"/>
            <a:ext cx="9399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РАБОТА ПО ВЫВОЗУ МЕТАЛЛИЧЕСКИХ ГАРАЖЕЙ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982" y="226841"/>
            <a:ext cx="2129180" cy="141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CADCA5C-C7B5-D37C-151F-7F863FF24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11" y="2957496"/>
            <a:ext cx="5545465" cy="312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CF22DF3-4CB3-F2AA-6812-C26AB2418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335" y="2549624"/>
            <a:ext cx="3537792" cy="353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A14624C-CA14-0F9B-EE46-11323B892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914" y="1474881"/>
            <a:ext cx="2087669" cy="46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F4CFFC-08FD-AE61-C73D-66A1F7D099F3}"/>
              </a:ext>
            </a:extLst>
          </p:cNvPr>
          <p:cNvSpPr txBox="1"/>
          <p:nvPr/>
        </p:nvSpPr>
        <p:spPr>
          <a:xfrm>
            <a:off x="436228" y="1761390"/>
            <a:ext cx="9202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00FF"/>
                </a:solidFill>
              </a:rPr>
              <a:t>- между частными домами и домом 4 по ул. </a:t>
            </a:r>
            <a:r>
              <a:rPr lang="ru-RU" sz="2400" dirty="0" err="1">
                <a:solidFill>
                  <a:srgbClr val="0000FF"/>
                </a:solidFill>
              </a:rPr>
              <a:t>П.Окинина</a:t>
            </a:r>
            <a:r>
              <a:rPr lang="ru-RU" sz="2400" dirty="0">
                <a:solidFill>
                  <a:srgbClr val="0000FF"/>
                </a:solidFill>
              </a:rPr>
              <a:t>;</a:t>
            </a:r>
          </a:p>
          <a:p>
            <a:r>
              <a:rPr lang="ru-RU" sz="2400" dirty="0">
                <a:solidFill>
                  <a:srgbClr val="0000FF"/>
                </a:solidFill>
              </a:rPr>
              <a:t>- у дома 31 А по Северному шоссе.</a:t>
            </a:r>
          </a:p>
        </p:txBody>
      </p:sp>
    </p:spTree>
    <p:extLst>
      <p:ext uri="{BB962C8B-B14F-4D97-AF65-F5344CB8AC3E}">
        <p14:creationId xmlns:p14="http://schemas.microsoft.com/office/powerpoint/2010/main" val="633604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12D974-0484-4026-A18C-9939B80D23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7504"/>
            <a:ext cx="12192000" cy="17068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90ABC0-02BA-4D54-8986-73AC8AC40575}"/>
              </a:ext>
            </a:extLst>
          </p:cNvPr>
          <p:cNvSpPr txBox="1"/>
          <p:nvPr/>
        </p:nvSpPr>
        <p:spPr>
          <a:xfrm>
            <a:off x="876300" y="634365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D594A2-36ED-43AA-9C41-D0D215935D91}"/>
              </a:ext>
            </a:extLst>
          </p:cNvPr>
          <p:cNvSpPr txBox="1"/>
          <p:nvPr/>
        </p:nvSpPr>
        <p:spPr>
          <a:xfrm>
            <a:off x="313038" y="228266"/>
            <a:ext cx="11557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Организация и проведение 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субботников на территории округа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982" y="226841"/>
            <a:ext cx="2129180" cy="141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E30F8909-ADE4-876A-4622-D5FD8F1B44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1D88BB34-4B52-7F6F-333E-0593B300D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66" y="1851861"/>
            <a:ext cx="4721104" cy="355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53C92D66-F271-5C0C-5E8A-2B3A36153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230" y="1294478"/>
            <a:ext cx="3324822" cy="250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E5C93FB2-9D8B-DBC4-2944-C1C8D549A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039" y="1305484"/>
            <a:ext cx="3292191" cy="247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9712B56D-1538-A465-D137-0AF714937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157" y="3851026"/>
            <a:ext cx="3324675" cy="250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E1B6F304-3747-CACA-2FC3-63C78611B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019" y="3831622"/>
            <a:ext cx="3230233" cy="254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715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815C41-A7D4-4F5B-BCF3-04F29B0AC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8891" y="2148905"/>
            <a:ext cx="9144000" cy="2387600"/>
          </a:xfrm>
        </p:spPr>
        <p:txBody>
          <a:bodyPr>
            <a:normAutofit/>
          </a:bodyPr>
          <a:lstStyle/>
          <a:p>
            <a:endParaRPr lang="ru-RU" sz="6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12D974-0484-4026-A18C-9939B80D23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3679"/>
            <a:ext cx="12192000" cy="1706880"/>
          </a:xfrm>
          <a:prstGeom prst="rect">
            <a:avLst/>
          </a:prstGeom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E3791EE2-7636-4E89-AA44-05B7FE16A8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726457"/>
              </p:ext>
            </p:extLst>
          </p:nvPr>
        </p:nvGraphicFramePr>
        <p:xfrm>
          <a:off x="215153" y="188260"/>
          <a:ext cx="11793072" cy="5889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7238">
                  <a:extLst>
                    <a:ext uri="{9D8B030D-6E8A-4147-A177-3AD203B41FA5}">
                      <a16:colId xmlns:a16="http://schemas.microsoft.com/office/drawing/2014/main" val="91034592"/>
                    </a:ext>
                  </a:extLst>
                </a:gridCol>
                <a:gridCol w="9375834">
                  <a:extLst>
                    <a:ext uri="{9D8B030D-6E8A-4147-A177-3AD203B41FA5}">
                      <a16:colId xmlns:a16="http://schemas.microsoft.com/office/drawing/2014/main" val="1628024207"/>
                    </a:ext>
                  </a:extLst>
                </a:gridCol>
              </a:tblGrid>
              <a:tr h="55859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Одномандатный</a:t>
                      </a:r>
                      <a:r>
                        <a:rPr lang="ru-RU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избирательный округ № 15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267071"/>
                  </a:ext>
                </a:extLst>
              </a:tr>
              <a:tr h="8937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Ветеранов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дома  </a:t>
                      </a:r>
                      <a:r>
                        <a:rPr lang="ru-RU" sz="1800" b="0" i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 2, 2А, 3, 4, 5, 6, 7, 8, 9, 11, 12, 14, 18, 20, 22, 24, 26</a:t>
                      </a:r>
                      <a:endParaRPr lang="ru-RU" sz="1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0945590"/>
                  </a:ext>
                </a:extLst>
              </a:tr>
              <a:tr h="607749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Молодежная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дома  </a:t>
                      </a:r>
                      <a:r>
                        <a:rPr lang="ru-RU" sz="1800" b="0" i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 1А, 2, 3, 4, 5, 6, 7, 8, 11, 13, 16, 17, 19, 21, 23</a:t>
                      </a:r>
                      <a:endParaRPr lang="ru-RU" sz="1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9893620"/>
                  </a:ext>
                </a:extLst>
              </a:tr>
              <a:tr h="607749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</a:t>
                      </a:r>
                      <a:r>
                        <a:rPr lang="ru-RU" sz="180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Моченкова</a:t>
                      </a:r>
                      <a:endParaRPr lang="ru-RU" sz="1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дома </a:t>
                      </a:r>
                      <a:r>
                        <a:rPr lang="ru-RU" sz="1800" b="0" i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18, 19, 20, 22, 24, 26</a:t>
                      </a:r>
                      <a:endParaRPr lang="ru-RU" sz="1800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278012"/>
                  </a:ext>
                </a:extLst>
              </a:tr>
              <a:tr h="683719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</a:t>
                      </a:r>
                      <a:r>
                        <a:rPr lang="ru-RU" sz="180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П.Окинина</a:t>
                      </a:r>
                      <a:endParaRPr lang="ru-RU" sz="1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дома  </a:t>
                      </a:r>
                      <a:r>
                        <a:rPr lang="ru-RU" sz="1800" b="0" i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 3, 4, 4А, 8/31, 68А, 70, 74, 76, 78</a:t>
                      </a:r>
                      <a:endParaRPr lang="ru-RU" sz="1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7600856"/>
                  </a:ext>
                </a:extLst>
              </a:tr>
              <a:tr h="715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Пионерская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дома 10, 12, 13, 14А, 14Б, 15, 17, 21, 22, 23, 25, 27, 28/6</a:t>
                      </a:r>
                      <a:endParaRPr lang="ru-RU" sz="1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109538"/>
                  </a:ext>
                </a:extLst>
              </a:tr>
              <a:tr h="607749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Спортивная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дома </a:t>
                      </a:r>
                      <a:r>
                        <a:rPr lang="ru-RU" sz="1800" b="0" i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2, 4, 6, 8, 10, 14, 16, 18, 20</a:t>
                      </a:r>
                      <a:endParaRPr lang="ru-RU" sz="1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77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6-ая Линия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дома </a:t>
                      </a:r>
                      <a:r>
                        <a:rPr lang="ru-RU" sz="180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65, 67, 71, 73</a:t>
                      </a:r>
                      <a:endParaRPr lang="ru-RU" sz="1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77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Северное шоссе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дома </a:t>
                      </a:r>
                      <a:r>
                        <a:rPr lang="ru-RU" sz="1800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21, 23, 27, 29, 31, 33, 35, 37, 39</a:t>
                      </a:r>
                      <a:endParaRPr lang="ru-RU" sz="1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5429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5374" y="461317"/>
            <a:ext cx="11574162" cy="947357"/>
          </a:xfrm>
        </p:spPr>
        <p:txBody>
          <a:bodyPr>
            <a:normAutofit/>
          </a:bodyPr>
          <a:lstStyle/>
          <a:p>
            <a:r>
              <a:rPr lang="ru-RU" sz="3600" b="1" dirty="0"/>
              <a:t> Добрые дела</a:t>
            </a:r>
            <a:endParaRPr lang="ru-RU" sz="38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12D974-0484-4026-A18C-9939B80D23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3679"/>
            <a:ext cx="12192000" cy="170688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982" y="226841"/>
            <a:ext cx="2129180" cy="141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644BC4ED-FEC8-5FB0-F8E6-8ACF688F5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868" y="4417043"/>
            <a:ext cx="2127364" cy="160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1CD409A7-05AF-EB7D-D7F5-859BB1E46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852" y="2686120"/>
            <a:ext cx="2127364" cy="159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AAE3C601-C7F1-B569-CFD4-F402173D1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178" y="2658297"/>
            <a:ext cx="2168622" cy="162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628135FA-6BCB-E3D9-9788-DBEBB18BC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596" y="4417045"/>
            <a:ext cx="2127364" cy="159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058727DA-BD9C-C2AE-ABD8-5BBF2C307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178" y="4417043"/>
            <a:ext cx="2127364" cy="159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1A74C1E-9E2E-656B-2A6F-6A3E879FD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89" y="2725219"/>
            <a:ext cx="2476166" cy="328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2BE2C5C-60F5-C590-3DAF-3DEF50B61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037" y="2741907"/>
            <a:ext cx="2452996" cy="327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90B342-2FF6-EFD3-366B-8EFE25C330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868" y="2670850"/>
            <a:ext cx="2135147" cy="16013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523FFC-3385-B377-9824-090101F3E887}"/>
              </a:ext>
            </a:extLst>
          </p:cNvPr>
          <p:cNvSpPr txBox="1"/>
          <p:nvPr/>
        </p:nvSpPr>
        <p:spPr>
          <a:xfrm>
            <a:off x="209219" y="1671936"/>
            <a:ext cx="11266920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>
                <a:solidFill>
                  <a:srgbClr val="0000FF"/>
                </a:solidFill>
              </a:rPr>
              <a:t>- установка арт-объекта «Сердце»;</a:t>
            </a:r>
          </a:p>
          <a:p>
            <a:pPr>
              <a:spcAft>
                <a:spcPts val="600"/>
              </a:spcAft>
            </a:pPr>
            <a:r>
              <a:rPr lang="ru-RU" sz="1600" b="1" dirty="0">
                <a:solidFill>
                  <a:srgbClr val="0000FF"/>
                </a:solidFill>
              </a:rPr>
              <a:t>- проведение конкурса на изготовление кормушек и скворечников, размещение их в скверах и учреждениях округа;</a:t>
            </a:r>
          </a:p>
          <a:p>
            <a:pPr>
              <a:spcAft>
                <a:spcPts val="600"/>
              </a:spcAft>
            </a:pPr>
            <a:r>
              <a:rPr lang="ru-RU" sz="1600" b="1" dirty="0">
                <a:solidFill>
                  <a:srgbClr val="0000FF"/>
                </a:solidFill>
              </a:rPr>
              <a:t>- изготовление новогодней композиции для детского сада № 6.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394251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12D974-0484-4026-A18C-9939B80D23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7504"/>
            <a:ext cx="12192000" cy="17068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90ABC0-02BA-4D54-8986-73AC8AC40575}"/>
              </a:ext>
            </a:extLst>
          </p:cNvPr>
          <p:cNvSpPr txBox="1"/>
          <p:nvPr/>
        </p:nvSpPr>
        <p:spPr>
          <a:xfrm>
            <a:off x="876300" y="634365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D594A2-36ED-43AA-9C41-D0D215935D91}"/>
              </a:ext>
            </a:extLst>
          </p:cNvPr>
          <p:cNvSpPr txBox="1"/>
          <p:nvPr/>
        </p:nvSpPr>
        <p:spPr>
          <a:xfrm>
            <a:off x="2421924" y="381674"/>
            <a:ext cx="9473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Детские праздники и спортивные мероприятия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982" y="226841"/>
            <a:ext cx="2129180" cy="141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8B938258-C026-156A-371C-69462553C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72" y="1737850"/>
            <a:ext cx="3101581" cy="232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B401B374-C70A-109C-B86B-21A2C9375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681" y="1741965"/>
            <a:ext cx="3049344" cy="229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258A2F3D-9E12-756A-495B-3DD435688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48" y="4131115"/>
            <a:ext cx="3101580" cy="202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3AB52731-9073-0040-A1B8-540CC56AF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338" y="1735282"/>
            <a:ext cx="3090003" cy="23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3BDBFE75-ECEE-C501-3040-887931FB3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919" y="4131115"/>
            <a:ext cx="3040531" cy="202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>
            <a:extLst>
              <a:ext uri="{FF2B5EF4-FFF2-40B4-BE49-F238E27FC236}">
                <a16:creationId xmlns:a16="http://schemas.microsoft.com/office/drawing/2014/main" id="{BA40B309-A097-070C-2187-8802D876B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791" y="1804085"/>
            <a:ext cx="1989246" cy="424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>
            <a:extLst>
              <a:ext uri="{FF2B5EF4-FFF2-40B4-BE49-F238E27FC236}">
                <a16:creationId xmlns:a16="http://schemas.microsoft.com/office/drawing/2014/main" id="{D0B4250A-9337-F6FE-5920-D83F37C0B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675" y="4139353"/>
            <a:ext cx="3073427" cy="202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850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12D974-0484-4026-A18C-9939B80D23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7504"/>
            <a:ext cx="12192000" cy="17068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90ABC0-02BA-4D54-8986-73AC8AC40575}"/>
              </a:ext>
            </a:extLst>
          </p:cNvPr>
          <p:cNvSpPr txBox="1"/>
          <p:nvPr/>
        </p:nvSpPr>
        <p:spPr>
          <a:xfrm>
            <a:off x="876300" y="634365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D594A2-36ED-43AA-9C41-D0D215935D91}"/>
              </a:ext>
            </a:extLst>
          </p:cNvPr>
          <p:cNvSpPr txBox="1"/>
          <p:nvPr/>
        </p:nvSpPr>
        <p:spPr>
          <a:xfrm>
            <a:off x="321277" y="620576"/>
            <a:ext cx="11314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ПЛАНЫ НА 2023 ГОД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982" y="226841"/>
            <a:ext cx="2129180" cy="141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EE6D18-E8C2-172F-0B36-B71A420C5A5E}"/>
              </a:ext>
            </a:extLst>
          </p:cNvPr>
          <p:cNvSpPr txBox="1"/>
          <p:nvPr/>
        </p:nvSpPr>
        <p:spPr>
          <a:xfrm>
            <a:off x="329514" y="1655813"/>
            <a:ext cx="11368216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sz="2000" b="1" dirty="0">
                <a:solidFill>
                  <a:srgbClr val="0000FF"/>
                </a:solidFill>
              </a:rPr>
              <a:t>комфортная городская среда: ул. Спортивная 4, 6, 8 ,10 и ул. Пионерская, 27;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sz="2000" b="1" dirty="0">
                <a:solidFill>
                  <a:srgbClr val="0000FF"/>
                </a:solidFill>
              </a:rPr>
              <a:t>строительство проезда с обустройством тротуара вдоль домов 20 и 24 по ул. </a:t>
            </a:r>
            <a:r>
              <a:rPr lang="ru-RU" sz="2000" b="1" dirty="0" err="1">
                <a:solidFill>
                  <a:srgbClr val="0000FF"/>
                </a:solidFill>
              </a:rPr>
              <a:t>Моченкова</a:t>
            </a:r>
            <a:r>
              <a:rPr lang="ru-RU" sz="2000" b="1" dirty="0">
                <a:solidFill>
                  <a:srgbClr val="0000FF"/>
                </a:solidFill>
              </a:rPr>
              <a:t>, ул. Ветеранов, 8;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sz="2000" b="1" dirty="0">
                <a:solidFill>
                  <a:srgbClr val="0000FF"/>
                </a:solidFill>
              </a:rPr>
              <a:t>строительство тротуара на территории школы № 33 от дома 11 по ул. Ветеранов;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sz="2000" b="1" dirty="0">
                <a:solidFill>
                  <a:srgbClr val="0000FF"/>
                </a:solidFill>
              </a:rPr>
              <a:t>освещение между домами Ветеранов, 8, </a:t>
            </a:r>
            <a:r>
              <a:rPr lang="ru-RU" sz="2000" b="1" dirty="0" err="1">
                <a:solidFill>
                  <a:srgbClr val="0000FF"/>
                </a:solidFill>
              </a:rPr>
              <a:t>Моченкова</a:t>
            </a:r>
            <a:r>
              <a:rPr lang="ru-RU" sz="2000" b="1" dirty="0">
                <a:solidFill>
                  <a:srgbClr val="0000FF"/>
                </a:solidFill>
              </a:rPr>
              <a:t> 20 и 24 со стороны ПНИ;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sz="2000" b="1" dirty="0">
                <a:solidFill>
                  <a:srgbClr val="0000FF"/>
                </a:solidFill>
              </a:rPr>
              <a:t>обустройство ливневой канализации ул. Проезжей;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sz="2000" b="1" dirty="0">
                <a:solidFill>
                  <a:srgbClr val="0000FF"/>
                </a:solidFill>
              </a:rPr>
              <a:t>установка электронного табло на ул. Молодежная, 19 остановка «Поликлиника»;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sz="2000" b="1" dirty="0">
                <a:solidFill>
                  <a:srgbClr val="0000FF"/>
                </a:solidFill>
              </a:rPr>
              <a:t>подготовка проектной документации по обустройству территории вдоль домов39-3 по Северному шоссе;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sz="2000" b="1" dirty="0">
                <a:solidFill>
                  <a:srgbClr val="0000FF"/>
                </a:solidFill>
              </a:rPr>
              <a:t>проведение детских праздников и субботников.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endParaRPr lang="ru-RU" sz="2000" b="1" dirty="0">
              <a:solidFill>
                <a:srgbClr val="0000FF"/>
              </a:solidFill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endParaRPr lang="ru-RU" sz="2000" b="1" dirty="0">
              <a:solidFill>
                <a:srgbClr val="0000FF"/>
              </a:solidFill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endParaRPr lang="ru-RU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575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12D974-0484-4026-A18C-9939B80D23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7504"/>
            <a:ext cx="12192000" cy="17068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90ABC0-02BA-4D54-8986-73AC8AC40575}"/>
              </a:ext>
            </a:extLst>
          </p:cNvPr>
          <p:cNvSpPr txBox="1"/>
          <p:nvPr/>
        </p:nvSpPr>
        <p:spPr>
          <a:xfrm>
            <a:off x="876300" y="6343650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9194" y="2322332"/>
            <a:ext cx="11512732" cy="120032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spc="600" dirty="0">
                <a:ln w="12700" cmpd="sng">
                  <a:solidFill>
                    <a:srgbClr val="0000FF"/>
                  </a:solidFill>
                  <a:prstDash val="solid"/>
                </a:ln>
                <a:solidFill>
                  <a:schemeClr val="bg1"/>
                </a:solidFill>
              </a:rPr>
              <a:t>Спасибо за внимание!</a:t>
            </a:r>
            <a:endParaRPr lang="ru-RU" sz="7200" b="1" spc="600" dirty="0">
              <a:ln w="12700" cmpd="sng">
                <a:solidFill>
                  <a:srgbClr val="0000FF"/>
                </a:solidFill>
                <a:prstDash val="solid"/>
              </a:ln>
              <a:solidFill>
                <a:schemeClr val="accent2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982" y="226841"/>
            <a:ext cx="2129180" cy="141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39780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4302" y="614027"/>
            <a:ext cx="4588475" cy="662845"/>
          </a:xfrm>
        </p:spPr>
        <p:txBody>
          <a:bodyPr>
            <a:noAutofit/>
          </a:bodyPr>
          <a:lstStyle/>
          <a:p>
            <a:r>
              <a:rPr lang="ru-RU" sz="4000" b="1" dirty="0"/>
              <a:t>ТОС «Северный»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982" y="226841"/>
            <a:ext cx="2129180" cy="141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212D974-0484-4026-A18C-9939B80D23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7504"/>
            <a:ext cx="12192000" cy="170688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638FED-C364-5006-3F01-5C3BED34C5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557" y="344689"/>
            <a:ext cx="4104898" cy="5870499"/>
          </a:xfrm>
          <a:prstGeom prst="rect">
            <a:avLst/>
          </a:prstGeom>
          <a:ln w="79375" cmpd="thickThin">
            <a:solidFill>
              <a:srgbClr val="0000FF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7B03DD7-ABA2-63EF-F047-3C2D81060A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5" y="1908818"/>
            <a:ext cx="6063098" cy="4178944"/>
          </a:xfrm>
          <a:prstGeom prst="rect">
            <a:avLst/>
          </a:prstGeom>
          <a:ln w="79375" cmpd="thickThin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939029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Овал 18">
            <a:extLst>
              <a:ext uri="{FF2B5EF4-FFF2-40B4-BE49-F238E27FC236}">
                <a16:creationId xmlns:a16="http://schemas.microsoft.com/office/drawing/2014/main" id="{82E5BBBA-F0EE-9DEB-4A4F-2D2071340684}"/>
              </a:ext>
            </a:extLst>
          </p:cNvPr>
          <p:cNvSpPr/>
          <p:nvPr/>
        </p:nvSpPr>
        <p:spPr>
          <a:xfrm>
            <a:off x="571491" y="2174790"/>
            <a:ext cx="3318537" cy="3146854"/>
          </a:xfrm>
          <a:prstGeom prst="ellipse">
            <a:avLst/>
          </a:pr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12D974-0484-4026-A18C-9939B80D23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7504"/>
            <a:ext cx="12192000" cy="170688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982" y="226841"/>
            <a:ext cx="2129180" cy="141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8B9B45-1B22-4FCF-69EE-8367313976CD}"/>
              </a:ext>
            </a:extLst>
          </p:cNvPr>
          <p:cNvSpPr txBox="1"/>
          <p:nvPr/>
        </p:nvSpPr>
        <p:spPr>
          <a:xfrm>
            <a:off x="304800" y="541965"/>
            <a:ext cx="115906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Команда 15 округа 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id="{90A83CF3-A294-9201-AFAD-D9DAE7627926}"/>
              </a:ext>
            </a:extLst>
          </p:cNvPr>
          <p:cNvSpPr/>
          <p:nvPr/>
        </p:nvSpPr>
        <p:spPr>
          <a:xfrm rot="2400000">
            <a:off x="3381083" y="1092787"/>
            <a:ext cx="228174" cy="1408562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D84871-29CC-EF21-063F-BF0E4D6D79BD}"/>
              </a:ext>
            </a:extLst>
          </p:cNvPr>
          <p:cNvSpPr txBox="1"/>
          <p:nvPr/>
        </p:nvSpPr>
        <p:spPr>
          <a:xfrm>
            <a:off x="671724" y="3430266"/>
            <a:ext cx="3111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Городская управа № 15</a:t>
            </a:r>
          </a:p>
          <a:p>
            <a:r>
              <a:rPr lang="ru-RU" b="1" dirty="0">
                <a:solidFill>
                  <a:schemeClr val="bg1"/>
                </a:solidFill>
              </a:rPr>
              <a:t>Глава управы Сергей Лосев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82E5BBBA-F0EE-9DEB-4A4F-2D2071340684}"/>
              </a:ext>
            </a:extLst>
          </p:cNvPr>
          <p:cNvSpPr/>
          <p:nvPr/>
        </p:nvSpPr>
        <p:spPr>
          <a:xfrm>
            <a:off x="4459750" y="2207742"/>
            <a:ext cx="3318537" cy="3146854"/>
          </a:xfrm>
          <a:prstGeom prst="ellipse">
            <a:avLst/>
          </a:pr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Стрелка: вниз 11">
            <a:extLst>
              <a:ext uri="{FF2B5EF4-FFF2-40B4-BE49-F238E27FC236}">
                <a16:creationId xmlns:a16="http://schemas.microsoft.com/office/drawing/2014/main" id="{90A83CF3-A294-9201-AFAD-D9DAE7627926}"/>
              </a:ext>
            </a:extLst>
          </p:cNvPr>
          <p:cNvSpPr/>
          <p:nvPr/>
        </p:nvSpPr>
        <p:spPr>
          <a:xfrm>
            <a:off x="5992477" y="1331684"/>
            <a:ext cx="228174" cy="79367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: вниз 11">
            <a:extLst>
              <a:ext uri="{FF2B5EF4-FFF2-40B4-BE49-F238E27FC236}">
                <a16:creationId xmlns:a16="http://schemas.microsoft.com/office/drawing/2014/main" id="{90A83CF3-A294-9201-AFAD-D9DAE7627926}"/>
              </a:ext>
            </a:extLst>
          </p:cNvPr>
          <p:cNvSpPr/>
          <p:nvPr/>
        </p:nvSpPr>
        <p:spPr>
          <a:xfrm rot="-2400000">
            <a:off x="8678014" y="1043359"/>
            <a:ext cx="228174" cy="1408562"/>
          </a:xfrm>
          <a:prstGeom prst="downArrow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4C20BF-7027-43AC-7C4D-56CF3B6C8C11}"/>
              </a:ext>
            </a:extLst>
          </p:cNvPr>
          <p:cNvSpPr txBox="1"/>
          <p:nvPr/>
        </p:nvSpPr>
        <p:spPr>
          <a:xfrm>
            <a:off x="5111973" y="3438540"/>
            <a:ext cx="1994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  Депутат ЧГД 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 Илья Лихачев</a:t>
            </a: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82E5BBBA-F0EE-9DEB-4A4F-2D2071340684}"/>
              </a:ext>
            </a:extLst>
          </p:cNvPr>
          <p:cNvSpPr/>
          <p:nvPr/>
        </p:nvSpPr>
        <p:spPr>
          <a:xfrm>
            <a:off x="8323296" y="2183028"/>
            <a:ext cx="3318537" cy="3146854"/>
          </a:xfrm>
          <a:prstGeom prst="ellipse">
            <a:avLst/>
          </a:pr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6D0F44-CF5E-44B1-1D9E-63AF343B7FD0}"/>
              </a:ext>
            </a:extLst>
          </p:cNvPr>
          <p:cNvSpPr txBox="1"/>
          <p:nvPr/>
        </p:nvSpPr>
        <p:spPr>
          <a:xfrm>
            <a:off x="8329708" y="3426290"/>
            <a:ext cx="3318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ТОС «Северный»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Председатель Вера Корнилова</a:t>
            </a:r>
          </a:p>
        </p:txBody>
      </p:sp>
    </p:spTree>
    <p:extLst>
      <p:ext uri="{BB962C8B-B14F-4D97-AF65-F5344CB8AC3E}">
        <p14:creationId xmlns:p14="http://schemas.microsoft.com/office/powerpoint/2010/main" val="4146297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815C41-A7D4-4F5B-BCF3-04F29B0AC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3160" y="286438"/>
            <a:ext cx="9144000" cy="800100"/>
          </a:xfrm>
        </p:spPr>
        <p:txBody>
          <a:bodyPr>
            <a:noAutofit/>
          </a:bodyPr>
          <a:lstStyle/>
          <a:p>
            <a:pPr indent="457200">
              <a:lnSpc>
                <a:spcPct val="100000"/>
              </a:lnSpc>
            </a:pPr>
            <a:r>
              <a:rPr lang="ru-RU" sz="2800" b="1" dirty="0">
                <a:solidFill>
                  <a:schemeClr val="bg1"/>
                </a:solidFill>
                <a:effectLst/>
                <a:latin typeface="+mn-lt"/>
                <a:cs typeface="Times New Roman" panose="02020603050405020304" pitchFamily="18" charset="0"/>
              </a:rPr>
              <a:t> Информация о заседаниях городской Думы</a:t>
            </a:r>
            <a:r>
              <a:rPr lang="ru-RU" sz="2400" b="1" dirty="0">
                <a:solidFill>
                  <a:schemeClr val="bg1"/>
                </a:solidFill>
                <a:effectLst/>
                <a:latin typeface="+mn-lt"/>
                <a:cs typeface="Times New Roman" panose="02020603050405020304" pitchFamily="18" charset="0"/>
              </a:rPr>
              <a:t>: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12D974-0484-4026-A18C-9939B80D23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3679"/>
            <a:ext cx="12192000" cy="17068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9E4D81-673A-441E-ADBB-E6D60BF26232}"/>
              </a:ext>
            </a:extLst>
          </p:cNvPr>
          <p:cNvSpPr txBox="1"/>
          <p:nvPr/>
        </p:nvSpPr>
        <p:spPr>
          <a:xfrm>
            <a:off x="457200" y="2397216"/>
            <a:ext cx="55893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Tx/>
              <a:buChar char="-"/>
            </a:pPr>
            <a:r>
              <a:rPr lang="ru-RU" sz="2400" dirty="0">
                <a:solidFill>
                  <a:srgbClr val="0000FF"/>
                </a:solidFill>
              </a:rPr>
              <a:t>комиссия ЧГД по бюджету и экономической политике</a:t>
            </a:r>
          </a:p>
          <a:p>
            <a:pPr>
              <a:spcAft>
                <a:spcPts val="1200"/>
              </a:spcAft>
              <a:buFontTx/>
              <a:buChar char="-"/>
            </a:pPr>
            <a:r>
              <a:rPr lang="ru-RU" sz="2400" dirty="0">
                <a:solidFill>
                  <a:srgbClr val="0000FF"/>
                </a:solidFill>
              </a:rPr>
              <a:t>комиссия ЧГД по развитию города и муниципальной собственности</a:t>
            </a:r>
          </a:p>
          <a:p>
            <a:pPr>
              <a:spcAft>
                <a:spcPts val="1200"/>
              </a:spcAft>
              <a:buFontTx/>
              <a:buChar char="-"/>
            </a:pPr>
            <a:r>
              <a:rPr lang="ru-RU" sz="2400" dirty="0">
                <a:solidFill>
                  <a:srgbClr val="0000FF"/>
                </a:solidFill>
              </a:rPr>
              <a:t>заседания Думы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982" y="226841"/>
            <a:ext cx="2129180" cy="141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9E4D81-673A-441E-ADBB-E6D60BF26232}"/>
              </a:ext>
            </a:extLst>
          </p:cNvPr>
          <p:cNvSpPr txBox="1"/>
          <p:nvPr/>
        </p:nvSpPr>
        <p:spPr>
          <a:xfrm>
            <a:off x="362465" y="1668168"/>
            <a:ext cx="11508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3200" b="1" dirty="0">
                <a:solidFill>
                  <a:srgbClr val="0000FF"/>
                </a:solidFill>
              </a:rPr>
              <a:t>Участие в заседаниях постоянных комиссий</a:t>
            </a:r>
            <a:r>
              <a:rPr lang="ru-RU" sz="3200" dirty="0">
                <a:solidFill>
                  <a:srgbClr val="0000FF"/>
                </a:solidFill>
              </a:rPr>
              <a:t>: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0A58F20-DE35-9062-E2C8-8A46D743003B}"/>
              </a:ext>
            </a:extLst>
          </p:cNvPr>
          <p:cNvGrpSpPr/>
          <p:nvPr/>
        </p:nvGrpSpPr>
        <p:grpSpPr>
          <a:xfrm>
            <a:off x="4067520" y="2834572"/>
            <a:ext cx="588370" cy="361633"/>
            <a:chOff x="2704309" y="423988"/>
            <a:chExt cx="2127493" cy="1112774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9BDD247B-815C-979D-F014-EC78489F3510}"/>
                </a:ext>
              </a:extLst>
            </p:cNvPr>
            <p:cNvSpPr/>
            <p:nvPr/>
          </p:nvSpPr>
          <p:spPr>
            <a:xfrm>
              <a:off x="2704309" y="423988"/>
              <a:ext cx="2127493" cy="1112774"/>
            </a:xfrm>
            <a:prstGeom prst="ellipse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A166A044-65BD-E7EC-FEC9-4F6E07A18351}"/>
                </a:ext>
              </a:extLst>
            </p:cNvPr>
            <p:cNvSpPr txBox="1"/>
            <p:nvPr/>
          </p:nvSpPr>
          <p:spPr>
            <a:xfrm>
              <a:off x="3015873" y="586950"/>
              <a:ext cx="1504365" cy="786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600" kern="1200" dirty="0"/>
                <a:t>1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ABD9F4CF-AC2E-2A36-65FA-949166C636DF}"/>
              </a:ext>
            </a:extLst>
          </p:cNvPr>
          <p:cNvGrpSpPr/>
          <p:nvPr/>
        </p:nvGrpSpPr>
        <p:grpSpPr>
          <a:xfrm>
            <a:off x="4798760" y="3715415"/>
            <a:ext cx="588370" cy="361633"/>
            <a:chOff x="2704309" y="423988"/>
            <a:chExt cx="2127493" cy="1112774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D17854C9-043C-ED97-A27C-0C35C917F600}"/>
                </a:ext>
              </a:extLst>
            </p:cNvPr>
            <p:cNvSpPr/>
            <p:nvPr/>
          </p:nvSpPr>
          <p:spPr>
            <a:xfrm>
              <a:off x="2704309" y="423988"/>
              <a:ext cx="2127493" cy="1112774"/>
            </a:xfrm>
            <a:prstGeom prst="ellipse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Овал 4">
              <a:extLst>
                <a:ext uri="{FF2B5EF4-FFF2-40B4-BE49-F238E27FC236}">
                  <a16:creationId xmlns:a16="http://schemas.microsoft.com/office/drawing/2014/main" id="{5FD48492-A88A-40E6-1C0B-BF41EDAB5B32}"/>
                </a:ext>
              </a:extLst>
            </p:cNvPr>
            <p:cNvSpPr txBox="1"/>
            <p:nvPr/>
          </p:nvSpPr>
          <p:spPr>
            <a:xfrm>
              <a:off x="3015874" y="1216601"/>
              <a:ext cx="1504363" cy="1571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600" kern="1200" dirty="0"/>
                <a:t>3</a:t>
              </a: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1600" kern="1200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0B82757A-026C-77B3-BD06-5FB2AFA5777F}"/>
              </a:ext>
            </a:extLst>
          </p:cNvPr>
          <p:cNvGrpSpPr/>
          <p:nvPr/>
        </p:nvGrpSpPr>
        <p:grpSpPr>
          <a:xfrm>
            <a:off x="2957701" y="4203376"/>
            <a:ext cx="588370" cy="361633"/>
            <a:chOff x="2704309" y="423988"/>
            <a:chExt cx="2127493" cy="1112774"/>
          </a:xfrm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3F23F230-9275-CDD8-157A-86BF2E3929B2}"/>
                </a:ext>
              </a:extLst>
            </p:cNvPr>
            <p:cNvSpPr/>
            <p:nvPr/>
          </p:nvSpPr>
          <p:spPr>
            <a:xfrm>
              <a:off x="2704309" y="423988"/>
              <a:ext cx="2127493" cy="1112774"/>
            </a:xfrm>
            <a:prstGeom prst="ellipse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Овал 4">
              <a:extLst>
                <a:ext uri="{FF2B5EF4-FFF2-40B4-BE49-F238E27FC236}">
                  <a16:creationId xmlns:a16="http://schemas.microsoft.com/office/drawing/2014/main" id="{3762A016-8D46-332C-27F2-95537DD1178A}"/>
                </a:ext>
              </a:extLst>
            </p:cNvPr>
            <p:cNvSpPr txBox="1"/>
            <p:nvPr/>
          </p:nvSpPr>
          <p:spPr>
            <a:xfrm>
              <a:off x="3015873" y="586950"/>
              <a:ext cx="1504365" cy="786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600" kern="1200" dirty="0"/>
                <a:t>7</a:t>
              </a:r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DBAB283-99EB-6B0C-3F6F-8774E12913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411" y="2283291"/>
            <a:ext cx="4963749" cy="330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83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815C41-A7D4-4F5B-BCF3-04F29B0AC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5890" y="385895"/>
            <a:ext cx="6795082" cy="91440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b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Приёмы граждан</a:t>
            </a:r>
            <a:b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12D974-0484-4026-A18C-9939B80D23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7504"/>
            <a:ext cx="12192000" cy="1706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0E47D0-D4C0-430D-9A2B-9E40DF7CBEF5}"/>
              </a:ext>
            </a:extLst>
          </p:cNvPr>
          <p:cNvSpPr txBox="1"/>
          <p:nvPr/>
        </p:nvSpPr>
        <p:spPr>
          <a:xfrm>
            <a:off x="304800" y="5415732"/>
            <a:ext cx="521207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300" dirty="0"/>
          </a:p>
          <a:p>
            <a:r>
              <a:rPr lang="ru-RU" sz="1300" b="1" dirty="0">
                <a:solidFill>
                  <a:srgbClr val="0000FF"/>
                </a:solidFill>
              </a:rPr>
              <a:t>Информацию о проводимых приемах граждан всегда можно найти на сайте Череповецкой городской Думы, в газете «Речь».</a:t>
            </a:r>
            <a:endParaRPr lang="en-US" sz="1300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97903" y="686488"/>
            <a:ext cx="2800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    </a:t>
            </a:r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982" y="226841"/>
            <a:ext cx="2129180" cy="141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D27341-661C-1783-192E-5DDA02C1B0B5}"/>
              </a:ext>
            </a:extLst>
          </p:cNvPr>
          <p:cNvSpPr txBox="1"/>
          <p:nvPr/>
        </p:nvSpPr>
        <p:spPr>
          <a:xfrm>
            <a:off x="380301" y="1782681"/>
            <a:ext cx="4393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FF"/>
                </a:solidFill>
              </a:rPr>
              <a:t>- проведено 3 депутатских приема</a:t>
            </a:r>
          </a:p>
          <a:p>
            <a:r>
              <a:rPr lang="ru-RU" dirty="0">
                <a:solidFill>
                  <a:srgbClr val="0000FF"/>
                </a:solidFill>
              </a:rPr>
              <a:t>- обратилось 19 человек</a:t>
            </a:r>
          </a:p>
          <a:p>
            <a:r>
              <a:rPr lang="ru-RU" dirty="0">
                <a:solidFill>
                  <a:srgbClr val="0000FF"/>
                </a:solidFill>
              </a:rPr>
              <a:t>- решено положительно 15 вопросов,</a:t>
            </a:r>
          </a:p>
          <a:p>
            <a:r>
              <a:rPr lang="ru-RU" dirty="0">
                <a:solidFill>
                  <a:srgbClr val="0000FF"/>
                </a:solidFill>
              </a:rPr>
              <a:t> 4 вопроса в работе.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C2F3978-060F-97DD-EAF9-17035330CD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534" y="995496"/>
            <a:ext cx="3602227" cy="271067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6C95251-E753-0723-15EF-C47EDF2BAE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96" y="3715265"/>
            <a:ext cx="3378199" cy="254209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889FBBF-3393-8F59-8ABC-DA9DB5190C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07" y="995496"/>
            <a:ext cx="3602227" cy="2710676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73F90C0-0139-6A55-4EDC-0FE880926E5E}"/>
              </a:ext>
            </a:extLst>
          </p:cNvPr>
          <p:cNvGrpSpPr/>
          <p:nvPr/>
        </p:nvGrpSpPr>
        <p:grpSpPr>
          <a:xfrm>
            <a:off x="380299" y="4530811"/>
            <a:ext cx="2049863" cy="848497"/>
            <a:chOff x="2098823" y="271416"/>
            <a:chExt cx="2179563" cy="521600"/>
          </a:xfrm>
          <a:solidFill>
            <a:srgbClr val="FFFF00"/>
          </a:solidFill>
        </p:grpSpPr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2D81F2A8-79D7-10CC-A398-A202480054C5}"/>
                </a:ext>
              </a:extLst>
            </p:cNvPr>
            <p:cNvSpPr/>
            <p:nvPr/>
          </p:nvSpPr>
          <p:spPr>
            <a:xfrm>
              <a:off x="2098823" y="271416"/>
              <a:ext cx="2179563" cy="521600"/>
            </a:xfrm>
            <a:prstGeom prst="ellipse">
              <a:avLst/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Овал 4">
              <a:extLst>
                <a:ext uri="{FF2B5EF4-FFF2-40B4-BE49-F238E27FC236}">
                  <a16:creationId xmlns:a16="http://schemas.microsoft.com/office/drawing/2014/main" id="{132F526D-EB8C-FEC3-0C01-DBC9FBCA9E77}"/>
                </a:ext>
              </a:extLst>
            </p:cNvPr>
            <p:cNvSpPr txBox="1"/>
            <p:nvPr/>
          </p:nvSpPr>
          <p:spPr>
            <a:xfrm>
              <a:off x="2418013" y="347803"/>
              <a:ext cx="1541183" cy="36882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400" b="1" kern="1200" dirty="0">
                  <a:solidFill>
                    <a:srgbClr val="0000FF"/>
                  </a:solidFill>
                </a:rPr>
                <a:t>Освещение</a:t>
              </a:r>
              <a:r>
                <a:rPr lang="ru-RU" sz="1200" b="1" kern="1200" dirty="0"/>
                <a:t> 2</a:t>
              </a: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A8C74946-56A0-DB87-33CE-C7EE0AA9C975}"/>
              </a:ext>
            </a:extLst>
          </p:cNvPr>
          <p:cNvGrpSpPr/>
          <p:nvPr/>
        </p:nvGrpSpPr>
        <p:grpSpPr>
          <a:xfrm>
            <a:off x="2006637" y="4151870"/>
            <a:ext cx="2049863" cy="798663"/>
            <a:chOff x="2098823" y="271416"/>
            <a:chExt cx="2179563" cy="521600"/>
          </a:xfrm>
          <a:solidFill>
            <a:srgbClr val="FF3300"/>
          </a:solidFill>
        </p:grpSpPr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7CBB28A2-40C0-D267-5EF7-AC58E09C057A}"/>
                </a:ext>
              </a:extLst>
            </p:cNvPr>
            <p:cNvSpPr/>
            <p:nvPr/>
          </p:nvSpPr>
          <p:spPr>
            <a:xfrm>
              <a:off x="2098823" y="271416"/>
              <a:ext cx="2179563" cy="521600"/>
            </a:xfrm>
            <a:prstGeom prst="ellipse">
              <a:avLst/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Овал 4">
              <a:extLst>
                <a:ext uri="{FF2B5EF4-FFF2-40B4-BE49-F238E27FC236}">
                  <a16:creationId xmlns:a16="http://schemas.microsoft.com/office/drawing/2014/main" id="{7BC08DBD-3944-61DD-6DA1-782533906711}"/>
                </a:ext>
              </a:extLst>
            </p:cNvPr>
            <p:cNvSpPr txBox="1"/>
            <p:nvPr/>
          </p:nvSpPr>
          <p:spPr>
            <a:xfrm>
              <a:off x="2468834" y="335977"/>
              <a:ext cx="1541183" cy="39464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400" b="1" kern="1200" dirty="0"/>
                <a:t>Безопасность</a:t>
              </a:r>
              <a:r>
                <a:rPr lang="ru-RU" sz="1200" b="1" kern="1200" dirty="0"/>
                <a:t> 1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77B95C41-19AC-F2F5-454C-1CFAD00A0975}"/>
              </a:ext>
            </a:extLst>
          </p:cNvPr>
          <p:cNvGrpSpPr/>
          <p:nvPr/>
        </p:nvGrpSpPr>
        <p:grpSpPr>
          <a:xfrm>
            <a:off x="377382" y="3739978"/>
            <a:ext cx="2049863" cy="815546"/>
            <a:chOff x="2098823" y="271416"/>
            <a:chExt cx="2179563" cy="521600"/>
          </a:xfrm>
          <a:solidFill>
            <a:schemeClr val="bg1">
              <a:lumMod val="65000"/>
            </a:schemeClr>
          </a:solidFill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90A7D764-D9BE-1DFE-B0FF-3BD19DB8E4F6}"/>
                </a:ext>
              </a:extLst>
            </p:cNvPr>
            <p:cNvSpPr/>
            <p:nvPr/>
          </p:nvSpPr>
          <p:spPr>
            <a:xfrm>
              <a:off x="2098823" y="271416"/>
              <a:ext cx="2179563" cy="521600"/>
            </a:xfrm>
            <a:prstGeom prst="ellipse">
              <a:avLst/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Овал 4">
              <a:extLst>
                <a:ext uri="{FF2B5EF4-FFF2-40B4-BE49-F238E27FC236}">
                  <a16:creationId xmlns:a16="http://schemas.microsoft.com/office/drawing/2014/main" id="{F77D1732-A9C9-C303-A113-81B6A6FF21AA}"/>
                </a:ext>
              </a:extLst>
            </p:cNvPr>
            <p:cNvSpPr txBox="1"/>
            <p:nvPr/>
          </p:nvSpPr>
          <p:spPr>
            <a:xfrm>
              <a:off x="2170552" y="347803"/>
              <a:ext cx="1988308" cy="36882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400" b="1" kern="1200" dirty="0"/>
                <a:t>Жилищные вопросы 7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7CE5D44C-5B6E-B2F1-604E-174EEC303743}"/>
              </a:ext>
            </a:extLst>
          </p:cNvPr>
          <p:cNvGrpSpPr/>
          <p:nvPr/>
        </p:nvGrpSpPr>
        <p:grpSpPr>
          <a:xfrm>
            <a:off x="2033042" y="3377514"/>
            <a:ext cx="1977005" cy="754886"/>
            <a:chOff x="3242110" y="1420770"/>
            <a:chExt cx="1779814" cy="425674"/>
          </a:xfrm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CF8065C1-EDB5-1EAF-9C19-40F4793AB7A8}"/>
                </a:ext>
              </a:extLst>
            </p:cNvPr>
            <p:cNvSpPr/>
            <p:nvPr/>
          </p:nvSpPr>
          <p:spPr>
            <a:xfrm>
              <a:off x="3242110" y="1420770"/>
              <a:ext cx="1779814" cy="425674"/>
            </a:xfrm>
            <a:prstGeom prst="ellipse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Овал 4">
              <a:extLst>
                <a:ext uri="{FF2B5EF4-FFF2-40B4-BE49-F238E27FC236}">
                  <a16:creationId xmlns:a16="http://schemas.microsoft.com/office/drawing/2014/main" id="{A58BCBF4-248D-F0C8-F69B-55D580F08706}"/>
                </a:ext>
              </a:extLst>
            </p:cNvPr>
            <p:cNvSpPr txBox="1"/>
            <p:nvPr/>
          </p:nvSpPr>
          <p:spPr>
            <a:xfrm>
              <a:off x="3384552" y="1483109"/>
              <a:ext cx="1535148" cy="30099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400" b="1" kern="1200" dirty="0"/>
                <a:t>Организационные вопросы 1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68555C93-3B41-99EE-B6EB-F6574B873383}"/>
              </a:ext>
            </a:extLst>
          </p:cNvPr>
          <p:cNvGrpSpPr/>
          <p:nvPr/>
        </p:nvGrpSpPr>
        <p:grpSpPr>
          <a:xfrm>
            <a:off x="347014" y="3016900"/>
            <a:ext cx="2129180" cy="747791"/>
            <a:chOff x="500233" y="807919"/>
            <a:chExt cx="1854538" cy="404212"/>
          </a:xfrm>
          <a:solidFill>
            <a:schemeClr val="accent3">
              <a:lumMod val="75000"/>
            </a:schemeClr>
          </a:solidFill>
        </p:grpSpPr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F4345017-EE34-91C6-CFBE-CE126F3D7959}"/>
                </a:ext>
              </a:extLst>
            </p:cNvPr>
            <p:cNvSpPr/>
            <p:nvPr/>
          </p:nvSpPr>
          <p:spPr>
            <a:xfrm>
              <a:off x="500233" y="807919"/>
              <a:ext cx="1854538" cy="404212"/>
            </a:xfrm>
            <a:prstGeom prst="ellipse">
              <a:avLst/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Овал 4">
              <a:extLst>
                <a:ext uri="{FF2B5EF4-FFF2-40B4-BE49-F238E27FC236}">
                  <a16:creationId xmlns:a16="http://schemas.microsoft.com/office/drawing/2014/main" id="{ACC4377F-FFA7-4CBA-62A6-4F12C26FEBE2}"/>
                </a:ext>
              </a:extLst>
            </p:cNvPr>
            <p:cNvSpPr txBox="1"/>
            <p:nvPr/>
          </p:nvSpPr>
          <p:spPr>
            <a:xfrm>
              <a:off x="657196" y="867114"/>
              <a:ext cx="1542677" cy="28582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400" b="1" kern="1200" dirty="0"/>
                <a:t>Благоустройство 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8798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F6BD25-6CAE-82BE-14EB-B81479FBB5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889" y="521405"/>
            <a:ext cx="2616835" cy="581518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212D974-0484-4026-A18C-9939B80D23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7504"/>
            <a:ext cx="12192000" cy="17068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F785AC-6585-6025-F127-3255819E03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73" y="2074685"/>
            <a:ext cx="5478606" cy="410895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13038" y="390578"/>
            <a:ext cx="11557686" cy="878049"/>
          </a:xfrm>
        </p:spPr>
        <p:txBody>
          <a:bodyPr>
            <a:normAutofit/>
          </a:bodyPr>
          <a:lstStyle/>
          <a:p>
            <a:r>
              <a:rPr lang="ru-RU" dirty="0"/>
              <a:t>Ремонт улицы ул. </a:t>
            </a:r>
            <a:r>
              <a:rPr lang="ru-RU" dirty="0" err="1"/>
              <a:t>Моченкова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0" y="6213562"/>
            <a:ext cx="12192000" cy="397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982" y="226841"/>
            <a:ext cx="2129180" cy="141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ACAECC2-5775-C5F0-58C5-CB75EC4417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2089646"/>
            <a:ext cx="3091988" cy="410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64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12D974-0484-4026-A18C-9939B80D23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3679"/>
            <a:ext cx="12192000" cy="170688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815C41-A7D4-4F5B-BCF3-04F29B0AC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233" y="229766"/>
            <a:ext cx="10363200" cy="1524000"/>
          </a:xfrm>
        </p:spPr>
        <p:txBody>
          <a:bodyPr>
            <a:noAutofit/>
          </a:bodyPr>
          <a:lstStyle/>
          <a:p>
            <a:pPr indent="457200"/>
            <a:r>
              <a:rPr lang="ru-RU" sz="3800" b="1" dirty="0"/>
              <a:t>В рамках программы «Ремонт тротуаров»</a:t>
            </a:r>
            <a:br>
              <a:rPr lang="ru-RU" sz="3800" b="1" dirty="0"/>
            </a:br>
            <a:r>
              <a:rPr lang="ru-RU" sz="3800" b="1" dirty="0"/>
              <a:t> были отремонтированы: </a:t>
            </a:r>
            <a:br>
              <a:rPr lang="ru-RU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ru-RU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ru-RU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ru-RU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982" y="226841"/>
            <a:ext cx="2129180" cy="141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B520A7-5CD2-F1C4-161A-6C472B52F8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076" y="1508520"/>
            <a:ext cx="3451655" cy="458691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A00B204-6249-A68A-A866-0E02833A6D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867" y="2067378"/>
            <a:ext cx="3037311" cy="403629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FC682AB-C0A7-FAB1-0831-4E96AE286C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82" y="2866696"/>
            <a:ext cx="4333102" cy="3260659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0694" y="1656262"/>
            <a:ext cx="11576506" cy="1144603"/>
          </a:xfrm>
        </p:spPr>
        <p:txBody>
          <a:bodyPr anchor="t">
            <a:no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800" b="1" dirty="0">
                <a:solidFill>
                  <a:srgbClr val="0000FF"/>
                </a:solidFill>
              </a:rPr>
              <a:t>-  тротуар от Северного шоссе и вдоль дома Пионерская, 28/6;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800" b="1" dirty="0">
                <a:solidFill>
                  <a:srgbClr val="0000FF"/>
                </a:solidFill>
              </a:rPr>
              <a:t>-  тротуар вдоль ул. </a:t>
            </a:r>
            <a:r>
              <a:rPr lang="ru-RU" sz="1800" b="1" dirty="0" err="1">
                <a:solidFill>
                  <a:srgbClr val="0000FF"/>
                </a:solidFill>
              </a:rPr>
              <a:t>Моченкова</a:t>
            </a:r>
            <a:r>
              <a:rPr lang="ru-RU" sz="1800" b="1" dirty="0">
                <a:solidFill>
                  <a:srgbClr val="0000FF"/>
                </a:solidFill>
              </a:rPr>
              <a:t>;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800" b="1" dirty="0">
                <a:solidFill>
                  <a:srgbClr val="0000FF"/>
                </a:solidFill>
              </a:rPr>
              <a:t>-  тротуар вдоль детского сада №6 и ПНИ</a:t>
            </a:r>
          </a:p>
        </p:txBody>
      </p:sp>
    </p:spTree>
    <p:extLst>
      <p:ext uri="{BB962C8B-B14F-4D97-AF65-F5344CB8AC3E}">
        <p14:creationId xmlns:p14="http://schemas.microsoft.com/office/powerpoint/2010/main" val="2783269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12D974-0484-4026-A18C-9939B80D23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5441"/>
            <a:ext cx="12192000" cy="170688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815C41-A7D4-4F5B-BCF3-04F29B0AC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233" y="229766"/>
            <a:ext cx="10363200" cy="1524000"/>
          </a:xfrm>
        </p:spPr>
        <p:txBody>
          <a:bodyPr>
            <a:noAutofit/>
          </a:bodyPr>
          <a:lstStyle/>
          <a:p>
            <a:pPr indent="457200"/>
            <a:r>
              <a:rPr lang="ru-RU" sz="3800" b="1" dirty="0"/>
              <a:t>Обустройство пешеходного перехода от рынка в сквер на ул. Ветеранов.</a:t>
            </a:r>
            <a:br>
              <a:rPr lang="ru-RU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ru-RU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ru-RU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ru-RU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982" y="226841"/>
            <a:ext cx="2129180" cy="141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869ED5-295C-32CA-80A4-842797E154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82" y="1670233"/>
            <a:ext cx="3859126" cy="31480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6D4CF92-BF40-7522-7B6A-80AECE5796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048" y="2160245"/>
            <a:ext cx="2986450" cy="396870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5C26EFF-45BE-B75D-7CB1-211565C9FB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476" y="2468329"/>
            <a:ext cx="2774756" cy="368738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E8C17CC-6B1E-CB53-9A9E-7B20CFA1C8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946" y="1657414"/>
            <a:ext cx="3018058" cy="401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039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17634</TotalTime>
  <Words>717</Words>
  <Application>Microsoft Office PowerPoint</Application>
  <PresentationFormat>Широкоэкранный</PresentationFormat>
  <Paragraphs>98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Calibri</vt:lpstr>
      <vt:lpstr>Candara</vt:lpstr>
      <vt:lpstr>Montserrat-Medium</vt:lpstr>
      <vt:lpstr>Symbol</vt:lpstr>
      <vt:lpstr>Times New Roman</vt:lpstr>
      <vt:lpstr>Волна</vt:lpstr>
      <vt:lpstr>Конференция  ТОС «Северный» и отчет депутата за 2022 год Череповецкой городской Думы     по избирательному округу  № 15 Лихачева Ильи</vt:lpstr>
      <vt:lpstr>Презентация PowerPoint</vt:lpstr>
      <vt:lpstr>ТОС «Северный»</vt:lpstr>
      <vt:lpstr>Презентация PowerPoint</vt:lpstr>
      <vt:lpstr> Информация о заседаниях городской Думы:</vt:lpstr>
      <vt:lpstr>        Приёмы граждан </vt:lpstr>
      <vt:lpstr>Ремонт улицы ул. Моченкова</vt:lpstr>
      <vt:lpstr>В рамках программы «Ремонт тротуаров»  были отремонтированы:    </vt:lpstr>
      <vt:lpstr>Обустройство пешеходного перехода от рынка в сквер на ул. Ветеранов.   </vt:lpstr>
      <vt:lpstr>Презентация PowerPoint</vt:lpstr>
      <vt:lpstr>КОМФОРТНО ТАМ, ГДЕ БЕЗОПАСНО!</vt:lpstr>
      <vt:lpstr>Презентация PowerPoint</vt:lpstr>
      <vt:lpstr>Выполнены работы по благоустройству   скверов на ул. Ветеранов и  ул. Моченкова</vt:lpstr>
      <vt:lpstr>Новая спортивная площадка во дворе дома Спортивная, 10</vt:lpstr>
      <vt:lpstr>Новый стадион 33 школы</vt:lpstr>
      <vt:lpstr>Установка скейт-площадки</vt:lpstr>
      <vt:lpstr>Презентация PowerPoint</vt:lpstr>
      <vt:lpstr>Презентация PowerPoint</vt:lpstr>
      <vt:lpstr>Презентация PowerPoint</vt:lpstr>
      <vt:lpstr> Добрые дела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за 2018 год 12 округ</dc:title>
  <dc:creator>philod@yandex.ru</dc:creator>
  <cp:lastModifiedBy>Белозёрова Наталья Витальевна</cp:lastModifiedBy>
  <cp:revision>430</cp:revision>
  <dcterms:created xsi:type="dcterms:W3CDTF">2019-02-17T15:07:27Z</dcterms:created>
  <dcterms:modified xsi:type="dcterms:W3CDTF">2023-03-13T06:30:16Z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-1869865403</vt:i4>
  </property>
  <property fmtid="{D5CDD505-2E9C-101B-9397-08002B2CF9AE}" pid="3" name="_NewReviewCycle">
    <vt:lpwstr/>
  </property>
  <property fmtid="{D5CDD505-2E9C-101B-9397-08002B2CF9AE}" pid="4" name="_EmailSubject">
    <vt:lpwstr>на сайт во вкладку Лихачева </vt:lpwstr>
  </property>
  <property fmtid="{D5CDD505-2E9C-101B-9397-08002B2CF9AE}" pid="5" name="_AuthorEmail">
    <vt:lpwstr>belozerovanv@cherepovetscity.ru</vt:lpwstr>
  </property>
  <property fmtid="{D5CDD505-2E9C-101B-9397-08002B2CF9AE}" pid="6" name="_AuthorEmailDisplayName">
    <vt:lpwstr>Белозёрова Наталья Витальевна</vt:lpwstr>
  </property>
  <property fmtid="{D5CDD505-2E9C-101B-9397-08002B2CF9AE}" pid="7" name="_PreviousAdHocReviewCycleID">
    <vt:i4>1493822302</vt:i4>
  </property>
</Properties>
</file>