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E5E2D1-53B8-421E-8F1A-F052F684C06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B41E1D-74C2-4B4C-A128-DEBE0AF38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00034" y="1214422"/>
            <a:ext cx="821537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Включенные в Перечень объекты используются в коммерческой деятельности: </a:t>
            </a:r>
          </a:p>
          <a:p>
            <a:pPr algn="ctr"/>
            <a:r>
              <a:rPr lang="ru-RU" sz="1600" dirty="0" smtClean="0"/>
              <a:t>для размещения торговли, офиса, точки общественного питания, </a:t>
            </a:r>
          </a:p>
          <a:p>
            <a:pPr algn="ctr"/>
            <a:r>
              <a:rPr lang="ru-RU" sz="1600" dirty="0" smtClean="0"/>
              <a:t>а также помещения, в которых оказываются бытовые услуги населению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2357430"/>
            <a:ext cx="8215370" cy="100013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Характеристики объекта отвечают хотя бы одному из следующих условий: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571876"/>
            <a:ext cx="821537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600" dirty="0" smtClean="0"/>
              <a:t>Назначение объекта по техническому паспорту (экспликации)</a:t>
            </a:r>
          </a:p>
          <a:p>
            <a:pPr marL="342900" indent="-342900" algn="ctr">
              <a:buAutoNum type="arabicPeriod"/>
            </a:pPr>
            <a:r>
              <a:rPr lang="ru-RU" sz="1600" dirty="0" smtClean="0"/>
              <a:t>Вид разрешенного использования земельного участка</a:t>
            </a:r>
            <a:r>
              <a:rPr lang="en-US" sz="1600" dirty="0" smtClean="0"/>
              <a:t> </a:t>
            </a:r>
            <a:r>
              <a:rPr lang="ru-RU" sz="1600" dirty="0" smtClean="0"/>
              <a:t>под объектом</a:t>
            </a:r>
          </a:p>
          <a:p>
            <a:pPr marL="342900" indent="-342900" algn="ctr">
              <a:buAutoNum type="arabicPeriod"/>
            </a:pPr>
            <a:r>
              <a:rPr lang="ru-RU" sz="1600" dirty="0" smtClean="0"/>
              <a:t>Фактическое использование для коммерческой деятельности </a:t>
            </a:r>
          </a:p>
          <a:p>
            <a:pPr marL="342900" indent="-342900" algn="ctr"/>
            <a:r>
              <a:rPr lang="ru-RU" sz="1600" dirty="0" smtClean="0"/>
              <a:t>       (магазин, офис, парикмахерская, автосервис, столовая и т.д.)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5000636"/>
            <a:ext cx="8215370" cy="142876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 обращения в Департамент имущественных отношений Вологодской области </a:t>
            </a:r>
          </a:p>
          <a:p>
            <a:pPr algn="ctr"/>
            <a:r>
              <a:rPr lang="ru-RU" sz="1600" dirty="0" smtClean="0"/>
              <a:t>с заявлением об исключении объекта из Перечня, </a:t>
            </a:r>
          </a:p>
          <a:p>
            <a:pPr algn="ctr"/>
            <a:r>
              <a:rPr lang="ru-RU" sz="1600" dirty="0" smtClean="0"/>
              <a:t>собственнику либо уполномоченному представителю необходимо проверить технический паспорт на объект и  вид разрешенного использования земельного участка под ним на соответствие  коммерческому назначению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214290"/>
            <a:ext cx="8578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Рекомендации для собственников, чьи объекты включены в Перечень</a:t>
            </a:r>
          </a:p>
          <a:p>
            <a:pPr algn="ctr"/>
            <a:r>
              <a:rPr lang="ru-RU" sz="2000" dirty="0" smtClean="0"/>
              <a:t>(статья 378.2 Налогового кодекса Российской Федерации)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1214422"/>
            <a:ext cx="8215370" cy="99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Внести изменения в технический </a:t>
            </a:r>
            <a:r>
              <a:rPr lang="ru-RU" sz="1600" dirty="0" smtClean="0"/>
              <a:t>паспорт</a:t>
            </a:r>
            <a:r>
              <a:rPr lang="ru-RU" sz="1600" dirty="0" smtClean="0"/>
              <a:t>, экспликацию к паспорту </a:t>
            </a:r>
            <a:endParaRPr lang="ru-RU" sz="1600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 smtClean="0"/>
              <a:t>части назначения </a:t>
            </a:r>
            <a:r>
              <a:rPr lang="ru-RU" sz="1600" dirty="0" smtClean="0"/>
              <a:t>объекта по фактическому его использованию </a:t>
            </a:r>
          </a:p>
          <a:p>
            <a:pPr algn="ctr"/>
            <a:r>
              <a:rPr lang="ru-RU" sz="1600" dirty="0" smtClean="0"/>
              <a:t>(в случае если объект не используется в </a:t>
            </a:r>
            <a:r>
              <a:rPr lang="ru-RU" sz="1600" dirty="0" smtClean="0"/>
              <a:t>коммерческой деятельности) </a:t>
            </a:r>
            <a:endParaRPr lang="ru-RU" sz="1600" dirty="0" smtClean="0"/>
          </a:p>
          <a:p>
            <a:pPr algn="ctr"/>
            <a:r>
              <a:rPr lang="ru-RU" sz="1600" dirty="0" smtClean="0"/>
              <a:t>(специализированная организация)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643182"/>
            <a:ext cx="8215370" cy="100013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Внести изменения по виду разрешенного использования земельного участка </a:t>
            </a:r>
          </a:p>
          <a:p>
            <a:pPr algn="ctr"/>
            <a:r>
              <a:rPr lang="ru-RU" sz="1600" dirty="0" smtClean="0"/>
              <a:t>под объектом </a:t>
            </a:r>
            <a:r>
              <a:rPr lang="ru-RU" sz="1600" dirty="0" smtClean="0"/>
              <a:t>в соответствии с его фактическим использованием </a:t>
            </a:r>
            <a:endParaRPr lang="ru-RU" sz="1600" dirty="0" smtClean="0"/>
          </a:p>
          <a:p>
            <a:pPr algn="ctr"/>
            <a:r>
              <a:rPr lang="ru-RU" sz="1600" dirty="0" smtClean="0"/>
              <a:t>(органы местного самоуправления, районные администрации)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14818"/>
            <a:ext cx="821537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1600" dirty="0" smtClean="0"/>
              <a:t>Фактическое использование объекта недвижимости в коммерческой деятельности не должно превышать 20% от общей площади объекта</a:t>
            </a:r>
          </a:p>
          <a:p>
            <a:pPr marL="342900" indent="-342900" algn="ctr"/>
            <a:r>
              <a:rPr lang="ru-RU" sz="1600" dirty="0" smtClean="0"/>
              <a:t>(посчитать самостоятельно по техническому </a:t>
            </a:r>
            <a:r>
              <a:rPr lang="ru-RU" sz="1600" dirty="0" smtClean="0"/>
              <a:t>паспорту</a:t>
            </a:r>
            <a:r>
              <a:rPr lang="ru-RU" sz="1600" dirty="0" smtClean="0"/>
              <a:t>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5500702"/>
            <a:ext cx="8215370" cy="85725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Все изменения </a:t>
            </a:r>
            <a:r>
              <a:rPr lang="ru-RU" sz="1600" dirty="0" smtClean="0"/>
              <a:t>актуализируются в </a:t>
            </a:r>
            <a:r>
              <a:rPr lang="ru-RU" sz="1600" dirty="0" smtClean="0"/>
              <a:t>Едином государственном реестре недвижимости </a:t>
            </a:r>
          </a:p>
          <a:p>
            <a:pPr algn="ctr"/>
            <a:r>
              <a:rPr lang="ru-RU" sz="1600" dirty="0" smtClean="0"/>
              <a:t>в заявительном порядке</a:t>
            </a:r>
          </a:p>
          <a:p>
            <a:pPr algn="ctr"/>
            <a:r>
              <a:rPr lang="ru-RU" sz="1600" dirty="0" smtClean="0"/>
              <a:t>(Управление </a:t>
            </a:r>
            <a:r>
              <a:rPr lang="ru-RU" sz="1600" dirty="0" err="1" smtClean="0"/>
              <a:t>Росреестра</a:t>
            </a:r>
            <a:r>
              <a:rPr lang="ru-RU" sz="1600" dirty="0" smtClean="0"/>
              <a:t> в Вологодской области)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285728"/>
            <a:ext cx="669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Алгоритм действий собственника 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228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Kuznetsova.IV</cp:lastModifiedBy>
  <cp:revision>21</cp:revision>
  <dcterms:created xsi:type="dcterms:W3CDTF">2022-04-13T18:16:55Z</dcterms:created>
  <dcterms:modified xsi:type="dcterms:W3CDTF">2022-05-05T12:30:01Z</dcterms:modified>
</cp:coreProperties>
</file>