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3" r:id="rId2"/>
    <p:sldId id="295" r:id="rId3"/>
    <p:sldId id="296" r:id="rId4"/>
    <p:sldId id="303" r:id="rId5"/>
    <p:sldId id="298" r:id="rId6"/>
    <p:sldId id="299" r:id="rId7"/>
    <p:sldId id="300" r:id="rId8"/>
    <p:sldId id="302" r:id="rId9"/>
    <p:sldId id="261" r:id="rId1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BAE"/>
    <a:srgbClr val="3E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89716" autoAdjust="0"/>
  </p:normalViewPr>
  <p:slideViewPr>
    <p:cSldViewPr>
      <p:cViewPr>
        <p:scale>
          <a:sx n="121" d="100"/>
          <a:sy n="121" d="100"/>
        </p:scale>
        <p:origin x="-1332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4014" y="-114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58530210280795E-2"/>
          <c:y val="0"/>
          <c:w val="0.96634699039820759"/>
          <c:h val="0.62365571482950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благоустроенных дворов - 57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6.2264323571891659E-4"/>
                  <c:y val="9.72637384543170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116997104223514E-3"/>
                  <c:y val="-1.93274465230359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313189653621305E-3"/>
                  <c:y val="-4.87899848734755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052935803887478E-3"/>
                  <c:y val="5.59286147692991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549068278612206E-3"/>
                  <c:y val="1.7556809927102117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6021247491725842E-3"/>
                  <c:y val="3.68523778512785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5215998461208208E-16"/>
                  <c:y val="2.199790324412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2008-2013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2021</c:v>
                </c:pt>
                <c:pt idx="5">
                  <c:v>2022</c:v>
                </c:pt>
                <c:pt idx="6">
                  <c:v>2023-2024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</c:v>
                </c:pt>
                <c:pt idx="1">
                  <c:v>8</c:v>
                </c:pt>
                <c:pt idx="2">
                  <c:v>2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1021056"/>
        <c:axId val="152795008"/>
      </c:barChart>
      <c:catAx>
        <c:axId val="15102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52795008"/>
        <c:crosses val="autoZero"/>
        <c:auto val="1"/>
        <c:lblAlgn val="ctr"/>
        <c:lblOffset val="100"/>
        <c:noMultiLvlLbl val="0"/>
      </c:catAx>
      <c:valAx>
        <c:axId val="152795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021056"/>
        <c:crosses val="autoZero"/>
        <c:crossBetween val="between"/>
      </c:valAx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0.1527</cdr:x>
      <cdr:y>0.78571</cdr:y>
    </cdr:from>
    <cdr:to>
      <cdr:x>0.67344</cdr:x>
      <cdr:y>0.91534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1207145" y="3564396"/>
          <a:ext cx="4116639" cy="588067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00B0F0"/>
        </a:solidFill>
        <a:ln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21 двор отремонтирован (31%)</a:t>
          </a:r>
          <a:endParaRPr lang="ru-RU" sz="2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29837" cy="498853"/>
          </a:xfrm>
          <a:prstGeom prst="rect">
            <a:avLst/>
          </a:prstGeom>
        </p:spPr>
        <p:txBody>
          <a:bodyPr vert="horz" lIns="90588" tIns="45294" rIns="90588" bIns="4529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4" y="1"/>
            <a:ext cx="2929837" cy="498853"/>
          </a:xfrm>
          <a:prstGeom prst="rect">
            <a:avLst/>
          </a:prstGeom>
        </p:spPr>
        <p:txBody>
          <a:bodyPr vert="horz" lIns="90588" tIns="45294" rIns="90588" bIns="45294" rtlCol="0"/>
          <a:lstStyle>
            <a:lvl1pPr algn="r">
              <a:defRPr sz="1200"/>
            </a:lvl1pPr>
          </a:lstStyle>
          <a:p>
            <a:fld id="{F4EA68B4-CA38-4DAE-B3F2-122579C0803A}" type="datetimeFigureOut">
              <a:rPr lang="ru-RU" smtClean="0"/>
              <a:t>17.03.2022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3665"/>
            <a:ext cx="2929837" cy="498852"/>
          </a:xfrm>
          <a:prstGeom prst="rect">
            <a:avLst/>
          </a:prstGeom>
        </p:spPr>
        <p:txBody>
          <a:bodyPr vert="horz" lIns="90588" tIns="45294" rIns="90588" bIns="4529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4" y="9443665"/>
            <a:ext cx="2929837" cy="498852"/>
          </a:xfrm>
          <a:prstGeom prst="rect">
            <a:avLst/>
          </a:prstGeom>
        </p:spPr>
        <p:txBody>
          <a:bodyPr vert="horz" lIns="90588" tIns="45294" rIns="90588" bIns="45294" rtlCol="0" anchor="b"/>
          <a:lstStyle>
            <a:lvl1pPr algn="r">
              <a:defRPr sz="1200"/>
            </a:lvl1pPr>
          </a:lstStyle>
          <a:p>
            <a:fld id="{F27D2EE9-4112-4F86-A360-9E8991D8B2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326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30520" cy="498554"/>
          </a:xfrm>
          <a:prstGeom prst="rect">
            <a:avLst/>
          </a:prstGeom>
        </p:spPr>
        <p:txBody>
          <a:bodyPr vert="horz" lIns="90588" tIns="45294" rIns="90588" bIns="4529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68" y="2"/>
            <a:ext cx="2930519" cy="498554"/>
          </a:xfrm>
          <a:prstGeom prst="rect">
            <a:avLst/>
          </a:prstGeom>
        </p:spPr>
        <p:txBody>
          <a:bodyPr vert="horz" lIns="90588" tIns="45294" rIns="90588" bIns="45294" rtlCol="0"/>
          <a:lstStyle>
            <a:lvl1pPr algn="r">
              <a:defRPr sz="1200"/>
            </a:lvl1pPr>
          </a:lstStyle>
          <a:p>
            <a:fld id="{65346602-2DC9-452B-8F2A-07B146B53C5A}" type="datetimeFigureOut">
              <a:rPr lang="ru-RU" smtClean="0"/>
              <a:t>17.03.2022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8" tIns="45294" rIns="90588" bIns="4529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6" y="4785490"/>
            <a:ext cx="5408615" cy="3913813"/>
          </a:xfrm>
          <a:prstGeom prst="rect">
            <a:avLst/>
          </a:prstGeom>
        </p:spPr>
        <p:txBody>
          <a:bodyPr vert="horz" lIns="90588" tIns="45294" rIns="90588" bIns="452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3961"/>
            <a:ext cx="2930520" cy="498554"/>
          </a:xfrm>
          <a:prstGeom prst="rect">
            <a:avLst/>
          </a:prstGeom>
        </p:spPr>
        <p:txBody>
          <a:bodyPr vert="horz" lIns="90588" tIns="45294" rIns="90588" bIns="4529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68" y="9443961"/>
            <a:ext cx="2930519" cy="498554"/>
          </a:xfrm>
          <a:prstGeom prst="rect">
            <a:avLst/>
          </a:prstGeom>
        </p:spPr>
        <p:txBody>
          <a:bodyPr vert="horz" lIns="90588" tIns="45294" rIns="90588" bIns="45294" rtlCol="0" anchor="b"/>
          <a:lstStyle>
            <a:lvl1pPr algn="r">
              <a:defRPr sz="1200"/>
            </a:lvl1pPr>
          </a:lstStyle>
          <a:p>
            <a:fld id="{2684948E-8489-439E-A796-EAAF225EC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40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2938" y="650875"/>
            <a:ext cx="5568950" cy="4176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3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2938" y="650875"/>
            <a:ext cx="5568950" cy="4176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3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2938" y="650875"/>
            <a:ext cx="5568950" cy="4176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3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2938" y="650875"/>
            <a:ext cx="5568950" cy="4176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3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2938" y="650875"/>
            <a:ext cx="5568950" cy="4176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3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2938" y="650875"/>
            <a:ext cx="5568950" cy="4176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3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2938" y="650875"/>
            <a:ext cx="5568950" cy="4176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36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2938" y="650875"/>
            <a:ext cx="5568950" cy="4176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36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948E-8489-439E-A796-EAAF225EC7D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31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07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15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20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39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51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17.03.2022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64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17.03.2022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13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17.03.2022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66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17.03.2022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83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17.03.2022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10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F084-00EA-430A-9870-6985ADFAE4FB}" type="datetimeFigureOut">
              <a:rPr lang="ru-RU" smtClean="0"/>
              <a:t>17.03.2022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29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AF084-00EA-430A-9870-6985ADFAE4FB}" type="datetimeFigureOut">
              <a:rPr lang="ru-RU" smtClean="0"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6A32-8770-4116-810C-BB3187108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24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1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187624" y="0"/>
            <a:ext cx="7388516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ОКРУГ – ТОС «ЦЕНТРАЛЬНЫЙ» – 9 УПРАВА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7544" y="917383"/>
            <a:ext cx="8568952" cy="114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  РАБОТЫ   ЗА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2017-2021 гг.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ОКРУГА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4"/>
          <p:cNvSpPr txBox="1">
            <a:spLocks/>
          </p:cNvSpPr>
          <p:nvPr/>
        </p:nvSpPr>
        <p:spPr>
          <a:xfrm>
            <a:off x="8114002" y="44624"/>
            <a:ext cx="1029998" cy="846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2" name="Picture 2" descr="C:\Users\an.akulinin\Desktop\attach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" y="-1"/>
            <a:ext cx="1488703" cy="14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ownloader.disk.yandex.ru/preview/757b721d10ad2e41e06d942007b27d5f123cc5c05a3beb594c4534c2a4a9b3c3/620512fd/HOa2qHfTm-TMjfSotufos2nImOaSP_Y4FgiZswrv-ww9D7ZV2v1BLyd45O-BmFqCPhp_dcWDy0ldc9xMwFngDg%3D%3D?uid=0&amp;filename=DJI_0162%5B%28000942%292022-02-10-11-11-26%5D.JPG&amp;disposition=inline&amp;hash=&amp;limit=0&amp;content_type=image%2Fjpeg&amp;owner_uid=0&amp;tknv=v2&amp;size=1920x8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24164"/>
            <a:ext cx="8161457" cy="449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8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2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330231" y="0"/>
            <a:ext cx="7097541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ДВОРОВ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ОКРУГ – 102 дома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8114002" y="44624"/>
            <a:ext cx="1029998" cy="846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66572329"/>
              </p:ext>
            </p:extLst>
          </p:nvPr>
        </p:nvGraphicFramePr>
        <p:xfrm>
          <a:off x="251520" y="1268760"/>
          <a:ext cx="86587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758917" y="374401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16200000" flipV="1">
            <a:off x="3644532" y="2789044"/>
            <a:ext cx="432048" cy="4049720"/>
          </a:xfrm>
          <a:prstGeom prst="leftBrac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169589" y="1446147"/>
            <a:ext cx="1258183" cy="1299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2" descr="C:\Users\an.akulinin\Desktop\attachm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640675" y="1166543"/>
            <a:ext cx="2210544" cy="20882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43,7</a:t>
            </a:r>
          </a:p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23923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3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330231" y="0"/>
            <a:ext cx="7097541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КАПИТАЛЬНЫЙ РЕМОНТ ДОМОВ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2017-2021 гг.  -  21 МКД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8114002" y="44624"/>
            <a:ext cx="1029998" cy="846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528" y="1451892"/>
            <a:ext cx="6696744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Кровля                                                      11 МКД</a:t>
            </a:r>
          </a:p>
          <a:p>
            <a:pPr marL="342900" indent="-342900" algn="l">
              <a:buFont typeface="Wingdings" pitchFamily="2" charset="2"/>
              <a:buChar char="ü"/>
            </a:pP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Фасад                                                         3  МКД</a:t>
            </a:r>
          </a:p>
          <a:p>
            <a:pPr marL="342900" indent="-342900" algn="l">
              <a:buFont typeface="Wingdings" pitchFamily="2" charset="2"/>
              <a:buChar char="ü"/>
            </a:pP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Лифты                                                       1  МКД</a:t>
            </a:r>
          </a:p>
          <a:p>
            <a:pPr marL="342900" indent="-342900" algn="l">
              <a:buFont typeface="Wingdings" pitchFamily="2" charset="2"/>
              <a:buChar char="ü"/>
            </a:pP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теплоснабжения                      6  МКД</a:t>
            </a:r>
          </a:p>
          <a:p>
            <a:pPr marL="342900" indent="-342900" algn="l">
              <a:buFont typeface="Wingdings" pitchFamily="2" charset="2"/>
              <a:buChar char="ü"/>
            </a:pP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электроснабжения                  3  МКД</a:t>
            </a:r>
          </a:p>
          <a:p>
            <a:pPr marL="342900" indent="-342900" algn="l">
              <a:buFont typeface="Wingdings" pitchFamily="2" charset="2"/>
              <a:buChar char="ü"/>
            </a:pP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Холодное и горячее водоснабжение     3  МКД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370816" y="2492896"/>
            <a:ext cx="1258183" cy="1299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2" descr="C:\Users\an.akulinin\Desktop\attach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34"/>
            <a:ext cx="1081529" cy="10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n.akulinin\Desktop\attachm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00"/>
            <a:ext cx="1475656" cy="14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7020272" y="1700808"/>
            <a:ext cx="1757984" cy="1800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88,4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805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4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330231" y="0"/>
            <a:ext cx="7097541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ДОРОГИ, ПРОЕЗДЫ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2019-2021 гг.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8114002" y="44624"/>
            <a:ext cx="1029998" cy="846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4352" y="1318977"/>
            <a:ext cx="6120681" cy="584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улицы Некрасова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521608" y="1268760"/>
            <a:ext cx="12011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58137" y="2534618"/>
            <a:ext cx="4365574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Капитальный ремонт:</a:t>
            </a:r>
          </a:p>
          <a:p>
            <a:pPr marL="342900" indent="-342900" algn="r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Комарова</a:t>
            </a:r>
          </a:p>
          <a:p>
            <a:pPr marL="342900" indent="-342900" algn="r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Сталеваров</a:t>
            </a:r>
          </a:p>
          <a:p>
            <a:pPr marL="342900" indent="-342900" algn="r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Московский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проспект </a:t>
            </a:r>
          </a:p>
          <a:p>
            <a:pPr marL="342900" indent="-342900" algn="r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Вологодская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37920" y="2924944"/>
            <a:ext cx="1184788" cy="1155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30752" y="4869160"/>
            <a:ext cx="502136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Внутриквартальный проезд: </a:t>
            </a:r>
          </a:p>
          <a:p>
            <a:pPr algn="l"/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с ул. Кравченко на пр. Победы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521608" y="5010064"/>
            <a:ext cx="1184788" cy="1155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2" descr="C:\Users\an.akulinin\Desktop\attach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" y="20170"/>
            <a:ext cx="1372223" cy="137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7300345" y="2894366"/>
            <a:ext cx="1440160" cy="1357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88,4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6" name="Овал 5"/>
          <p:cNvSpPr/>
          <p:nvPr/>
        </p:nvSpPr>
        <p:spPr>
          <a:xfrm>
            <a:off x="7300345" y="1124744"/>
            <a:ext cx="1404911" cy="13661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138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7300345" y="4725144"/>
            <a:ext cx="1440160" cy="14401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2,8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8332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5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971755" y="3783996"/>
            <a:ext cx="7097541" cy="575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ТРОТУАРОВ</a:t>
            </a: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8114002" y="44624"/>
            <a:ext cx="1029998" cy="846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13896" y="4359361"/>
            <a:ext cx="4653606" cy="1934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ул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Сталеваров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№20 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Победы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ул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Вологодская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ул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Заря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Свободы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829946" y="1340768"/>
            <a:ext cx="173509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13394" y="910694"/>
            <a:ext cx="721441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УМНЫЕ ПЕШЕХОДНЫЕ ПЕРЕХОДЫ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27584" y="1484784"/>
            <a:ext cx="33123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 № 4, 6, 20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880189" y="4663327"/>
            <a:ext cx="173509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87463" y="2564904"/>
            <a:ext cx="852276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3487" y="3778862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387464" y="3068960"/>
            <a:ext cx="8522764" cy="411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ОСВЕЩЕНИЕ УЛИЦ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Ленина, ул. Металлургов, ул. Сталеваров,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пр.Московский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C:\Users\an.akulinin\Desktop\attach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8"/>
            <a:ext cx="1331639" cy="133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164288" y="4365104"/>
            <a:ext cx="1664509" cy="165618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9,3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</a:p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7331393" y="1001847"/>
            <a:ext cx="1562472" cy="146992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3,3</a:t>
            </a:r>
          </a:p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млн</a:t>
            </a:r>
          </a:p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64449" y="209175"/>
            <a:ext cx="45313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БЕЗОПАСТНОСТЬ ДВИЖЕНИЯ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6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330231" y="0"/>
            <a:ext cx="7097541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ОБРАЗОВАНИЯ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8114002" y="44624"/>
            <a:ext cx="1029998" cy="846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259632" y="980728"/>
            <a:ext cx="5067751" cy="3564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В ШКОЛАХ № 4, 6, 20, 22: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система отопления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окна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спортзал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уличная спортплощадка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ограждение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стадион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косметический ремонт рекреаций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829946" y="1340768"/>
            <a:ext cx="159782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367413" y="5137939"/>
            <a:ext cx="4608512" cy="1305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РЕМОНТ ДЕТ.САДОВ № 72, 106: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окна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веранды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081418" y="5003750"/>
            <a:ext cx="1547583" cy="1573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24953" y="4797152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3491879" y="5404450"/>
            <a:ext cx="3589539" cy="1305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помещения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пищеблока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an.akulinin\Desktop\attach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8"/>
            <a:ext cx="1367413" cy="13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512533" y="1614098"/>
            <a:ext cx="2109506" cy="21602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</a:p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500" dirty="0"/>
          </a:p>
        </p:txBody>
      </p:sp>
      <p:sp>
        <p:nvSpPr>
          <p:cNvPr id="5" name="Овал 4"/>
          <p:cNvSpPr/>
          <p:nvPr/>
        </p:nvSpPr>
        <p:spPr>
          <a:xfrm>
            <a:off x="7282553" y="5003749"/>
            <a:ext cx="1346448" cy="1332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3,9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</a:p>
          <a:p>
            <a:pPr algn="ctr"/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777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7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330231" y="0"/>
            <a:ext cx="7097541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НАРОДНЫЙ БЮДЖЕТ ТОС «ЦЕНТРАЛЬНЫЙ»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8114002" y="44624"/>
            <a:ext cx="1029998" cy="846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516176" y="2204864"/>
            <a:ext cx="159782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1409" y="1484784"/>
            <a:ext cx="460241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СПОРТИВНАЯ ПЛОЩАДКА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дома № 3 по ул. Вологодской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СКВЕРЫ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Ленина, 96а и 100б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Б-р Доменщиков, 48Б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Сталеваров, 49Б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Вологодская, 4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an.akulinin\Desktop\attach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8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724128" y="2089880"/>
            <a:ext cx="2631818" cy="257545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млн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4451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8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1330231" y="0"/>
            <a:ext cx="7097541" cy="89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 2017-2021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8114002" y="44624"/>
            <a:ext cx="1029998" cy="846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948264" y="2456314"/>
            <a:ext cx="159782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1340768"/>
            <a:ext cx="4602419" cy="438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>
              <a:lnSpc>
                <a:spcPct val="150000"/>
              </a:lnSpc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РАЗВИТИЯ</a:t>
            </a:r>
          </a:p>
          <a:p>
            <a:pPr algn="ctr">
              <a:lnSpc>
                <a:spcPct val="150000"/>
              </a:lnSpc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9 ОКРУГА </a:t>
            </a:r>
          </a:p>
          <a:p>
            <a:pPr algn="ctr">
              <a:lnSpc>
                <a:spcPct val="150000"/>
              </a:lnSpc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ОСНОВНЫМ НАПРАВЛЕНИЯМ ДЕЯТЕЛЬНОСТИ </a:t>
            </a:r>
          </a:p>
          <a:p>
            <a:pPr algn="ctr">
              <a:lnSpc>
                <a:spcPct val="150000"/>
              </a:lnSpc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2017-2021</a:t>
            </a:r>
          </a:p>
        </p:txBody>
      </p:sp>
      <p:pic>
        <p:nvPicPr>
          <p:cNvPr id="11" name="Picture 2" descr="C:\Users\an.akulinin\Desktop\attach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8"/>
            <a:ext cx="1475656" cy="14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292081" y="1683004"/>
            <a:ext cx="3040750" cy="31141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422</a:t>
            </a:r>
          </a:p>
          <a:p>
            <a:pPr algn="ctr"/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млн</a:t>
            </a:r>
          </a:p>
          <a:p>
            <a:pPr algn="ctr"/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4667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08592" y="908720"/>
            <a:ext cx="8685275" cy="0"/>
          </a:xfrm>
          <a:prstGeom prst="line">
            <a:avLst/>
          </a:prstGeom>
          <a:ln w="15875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2092F60-D33D-41F9-8335-2A174CF1085C}" type="slidenum">
              <a:rPr lang="ru-RU" sz="1200" smtClean="0">
                <a:solidFill>
                  <a:srgbClr val="0070C0"/>
                </a:solidFill>
                <a:latin typeface="Arial Narrow" pitchFamily="34" charset="0"/>
              </a:rPr>
              <a:pPr algn="r"/>
              <a:t>9</a:t>
            </a:fld>
            <a:endParaRPr lang="ru-RU" sz="1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8114002" y="44624"/>
            <a:ext cx="1029998" cy="846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7" name="Picture 2" descr="C:\Users\an.akulinin\Desktop\attach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9"/>
            <a:ext cx="1475656" cy="14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n.akulinin\Desktop\GhgdmFs12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1" y="1442957"/>
            <a:ext cx="8730716" cy="491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14543</TotalTime>
  <Words>313</Words>
  <Application>Microsoft Office PowerPoint</Application>
  <PresentationFormat>Экран (4:3)</PresentationFormat>
  <Paragraphs>123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Сокольникова Светлана Алексеевна</dc:creator>
  <cp:lastModifiedBy>Антон Николаевич Акулинин</cp:lastModifiedBy>
  <cp:revision>590</cp:revision>
  <cp:lastPrinted>2022-02-09T11:54:38Z</cp:lastPrinted>
  <dcterms:created xsi:type="dcterms:W3CDTF">2019-12-13T05:41:35Z</dcterms:created>
  <dcterms:modified xsi:type="dcterms:W3CDTF">2022-03-17T06:18:06Z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