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262" r:id="rId4"/>
    <p:sldId id="263" r:id="rId5"/>
    <p:sldId id="286" r:id="rId6"/>
    <p:sldId id="275" r:id="rId7"/>
    <p:sldId id="287" r:id="rId8"/>
    <p:sldId id="272" r:id="rId9"/>
    <p:sldId id="274" r:id="rId10"/>
    <p:sldId id="270" r:id="rId11"/>
    <p:sldId id="277" r:id="rId12"/>
    <p:sldId id="276" r:id="rId13"/>
    <p:sldId id="282" r:id="rId14"/>
    <p:sldId id="284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latin typeface="+mn-lt"/>
              </a:rPr>
              <a:t>Сведения о тематике обращений,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304979589251191"/>
          <c:y val="0.10158480135076722"/>
          <c:w val="0.53609626613033889"/>
          <c:h val="0.61561831593348559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882405571149099E-2"/>
          <c:y val="0.67321918077227116"/>
          <c:w val="0.94558276438837496"/>
          <c:h val="0.32678081922772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ru-RU" sz="1600" b="0" dirty="0" smtClean="0"/>
              <a:t>Сведения о тематике обращений % </a:t>
            </a:r>
            <a:endParaRPr lang="ru-RU" sz="1600" b="0" dirty="0"/>
          </a:p>
        </c:rich>
      </c:tx>
      <c:layout>
        <c:manualLayout>
          <c:xMode val="edge"/>
          <c:yMode val="edge"/>
          <c:x val="9.7052636767456263E-2"/>
          <c:y val="9.9831674887276671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Лист1!$B$2:$B$6</c:f>
              <c:strCache>
                <c:ptCount val="5"/>
                <c:pt idx="0">
                  <c:v>Обращения по вопросам ЖКХ</c:v>
                </c:pt>
                <c:pt idx="1">
                  <c:v>Обращения по вопросам безопасного дорожного  движения</c:v>
                </c:pt>
                <c:pt idx="2">
                  <c:v>Обращения по вопросам строительства</c:v>
                </c:pt>
                <c:pt idx="3">
                  <c:v>Обращения по вопросам образовательных услуг</c:v>
                </c:pt>
                <c:pt idx="4">
                  <c:v>Иные вопросы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4E-4210-AFFC-B3192D1E0F5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7.0168805863475042E-2"/>
          <c:y val="0.11388566888794326"/>
          <c:w val="0.76804927457357708"/>
          <c:h val="0.358398071073863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6E74-E835-486D-A7A6-BEC4976A0931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3C77-9772-40CC-9F9F-47F8A7412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3C77-9772-40CC-9F9F-47F8A7412D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3C77-9772-40CC-9F9F-47F8A7412D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9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3C77-9772-40CC-9F9F-47F8A7412D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9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8BA0-F730-42D7-A471-6A378D7F45A8}" type="datetime1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396-E6DC-4AFC-93AD-8356F82C972E}" type="datetime1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958-425A-4D58-8870-0004AF208080}" type="datetime1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2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B2D-465F-4255-9141-6607C62F7053}" type="datetime1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0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6224-A972-453C-9AF0-1C532D9CE8C9}" type="datetime1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2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B31-90E7-476D-9C5D-DC5084A125FE}" type="datetime1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0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9FE9-2E1D-4327-B5A2-C06676A215DF}" type="datetime1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0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D55F-9081-4FD8-900C-0BB48F721F35}" type="datetime1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0903-5318-455A-B692-D112AEEF23F8}" type="datetime1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3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C5F2-5836-48CA-A1B9-B5EFFA073816}" type="datetime1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9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716B-F501-486C-850C-A5841294BFFB}" type="datetime1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DD7B1-BDB8-4274-B23F-DC6006136680}" type="datetime1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7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343944"/>
            <a:ext cx="741682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ОТЧЕТ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 </a:t>
            </a:r>
            <a:r>
              <a:rPr lang="ru-RU" sz="2800" b="1" dirty="0">
                <a:solidFill>
                  <a:srgbClr val="0070C0"/>
                </a:solidFill>
              </a:rPr>
              <a:t>деятельности депутата Череповецкой городской Думы </a:t>
            </a:r>
            <a:r>
              <a:rPr lang="ru-RU" sz="2800" b="1" dirty="0" smtClean="0">
                <a:solidFill>
                  <a:srgbClr val="0070C0"/>
                </a:solidFill>
              </a:rPr>
              <a:t>М.В. </a:t>
            </a:r>
            <a:r>
              <a:rPr lang="ru-RU" sz="2800" b="1" dirty="0" err="1" smtClean="0">
                <a:solidFill>
                  <a:srgbClr val="0070C0"/>
                </a:solidFill>
              </a:rPr>
              <a:t>Колбиченкова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 </a:t>
            </a:r>
            <a:r>
              <a:rPr lang="ru-RU" sz="2800" b="1" dirty="0">
                <a:solidFill>
                  <a:srgbClr val="0070C0"/>
                </a:solidFill>
              </a:rPr>
              <a:t>итогам </a:t>
            </a:r>
            <a:r>
              <a:rPr lang="ru-RU" sz="2800" b="1" dirty="0" smtClean="0">
                <a:solidFill>
                  <a:srgbClr val="0070C0"/>
                </a:solidFill>
              </a:rPr>
              <a:t>2021 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27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4236" y="60537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0537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98072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Взаимодействие с территориальными общественными самоуправлениями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445225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Отремонтирован тротуар </a:t>
            </a:r>
            <a:r>
              <a:rPr lang="ru-RU" dirty="0"/>
              <a:t>у домов №52 и 52а по улице Рыбинской (со стороны </a:t>
            </a:r>
            <a:r>
              <a:rPr lang="ru-RU" dirty="0" err="1" smtClean="0"/>
              <a:t>ул.Монтклер</a:t>
            </a:r>
            <a:r>
              <a:rPr lang="ru-RU" dirty="0"/>
              <a:t>). </a:t>
            </a:r>
          </a:p>
        </p:txBody>
      </p:sp>
      <p:pic>
        <p:nvPicPr>
          <p:cNvPr id="7" name="Рисунок 6" descr="https://sun9-31.userapi.com/impg/vJRp_ZqLZML7EPczsv9qyVCX6yGWoW_V4SnmFQ/inKPF1vrptU.jpg?size=913x762&amp;quality=96&amp;sign=716b525a4319d80a236ca4346a6ea1c9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7131"/>
            <a:ext cx="3888432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65.userapi.com/impg/y5NHZahf02zppYxI5BjAkyLf5yAdC7FWnCLxCw/VdYpIMnprVI.jpg?size=1280x960&amp;quality=96&amp;sign=ed280cb44037c932fd6f24c3be940c91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1"/>
            <a:ext cx="3888432" cy="3361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22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87013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95" y="63336"/>
            <a:ext cx="509017" cy="5090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3297" y="5900497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Благоустройство парковки  у школы №23 центра образования им. И.А. Милютина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53719"/>
            <a:ext cx="4132197" cy="23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738201"/>
            <a:ext cx="4132198" cy="2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habalin\Desktop\DSCN91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15" y="1165394"/>
            <a:ext cx="3618956" cy="456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7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97587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547"/>
            <a:ext cx="509017" cy="5090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1528" y="5496291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Установка освещения в арке дома  </a:t>
            </a:r>
            <a:r>
              <a:rPr lang="ru-RU" sz="2000" dirty="0" smtClean="0"/>
              <a:t>по ул. </a:t>
            </a:r>
            <a:r>
              <a:rPr lang="ru-RU" sz="2000" dirty="0" smtClean="0"/>
              <a:t>Рыбинская д.41 </a:t>
            </a:r>
            <a:endParaRPr lang="ru-RU" sz="2000" dirty="0"/>
          </a:p>
        </p:txBody>
      </p:sp>
      <p:pic>
        <p:nvPicPr>
          <p:cNvPr id="9" name="Рисунок 8" descr="C:\Users\ПК\Desktop\ф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28" y="1771536"/>
            <a:ext cx="3478443" cy="352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ПК\Desktop\ф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48" y="1771536"/>
            <a:ext cx="3761808" cy="3529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16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63338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2" y="50218"/>
            <a:ext cx="509017" cy="5090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7405" y="5157192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-apple-system"/>
              </a:rPr>
              <a:t>Игровой комплекс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рядом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с домом №80 на Октябрьском проспекте. Благоустройство выполнили в рамках программы «Народный бюджет-ТОС».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76" y="1588831"/>
            <a:ext cx="3771781" cy="2828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4781"/>
            <a:ext cx="3667447" cy="27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41" y="51365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92042"/>
            <a:ext cx="28803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Работа с молодежью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2555776" cy="1916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56" y="3122650"/>
            <a:ext cx="5004048" cy="3334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82" y="1029791"/>
            <a:ext cx="3373295" cy="22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6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457379"/>
            <a:ext cx="432048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4668" y="205010"/>
            <a:ext cx="5868144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dirty="0">
                <a:solidFill>
                  <a:schemeClr val="bg1"/>
                </a:solidFill>
              </a:rPr>
              <a:t>Участие в городских и общественных </a:t>
            </a:r>
            <a:r>
              <a:rPr lang="ru-RU" sz="1600" dirty="0" smtClean="0">
                <a:solidFill>
                  <a:schemeClr val="bg1"/>
                </a:solidFill>
              </a:rPr>
              <a:t>мероприятиях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872" y="58820"/>
            <a:ext cx="509017" cy="5090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0164" y="5634687"/>
            <a:ext cx="4827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dirty="0" smtClean="0"/>
              <a:t>Новогодний проект </a:t>
            </a:r>
          </a:p>
          <a:p>
            <a:pPr indent="450215" algn="ctr">
              <a:spcAft>
                <a:spcPts val="0"/>
              </a:spcAft>
            </a:pPr>
            <a:r>
              <a:rPr lang="ru-RU" dirty="0" smtClean="0"/>
              <a:t>«Елка желаний» </a:t>
            </a:r>
            <a:r>
              <a:rPr lang="ru-RU" dirty="0"/>
              <a:t>партии </a:t>
            </a:r>
            <a:r>
              <a:rPr lang="ru-RU" dirty="0" smtClean="0"/>
              <a:t>«Единая Россия»</a:t>
            </a:r>
            <a:endParaRPr lang="ru-RU" dirty="0">
              <a:ea typeface="Times New Roman" panose="02020603050405020304" pitchFamily="18" charset="0"/>
            </a:endParaRPr>
          </a:p>
        </p:txBody>
      </p:sp>
      <p:pic>
        <p:nvPicPr>
          <p:cNvPr id="9" name="Рисунок 8" descr="https://sun9-37.userapi.com/impg/YuhBQ14XYR_DFwlDMCCcNJGr-sY55d1bKokLRg/23AdCsmUAik.jpg?size=1920x1435&amp;quality=96&amp;sign=63ae3fd5a8a8a9f4fdf3302c614b3280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8" y="980728"/>
            <a:ext cx="3547982" cy="259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42.userapi.com/impg/W0Bo4aNX-mC10Z4-u-mYxUBmPjLs12Gr5VjX-Q/lgZgxUF6yss.jpg?size=867x1156&amp;quality=96&amp;sign=b26ef55e6051a90ea8f93d616f4c59bc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42" y="990925"/>
            <a:ext cx="3536320" cy="451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51.userapi.com/impg/aRbeWVtWa5e7WHYykoJ8PuK425POwEYvFqixzA/eUKBZ29mQ3o.jpg?size=1156x867&amp;quality=96&amp;sign=470737254fb37760a66005e6a9b0766c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0" y="3789040"/>
            <a:ext cx="3547981" cy="2274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507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0"/>
            <a:ext cx="51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Освещение деятельности депутата в средствах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массовой </a:t>
            </a:r>
            <a:r>
              <a:rPr lang="ru-RU" dirty="0">
                <a:solidFill>
                  <a:schemeClr val="bg1"/>
                </a:solidFill>
              </a:rPr>
              <a:t>информации и в социальных сетях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19" y="68656"/>
            <a:ext cx="509017" cy="5090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23103" y="823663"/>
            <a:ext cx="7033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dirty="0" smtClean="0"/>
              <a:t>Деятельность депутата М.В. </a:t>
            </a:r>
            <a:r>
              <a:rPr lang="ru-RU" dirty="0" err="1" smtClean="0"/>
              <a:t>Колбиченкова</a:t>
            </a:r>
            <a:r>
              <a:rPr lang="ru-RU" dirty="0" smtClean="0"/>
              <a:t> освещается в социальной сети </a:t>
            </a:r>
            <a:r>
              <a:rPr lang="ru-RU" dirty="0" err="1" smtClean="0"/>
              <a:t>ВКонтакте</a:t>
            </a:r>
            <a:r>
              <a:rPr lang="ru-RU" dirty="0" smtClean="0"/>
              <a:t>:</a:t>
            </a:r>
            <a:endParaRPr lang="ru-RU" sz="1600" dirty="0"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80528" y="1691516"/>
            <a:ext cx="3667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https://vk.com/mv.kolbichenkov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99" y="2607588"/>
            <a:ext cx="2080107" cy="20801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19" y="2607588"/>
            <a:ext cx="1977107" cy="197710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54105" y="1864666"/>
            <a:ext cx="2151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Асатрян А.Э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омощник депутата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57372" y="1876182"/>
            <a:ext cx="2007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Колбиченков М.В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епутат 3 округа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85853" y="4687830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Фомина Н.Е.       помощник депутата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Тел.: +7 921 723 79 21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Shabalin\Desktop\фот\WhatsApp Image 2022-02-16 at 08.46.1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5" y="2064149"/>
            <a:ext cx="2861527" cy="42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51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57379"/>
            <a:ext cx="504056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Правотворческая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7015"/>
            <a:ext cx="504056" cy="5040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836712"/>
            <a:ext cx="7409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>
                <a:solidFill>
                  <a:srgbClr val="0070C0"/>
                </a:solidFill>
              </a:rPr>
              <a:t>Информация об участии </a:t>
            </a:r>
            <a:r>
              <a:rPr lang="ru-RU" sz="1600" dirty="0" smtClean="0">
                <a:solidFill>
                  <a:srgbClr val="0070C0"/>
                </a:solidFill>
              </a:rPr>
              <a:t> М.В. </a:t>
            </a:r>
            <a:r>
              <a:rPr lang="ru-RU" sz="1600" dirty="0" err="1" smtClean="0">
                <a:solidFill>
                  <a:srgbClr val="0070C0"/>
                </a:solidFill>
              </a:rPr>
              <a:t>Колбиченкова</a:t>
            </a:r>
            <a:r>
              <a:rPr lang="ru-RU" sz="1600" dirty="0" smtClean="0">
                <a:solidFill>
                  <a:srgbClr val="0070C0"/>
                </a:solidFill>
              </a:rPr>
              <a:t> в </a:t>
            </a:r>
            <a:r>
              <a:rPr lang="ru-RU" sz="1600" dirty="0">
                <a:solidFill>
                  <a:srgbClr val="0070C0"/>
                </a:solidFill>
              </a:rPr>
              <a:t>работе заседаний </a:t>
            </a:r>
            <a:r>
              <a:rPr lang="ru-RU" sz="1600" dirty="0" smtClean="0">
                <a:solidFill>
                  <a:srgbClr val="0070C0"/>
                </a:solidFill>
              </a:rPr>
              <a:t> Череповецкой городской </a:t>
            </a:r>
            <a:r>
              <a:rPr lang="ru-RU" sz="1600" dirty="0">
                <a:solidFill>
                  <a:srgbClr val="0070C0"/>
                </a:solidFill>
              </a:rPr>
              <a:t>Думы</a:t>
            </a:r>
            <a:r>
              <a:rPr lang="ru-RU" sz="1600" dirty="0" smtClean="0">
                <a:solidFill>
                  <a:srgbClr val="0070C0"/>
                </a:solidFill>
              </a:rPr>
              <a:t>, постоянных </a:t>
            </a:r>
            <a:r>
              <a:rPr lang="ru-RU" sz="1600" dirty="0">
                <a:solidFill>
                  <a:srgbClr val="0070C0"/>
                </a:solidFill>
              </a:rPr>
              <a:t>и иных </a:t>
            </a:r>
            <a:r>
              <a:rPr lang="ru-RU" sz="1600" dirty="0" smtClean="0">
                <a:solidFill>
                  <a:srgbClr val="0070C0"/>
                </a:solidFill>
              </a:rPr>
              <a:t>комиссий</a:t>
            </a:r>
          </a:p>
          <a:p>
            <a:pPr>
              <a:lnSpc>
                <a:spcPts val="1600"/>
              </a:lnSpc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Участие в 2 заседаниях </a:t>
            </a:r>
            <a:r>
              <a:rPr lang="ru-RU" dirty="0"/>
              <a:t>постоянной комиссии по бюджету и экономической </a:t>
            </a:r>
            <a:r>
              <a:rPr lang="ru-RU" dirty="0" smtClean="0"/>
              <a:t>политике.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Участие в 12 заседаниях Думы.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0" y="980728"/>
            <a:ext cx="490729" cy="390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32" y="2565840"/>
            <a:ext cx="5580112" cy="37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457379"/>
            <a:ext cx="432048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2507" y="11256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с обращениями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7233"/>
            <a:ext cx="509017" cy="5090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98072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</a:rPr>
              <a:t>Начиная с сентября </a:t>
            </a:r>
            <a:r>
              <a:rPr lang="ru-RU" sz="1600" dirty="0" smtClean="0">
                <a:ea typeface="Times New Roman" panose="02020603050405020304" pitchFamily="18" charset="0"/>
              </a:rPr>
              <a:t>2021 </a:t>
            </a:r>
            <a:r>
              <a:rPr lang="ru-RU" sz="1600" dirty="0">
                <a:ea typeface="Times New Roman" panose="02020603050405020304" pitchFamily="18" charset="0"/>
              </a:rPr>
              <a:t>года </a:t>
            </a:r>
            <a:r>
              <a:rPr lang="ru-RU" sz="1600" dirty="0" smtClean="0">
                <a:ea typeface="Times New Roman" panose="02020603050405020304" pitchFamily="18" charset="0"/>
              </a:rPr>
              <a:t>поступило 37 </a:t>
            </a:r>
            <a:r>
              <a:rPr lang="ru-RU" sz="1600" dirty="0">
                <a:ea typeface="Times New Roman" panose="02020603050405020304" pitchFamily="18" charset="0"/>
              </a:rPr>
              <a:t>письменных обращений. </a:t>
            </a:r>
            <a:r>
              <a:rPr lang="ru-RU" sz="1600" dirty="0" smtClean="0">
                <a:ea typeface="Times New Roman" panose="02020603050405020304" pitchFamily="18" charset="0"/>
              </a:rPr>
              <a:t>По </a:t>
            </a:r>
            <a:r>
              <a:rPr lang="ru-RU" sz="1600" dirty="0">
                <a:ea typeface="Times New Roman" panose="02020603050405020304" pitchFamily="18" charset="0"/>
              </a:rPr>
              <a:t>результатам рассмотрения обращений заявителям направлены письменные ответы.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26066625"/>
              </p:ext>
            </p:extLst>
          </p:nvPr>
        </p:nvGraphicFramePr>
        <p:xfrm>
          <a:off x="4860032" y="1916832"/>
          <a:ext cx="4104454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https://sun9-34.userapi.com/impg/Tr9YR8lCuj4ufnsX1etKoDf2znEXh9JInZgjZw/LqfE07gKaYg.jpg?size=2159x2160&amp;quality=96&amp;sign=241b524528463ac0c13a75e0ac71b3c9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2" y="1700808"/>
            <a:ext cx="4303563" cy="43204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008423"/>
              </p:ext>
            </p:extLst>
          </p:nvPr>
        </p:nvGraphicFramePr>
        <p:xfrm>
          <a:off x="4875060" y="1880828"/>
          <a:ext cx="396587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6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98286"/>
            <a:ext cx="7235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Взаимодействие с образовательными учреждениями</a:t>
            </a: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9712"/>
            <a:ext cx="509017" cy="50901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51771" y="5597209"/>
            <a:ext cx="41246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Совместная работа компании «АСМ Группа»  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Колбиченкова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М.В.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Полезный подарок спортзалу  детского сада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«Созвездие»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0" r="11364"/>
          <a:stretch/>
        </p:blipFill>
        <p:spPr>
          <a:xfrm>
            <a:off x="4758573" y="805165"/>
            <a:ext cx="3061581" cy="21197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 r="7507" b="-1"/>
          <a:stretch/>
        </p:blipFill>
        <p:spPr>
          <a:xfrm>
            <a:off x="1146371" y="805165"/>
            <a:ext cx="3071712" cy="21197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1" b="19828"/>
          <a:stretch/>
        </p:blipFill>
        <p:spPr>
          <a:xfrm>
            <a:off x="797778" y="3403566"/>
            <a:ext cx="3398047" cy="21936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7778" y="5597209"/>
            <a:ext cx="3486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 по проекту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парковки между детским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садом  "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Черёмушки" и Центром образования им. И. А. Милютина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https://sun9-76.userapi.com/impg/HiDXStBKpt7ZyscVZ8PjbjYcRTPKwCFKJzbY-g/CSqtGpfmt0E.jpg?size=1920x1280&amp;quality=96&amp;sign=9b4c4f5d010675a4f7c0b62dd28c5919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83" y="3436239"/>
            <a:ext cx="3260589" cy="216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54.userapi.com/impg/ZqrBbDIRYmZAd14FgsgDrIc1sEBB8iyQRh-pgg/xq6pyFASXvM.jpg?size=1214x739&amp;quality=96&amp;sign=7bc78ce227d2d4f447d6d03dc125c288&amp;type=albu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7" y="4658074"/>
            <a:ext cx="1330458" cy="93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73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954" y="105786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Взаимодействие с образовательными учреждениями</a:t>
            </a: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47" y="88662"/>
            <a:ext cx="509017" cy="509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6685"/>
            <a:ext cx="3556467" cy="2667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905902"/>
            <a:ext cx="3600399" cy="2700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68960"/>
            <a:ext cx="3186229" cy="23896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11760" y="5661248"/>
            <a:ext cx="5328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праздника для жителей округа на Масленицу совместно с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Центром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им. И. А. Милютина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0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400" y="5445225"/>
            <a:ext cx="3548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Помощь в озеленении территории  детского сада № 30 «Акварелька»</a:t>
            </a:r>
            <a:endParaRPr lang="ru-RU" dirty="0"/>
          </a:p>
        </p:txBody>
      </p:sp>
      <p:pic>
        <p:nvPicPr>
          <p:cNvPr id="9" name="Рисунок 8" descr="https://sun9-17.userapi.com/impg/Awxy_p491iZeRrkakuGZ68ZxjbzURgZJiJhedQ/ivJYrwltO0k.jpg?size=1600x1200&amp;quality=96&amp;sign=c633439fd7fff097d965a78105d1a6e3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4" y="891831"/>
            <a:ext cx="3672408" cy="230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un9-38.userapi.com/impg/vFtXo7JMyL0wN7Te7ls5Wl3jIg5m-TaSAjHQcg/RWiNbnQnzfc.jpg?size=1600x1200&amp;quality=96&amp;sign=4fae4937f04f656db45988b070e1dd68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24" y="3353611"/>
            <a:ext cx="3672408" cy="20475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149731"/>
            <a:ext cx="7344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Взаимодействие с образовательными учреждениями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45732" y="5471925"/>
            <a:ext cx="4501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-apple-system"/>
              </a:rPr>
              <a:t>Подготовка территории к реализации </a:t>
            </a:r>
            <a:r>
              <a:rPr lang="ru-RU" sz="1400" dirty="0" err="1" smtClean="0">
                <a:solidFill>
                  <a:srgbClr val="000000"/>
                </a:solidFill>
                <a:latin typeface="-apple-system"/>
              </a:rPr>
              <a:t>экогранта</a:t>
            </a:r>
            <a:r>
              <a:rPr lang="ru-RU" sz="1400" dirty="0" smtClean="0">
                <a:solidFill>
                  <a:srgbClr val="000000"/>
                </a:solidFill>
                <a:latin typeface="-apple-system"/>
              </a:rPr>
              <a:t> ПАО «Северсталь» совместно с жителями округа</a:t>
            </a:r>
            <a:r>
              <a:rPr lang="ru-RU" sz="1400" dirty="0">
                <a:solidFill>
                  <a:srgbClr val="000000"/>
                </a:solidFill>
                <a:latin typeface="-apple-system"/>
              </a:rPr>
              <a:t>, </a:t>
            </a:r>
            <a:r>
              <a:rPr lang="ru-RU" sz="1400" dirty="0" smtClean="0">
                <a:solidFill>
                  <a:srgbClr val="000000"/>
                </a:solidFill>
                <a:latin typeface="-apple-system"/>
              </a:rPr>
              <a:t>волонтёрами ПАО </a:t>
            </a:r>
            <a:r>
              <a:rPr lang="ru-RU" sz="1400" dirty="0">
                <a:solidFill>
                  <a:srgbClr val="000000"/>
                </a:solidFill>
                <a:latin typeface="-apple-system"/>
              </a:rPr>
              <a:t>"Северсталь" и </a:t>
            </a:r>
            <a:r>
              <a:rPr lang="ru-RU" sz="1400" dirty="0" smtClean="0">
                <a:solidFill>
                  <a:srgbClr val="000000"/>
                </a:solidFill>
                <a:latin typeface="-apple-system"/>
              </a:rPr>
              <a:t>директором </a:t>
            </a:r>
            <a:r>
              <a:rPr lang="ru-RU" sz="1400" dirty="0">
                <a:solidFill>
                  <a:srgbClr val="000000"/>
                </a:solidFill>
                <a:latin typeface="-apple-system"/>
              </a:rPr>
              <a:t>по ремонтам "Северсталь" </a:t>
            </a:r>
            <a:r>
              <a:rPr lang="ru-RU" sz="1400" dirty="0" err="1" smtClean="0">
                <a:solidFill>
                  <a:srgbClr val="000000"/>
                </a:solidFill>
                <a:latin typeface="-apple-system"/>
              </a:rPr>
              <a:t>Добродеем</a:t>
            </a:r>
            <a:r>
              <a:rPr lang="ru-RU" sz="14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-apple-system"/>
              </a:rPr>
              <a:t>С. </a:t>
            </a:r>
            <a:r>
              <a:rPr lang="ru-RU" sz="1400" dirty="0" smtClean="0">
                <a:solidFill>
                  <a:srgbClr val="000000"/>
                </a:solidFill>
                <a:latin typeface="-apple-system"/>
              </a:rPr>
              <a:t>А</a:t>
            </a:r>
            <a:r>
              <a:rPr lang="ru-RU" sz="1400" dirty="0">
                <a:solidFill>
                  <a:srgbClr val="000000"/>
                </a:solidFill>
                <a:latin typeface="-apple-system"/>
              </a:rPr>
              <a:t>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24" y="888601"/>
            <a:ext cx="3473600" cy="23056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3611"/>
            <a:ext cx="3384376" cy="20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6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3338"/>
            <a:ext cx="509017" cy="5090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6328" y="4879007"/>
            <a:ext cx="4104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Участие в качестве эксперта в Фестивале итоговых проектов учащихся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«Квантоволна-2021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 descr="https://sun9-16.userapi.com/impg/NbDctJwY6zPr_Bj5ayHa4UxJ8D1NXt0m8XorXg/JVW1zSZ4ca0.jpg?size=1600x1200&amp;quality=96&amp;sign=6ff3fcf58bdf00cefccd0ba8450f646d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29280"/>
            <a:ext cx="3744416" cy="291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sun9-62.userapi.com/impg/ACosLi5NvtLhDpFob5M5td9NPDbRWGSEjLQPBg/qVcIwxI2Y5Y.jpg?size=2560x1664&amp;quality=96&amp;sign=714fdb6f0883a4f16031c3f9df360b49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6" y="1429280"/>
            <a:ext cx="3960440" cy="29496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159732" y="218829"/>
            <a:ext cx="5868144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Участие в городских и общественных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мероприятиях</a:t>
            </a:r>
          </a:p>
        </p:txBody>
      </p:sp>
    </p:spTree>
    <p:extLst>
      <p:ext uri="{BB962C8B-B14F-4D97-AF65-F5344CB8AC3E}">
        <p14:creationId xmlns:p14="http://schemas.microsoft.com/office/powerpoint/2010/main" val="56430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4673" y="204746"/>
            <a:ext cx="5868144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dirty="0">
                <a:solidFill>
                  <a:schemeClr val="bg1"/>
                </a:solidFill>
              </a:rPr>
              <a:t>Участие в городских и общественных </a:t>
            </a:r>
            <a:r>
              <a:rPr lang="ru-RU" dirty="0" smtClean="0">
                <a:solidFill>
                  <a:schemeClr val="bg1"/>
                </a:solidFill>
              </a:rPr>
              <a:t>мероприятиях</a:t>
            </a:r>
          </a:p>
        </p:txBody>
      </p:sp>
      <p:pic>
        <p:nvPicPr>
          <p:cNvPr id="11" name="Рисунок 10" descr="https://sun9-68.userapi.com/impg/14irAEpo5JBNWvQ6icLdMGc-P-oleWCDBEcwuQ/npwiiiKMdrI.jpg?size=1083x800&amp;quality=96&amp;sign=4cec14a247b17bacbdf240e212b36b9c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6" y="698356"/>
            <a:ext cx="3349152" cy="228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13" y="698356"/>
            <a:ext cx="1939971" cy="2586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69" y="3077510"/>
            <a:ext cx="2082095" cy="2776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2" y="3067584"/>
            <a:ext cx="1862022" cy="2799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80" y="3061518"/>
            <a:ext cx="2117126" cy="28228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2973" y="5934159"/>
            <a:ext cx="8185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-apple-system"/>
              </a:rPr>
              <a:t>Поздравление жителей округа с годовщиной снятия блокады Ленинграда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-apple-system"/>
              </a:rPr>
              <a:t> и в преддверии Дня </a:t>
            </a:r>
            <a:r>
              <a:rPr lang="ru-RU" sz="1400" dirty="0" smtClean="0">
                <a:solidFill>
                  <a:srgbClr val="000000"/>
                </a:solidFill>
                <a:latin typeface="-apple-system"/>
              </a:rPr>
              <a:t>Победы</a:t>
            </a:r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3338"/>
            <a:ext cx="509017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7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8045" y="182015"/>
            <a:ext cx="5868144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bg1"/>
                </a:solidFill>
              </a:rPr>
              <a:t>Общественно-политическая деятельность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8059"/>
            <a:ext cx="509017" cy="509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08" y="2966345"/>
            <a:ext cx="3158844" cy="2369133"/>
          </a:xfrm>
          <a:prstGeom prst="rect">
            <a:avLst/>
          </a:prstGeom>
        </p:spPr>
      </p:pic>
      <p:pic>
        <p:nvPicPr>
          <p:cNvPr id="12" name="Рисунок 11" descr="C:\Users\Shabalin\Desktop\ФОТО\08.12 музей\IMG_369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9093"/>
            <a:ext cx="2664296" cy="21534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32252" y="55227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-apple-system"/>
              </a:rPr>
              <a:t>Встреча с активистами округа №3 в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Музее металлургической промышленности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5522748"/>
            <a:ext cx="4033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-apple-system"/>
              </a:rPr>
              <a:t>Участие в форуме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-apple-system"/>
              </a:rPr>
              <a:t>"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Делаем наш город лучше!"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-apple-system"/>
              </a:rPr>
              <a:t>партии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"Единая Россия". 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2432"/>
            <a:ext cx="2949792" cy="3933056"/>
          </a:xfrm>
          <a:prstGeom prst="rect">
            <a:avLst/>
          </a:prstGeom>
        </p:spPr>
      </p:pic>
      <p:sp>
        <p:nvSpPr>
          <p:cNvPr id="13" name="Номер слайда 1"/>
          <p:cNvSpPr txBox="1">
            <a:spLocks/>
          </p:cNvSpPr>
          <p:nvPr/>
        </p:nvSpPr>
        <p:spPr>
          <a:xfrm>
            <a:off x="8676456" y="6457379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1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7640</TotalTime>
  <Words>399</Words>
  <Application>Microsoft Office PowerPoint</Application>
  <PresentationFormat>Экран (4:3)</PresentationFormat>
  <Paragraphs>74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Анфалова Ирина Павловна</dc:creator>
  <cp:lastModifiedBy>Белозёрова Наталья Витальевна</cp:lastModifiedBy>
  <cp:revision>86</cp:revision>
  <dcterms:created xsi:type="dcterms:W3CDTF">2018-09-05T06:59:14Z</dcterms:created>
  <dcterms:modified xsi:type="dcterms:W3CDTF">2022-03-01T12:48:16Z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-319449878</vt:i4>
  </property>
  <property fmtid="{D5CDD505-2E9C-101B-9397-08002B2CF9AE}" pid="4" name="_EmailSubject">
    <vt:lpwstr>отчет в вкладку Колбиченкова</vt:lpwstr>
  </property>
  <property fmtid="{D5CDD505-2E9C-101B-9397-08002B2CF9AE}" pid="5" name="_AuthorEmail">
    <vt:lpwstr>belozerovanv@cherepovetscity.ru</vt:lpwstr>
  </property>
  <property fmtid="{D5CDD505-2E9C-101B-9397-08002B2CF9AE}" pid="6" name="_AuthorEmailDisplayName">
    <vt:lpwstr>Белозёрова Наталья Витальевна</vt:lpwstr>
  </property>
</Properties>
</file>