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1" r:id="rId3"/>
    <p:sldId id="268" r:id="rId4"/>
    <p:sldId id="269" r:id="rId5"/>
    <p:sldId id="271" r:id="rId6"/>
    <p:sldId id="279" r:id="rId7"/>
    <p:sldId id="275" r:id="rId8"/>
    <p:sldId id="272" r:id="rId9"/>
    <p:sldId id="281" r:id="rId10"/>
    <p:sldId id="300" r:id="rId11"/>
    <p:sldId id="299" r:id="rId12"/>
    <p:sldId id="284" r:id="rId13"/>
    <p:sldId id="287" r:id="rId14"/>
    <p:sldId id="288" r:id="rId15"/>
    <p:sldId id="289" r:id="rId16"/>
    <p:sldId id="291" r:id="rId17"/>
    <p:sldId id="276" r:id="rId18"/>
    <p:sldId id="302" r:id="rId19"/>
    <p:sldId id="305" r:id="rId20"/>
    <p:sldId id="304" r:id="rId21"/>
    <p:sldId id="303" r:id="rId22"/>
    <p:sldId id="306" r:id="rId23"/>
    <p:sldId id="30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6" autoAdjust="0"/>
    <p:restoredTop sz="94713" autoAdjust="0"/>
  </p:normalViewPr>
  <p:slideViewPr>
    <p:cSldViewPr>
      <p:cViewPr varScale="1">
        <p:scale>
          <a:sx n="83" d="100"/>
          <a:sy n="83" d="100"/>
        </p:scale>
        <p:origin x="147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A6E74-E835-486D-A7A6-BEC4976A0931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3C77-9772-40CC-9F9F-47F8A7412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18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C77-9772-40CC-9F9F-47F8A7412D4D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</a:t>
            </a:r>
            <a:r>
              <a:rPr lang="ru-RU" baseline="0" dirty="0" smtClean="0"/>
              <a:t> ЧЛМТ; на каком мемориале и фото с возложения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C77-9772-40CC-9F9F-47F8A7412D4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Добавить фото с Даниловой М.И.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C77-9772-40CC-9F9F-47F8A7412D4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C77-9772-40CC-9F9F-47F8A7412D4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Дополнительные</a:t>
            </a:r>
            <a:r>
              <a:rPr lang="ru-RU" baseline="0" dirty="0" smtClean="0"/>
              <a:t>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C77-9772-40CC-9F9F-47F8A7412D4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Дополнительные</a:t>
            </a:r>
            <a:r>
              <a:rPr lang="ru-RU" baseline="0" dirty="0" smtClean="0"/>
              <a:t>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C77-9772-40CC-9F9F-47F8A7412D4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есть, то заменить фото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C77-9772-40CC-9F9F-47F8A7412D4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C77-9772-40CC-9F9F-47F8A7412D4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3C77-9772-40CC-9F9F-47F8A7412D4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8BA0-F730-42D7-A471-6A378D7F45A8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3C396-E6DC-4AFC-93AD-8356F82C972E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7958-425A-4D58-8870-0004AF208080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21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7B2D-465F-4255-9141-6607C62F7053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0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96224-A972-453C-9AF0-1C532D9CE8C9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82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7B31-90E7-476D-9C5D-DC5084A125FE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0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9FE9-2E1D-4327-B5A2-C06676A215DF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0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D55F-9081-4FD8-900C-0BB48F721F35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80903-5318-455A-B692-D112AEEF23F8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3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3C5F2-5836-48CA-A1B9-B5EFFA073816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89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F716B-F501-486C-850C-A5841294BFFB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64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DD7B1-BDB8-4274-B23F-DC6006136680}" type="datetime1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9B3D1-D9C3-4EB1-B7B1-4DB68C1ADC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4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990001"/>
            <a:ext cx="7416824" cy="252376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ОТЧЕТ</a:t>
            </a:r>
            <a:endParaRPr lang="ru-RU" sz="2800" b="1" dirty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о </a:t>
            </a:r>
            <a:r>
              <a:rPr lang="ru-RU" sz="2800" b="1" dirty="0">
                <a:solidFill>
                  <a:srgbClr val="0070C0"/>
                </a:solidFill>
              </a:rPr>
              <a:t>деятельности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депутата </a:t>
            </a:r>
            <a:r>
              <a:rPr lang="ru-RU" sz="2800" b="1" dirty="0">
                <a:solidFill>
                  <a:srgbClr val="0070C0"/>
                </a:solidFill>
              </a:rPr>
              <a:t>Череповецкой городской Думы </a:t>
            </a:r>
            <a:r>
              <a:rPr lang="ru-RU" sz="2800" b="1" dirty="0" smtClean="0">
                <a:solidFill>
                  <a:srgbClr val="0070C0"/>
                </a:solidFill>
              </a:rPr>
              <a:t>Денисова Сергея Николаевича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по итогам 2021 года</a:t>
            </a:r>
            <a:endParaRPr lang="ru-RU" sz="2800" b="1" dirty="0">
              <a:solidFill>
                <a:srgbClr val="0070C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27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646817"/>
            <a:ext cx="79598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sz="1400" dirty="0" smtClean="0"/>
              <a:t> участников и победителей семейного турнира «Поколение шахмат!» в Интеллектуальной</a:t>
            </a:r>
          </a:p>
          <a:p>
            <a:r>
              <a:rPr lang="ru-RU" sz="1400" dirty="0" smtClean="0"/>
              <a:t>   библиотеке № 4; </a:t>
            </a:r>
          </a:p>
          <a:p>
            <a:pPr>
              <a:buFont typeface="Symbol" pitchFamily="18" charset="2"/>
              <a:buChar char="-"/>
            </a:pPr>
            <a:r>
              <a:rPr lang="ru-RU" sz="1400" dirty="0" smtClean="0"/>
              <a:t> посланника Деда Мороза Рычкова С.Н. с Юбилеем (60 лет);</a:t>
            </a:r>
          </a:p>
          <a:p>
            <a:pPr>
              <a:buFont typeface="Symbol" pitchFamily="18" charset="2"/>
              <a:buChar char="-"/>
            </a:pPr>
            <a:r>
              <a:rPr lang="ru-RU" sz="1400" dirty="0" smtClean="0"/>
              <a:t> Череповецкого городского и районного общественного движения «Комитет солдатских   </a:t>
            </a:r>
          </a:p>
          <a:p>
            <a:r>
              <a:rPr lang="ru-RU" sz="1400" dirty="0" smtClean="0"/>
              <a:t>    матерей» с 15-летием;</a:t>
            </a:r>
          </a:p>
          <a:p>
            <a:pPr>
              <a:buFont typeface="Symbol" pitchFamily="18" charset="2"/>
              <a:buChar char="-"/>
            </a:pPr>
            <a:r>
              <a:rPr lang="ru-RU" sz="1400" dirty="0" smtClean="0"/>
              <a:t> выпускников «ЧЛМТ» и вручение дипломов об окончании;</a:t>
            </a:r>
          </a:p>
          <a:p>
            <a:pPr>
              <a:buFont typeface="Symbol" pitchFamily="18" charset="2"/>
              <a:buChar char="-"/>
            </a:pPr>
            <a:r>
              <a:rPr lang="ru-RU" sz="1400" dirty="0" smtClean="0"/>
              <a:t> с Днём учителя коллективов школ №№ 13, 33, ЦО № 29, детских садов №№ 16,22, «ЧЛМТ»;</a:t>
            </a:r>
          </a:p>
          <a:p>
            <a:pPr>
              <a:buFont typeface="Symbol" pitchFamily="18" charset="2"/>
              <a:buChar char="-"/>
            </a:pPr>
            <a:r>
              <a:rPr lang="ru-RU" sz="1400" dirty="0" smtClean="0"/>
              <a:t> с Новым годом коллективов школ №№13,29,33, детских садов №№ 16,22, «ЧЛМТ»;</a:t>
            </a:r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endParaRPr lang="ru-RU" sz="1400" dirty="0" smtClean="0"/>
          </a:p>
          <a:p>
            <a:pPr>
              <a:buFont typeface="Symbol" pitchFamily="18" charset="2"/>
              <a:buChar char="-"/>
            </a:pPr>
            <a:r>
              <a:rPr lang="ru-RU" sz="1400" dirty="0" smtClean="0"/>
              <a:t> поздравление ветеранов ВОВ с Новым годом.</a:t>
            </a:r>
            <a:r>
              <a:rPr lang="ru-RU" sz="1600" dirty="0" smtClean="0"/>
              <a:t> 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419425"/>
            <a:ext cx="2808312" cy="187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8169" y="2420888"/>
            <a:ext cx="280611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39" y="4365104"/>
            <a:ext cx="2808313" cy="187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5976" y="4365104"/>
            <a:ext cx="2808312" cy="187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84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20688"/>
            <a:ext cx="788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Работа в Совете профилактики филиала ЦПП «Северный-1»:</a:t>
            </a:r>
            <a:endParaRPr lang="ru-RU" sz="1600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28919" y="2060848"/>
            <a:ext cx="5651393" cy="42385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908720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Symbol" pitchFamily="18" charset="2"/>
              <a:buChar char="-"/>
            </a:pPr>
            <a:r>
              <a:rPr lang="ru-RU" dirty="0" smtClean="0"/>
              <a:t> </a:t>
            </a:r>
            <a:r>
              <a:rPr lang="ru-RU" sz="1600" dirty="0" smtClean="0"/>
              <a:t>встреча с уполномоченным по работе с населением по вопросу контроля обстановки в округе;</a:t>
            </a:r>
          </a:p>
          <a:p>
            <a:pPr algn="just">
              <a:buFont typeface="Symbol" pitchFamily="18" charset="2"/>
              <a:buChar char="-"/>
            </a:pPr>
            <a:r>
              <a:rPr lang="ru-RU" sz="1600" dirty="0" smtClean="0"/>
              <a:t> участие в заседаниях Совета профилактики правонарушений 1-го Северного района;</a:t>
            </a:r>
          </a:p>
          <a:p>
            <a:pPr algn="just">
              <a:buFont typeface="Symbol" pitchFamily="18" charset="2"/>
              <a:buChar char="-"/>
            </a:pPr>
            <a:r>
              <a:rPr lang="ru-RU" sz="1600" dirty="0" smtClean="0"/>
              <a:t> участие в заседании городской межведомственной комиссии по профилактике</a:t>
            </a:r>
          </a:p>
          <a:p>
            <a:pPr algn="just"/>
            <a:r>
              <a:rPr lang="ru-RU" sz="1600" dirty="0" smtClean="0"/>
              <a:t>   правонарушений.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9386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92696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Работа по программам развития округа:</a:t>
            </a:r>
            <a:endParaRPr lang="ru-RU" sz="1600" u="sng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580" y="1556792"/>
            <a:ext cx="7236804" cy="4824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972017"/>
            <a:ext cx="8572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sz="1600" dirty="0" smtClean="0"/>
              <a:t> обсуждение благоустройства общественных территорий (скверов) по ул. Ветеранов и </a:t>
            </a:r>
            <a:r>
              <a:rPr lang="ru-RU" sz="1600" dirty="0" err="1" smtClean="0"/>
              <a:t>ул.Моченкова</a:t>
            </a:r>
            <a:r>
              <a:rPr lang="ru-RU" sz="1600" dirty="0" smtClean="0"/>
              <a:t>  с участием представителей ДЖКХ, </a:t>
            </a:r>
            <a:r>
              <a:rPr lang="ru-RU" sz="1600" dirty="0" err="1" smtClean="0"/>
              <a:t>УКСиР</a:t>
            </a:r>
            <a:r>
              <a:rPr lang="ru-RU" sz="1600" dirty="0" smtClean="0"/>
              <a:t> и общественности;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9386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858198"/>
            <a:ext cx="8820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sz="1600" dirty="0" smtClean="0"/>
              <a:t> работа в комиссии по приёмке ремонта придомовой территории по адресу: ул. Молодёжная, 21;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71143" y="2924944"/>
            <a:ext cx="5105376" cy="340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268760"/>
            <a:ext cx="4536503" cy="3026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439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7" y="692696"/>
            <a:ext cx="8280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sz="1600" dirty="0" smtClean="0"/>
              <a:t> работа по наружному освещению территории округа;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78244"/>
            <a:ext cx="4536503" cy="341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1163747"/>
            <a:ext cx="3888432" cy="51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4391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857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sz="1600" dirty="0" smtClean="0"/>
              <a:t> работа по устройству площадки для выгула собак на ул. </a:t>
            </a:r>
            <a:r>
              <a:rPr lang="ru-RU" sz="1600" dirty="0" err="1" smtClean="0"/>
              <a:t>Моченкова</a:t>
            </a:r>
            <a:r>
              <a:rPr lang="ru-RU" sz="1600" dirty="0" smtClean="0"/>
              <a:t>;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7" y="3237729"/>
            <a:ext cx="4564559" cy="304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124745"/>
            <a:ext cx="399332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4391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692696"/>
            <a:ext cx="8568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sz="1600" dirty="0" smtClean="0"/>
              <a:t>  организация и проведение субботников на территории округа;</a:t>
            </a:r>
          </a:p>
          <a:p>
            <a:pPr>
              <a:buFont typeface="Symbol" pitchFamily="18" charset="2"/>
              <a:buChar char="-"/>
            </a:pPr>
            <a:r>
              <a:rPr lang="ru-RU" sz="1600" dirty="0" smtClean="0"/>
              <a:t> организация уборка брёвен с береговой полосы реки </a:t>
            </a:r>
            <a:r>
              <a:rPr lang="ru-RU" sz="1600" dirty="0" err="1" smtClean="0"/>
              <a:t>Ягорба</a:t>
            </a:r>
            <a:r>
              <a:rPr lang="ru-RU" sz="1600" dirty="0" smtClean="0"/>
              <a:t> в районе КДЦ «Северный»;</a:t>
            </a:r>
          </a:p>
          <a:p>
            <a:pPr>
              <a:buFont typeface="Symbol" pitchFamily="18" charset="2"/>
              <a:buChar char="-"/>
            </a:pPr>
            <a:r>
              <a:rPr lang="ru-RU" sz="1600" dirty="0" smtClean="0"/>
              <a:t> участие в высадке 100 кустов дёрена на газоне вдоль психоневрологического интерната.</a:t>
            </a:r>
          </a:p>
          <a:p>
            <a:pPr>
              <a:buFont typeface="Symbol" pitchFamily="18" charset="2"/>
              <a:buChar char="-"/>
            </a:pPr>
            <a:endParaRPr lang="ru-RU" sz="16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3"/>
            <a:ext cx="4104456" cy="30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5" y="1484784"/>
            <a:ext cx="45329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5945" y="3789040"/>
            <a:ext cx="4096255" cy="273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7591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92696"/>
            <a:ext cx="857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Участие в мероприятии «День призывника» в СОШ № 13.</a:t>
            </a:r>
            <a:endParaRPr lang="ru-RU" sz="1600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052736"/>
            <a:ext cx="7884453" cy="526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9280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92696"/>
            <a:ext cx="857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Взаимодействие с мэрией города: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268760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sz="1600" dirty="0" smtClean="0"/>
              <a:t> встреча с мэром города по вопросам благоустройства округа;</a:t>
            </a:r>
          </a:p>
          <a:p>
            <a:pPr>
              <a:buFont typeface="Symbol" pitchFamily="18" charset="2"/>
              <a:buChar char="-"/>
            </a:pPr>
            <a:r>
              <a:rPr lang="ru-RU" sz="1600" dirty="0" smtClean="0"/>
              <a:t> собеседования с кандидатами на должность главы управы на совещании у мэра города;</a:t>
            </a:r>
          </a:p>
          <a:p>
            <a:pPr>
              <a:buFont typeface="Symbol" pitchFamily="18" charset="2"/>
              <a:buChar char="-"/>
            </a:pPr>
            <a:r>
              <a:rPr lang="ru-RU" sz="1600" dirty="0" smtClean="0"/>
              <a:t> объезд территории 15 округа с мэром Череповца;</a:t>
            </a:r>
          </a:p>
          <a:p>
            <a:pPr>
              <a:buFont typeface="Symbol" pitchFamily="18" charset="2"/>
              <a:buChar char="-"/>
            </a:pPr>
            <a:r>
              <a:rPr lang="ru-RU" sz="1600" dirty="0" smtClean="0"/>
              <a:t> встреча с мэром города и кандидатами в государственную Думу и в Законодательное собрание</a:t>
            </a:r>
          </a:p>
          <a:p>
            <a:r>
              <a:rPr lang="ru-RU" sz="1600" dirty="0" smtClean="0"/>
              <a:t>   Вологодской области.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3024336" cy="201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564904"/>
            <a:ext cx="3060519" cy="204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509120"/>
            <a:ext cx="3052391" cy="20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9280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87015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</a:t>
            </a:r>
            <a:r>
              <a:rPr lang="ru-RU" sz="2400" dirty="0" smtClean="0">
                <a:solidFill>
                  <a:schemeClr val="bg1"/>
                </a:solidFill>
              </a:rPr>
              <a:t>с общественностью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2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692696"/>
            <a:ext cx="8496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Поздравление руководства и членов клуба каратэ «</a:t>
            </a:r>
            <a:r>
              <a:rPr lang="ru-RU" sz="1600" u="sng" dirty="0" err="1" smtClean="0"/>
              <a:t>Будо</a:t>
            </a:r>
            <a:r>
              <a:rPr lang="ru-RU" sz="1600" u="sng" dirty="0" smtClean="0"/>
              <a:t>» с 16-ой годовщиной со дня открытия.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4399707" cy="316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124744"/>
            <a:ext cx="3476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928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32440" y="6457379"/>
            <a:ext cx="504056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87015"/>
            <a:ext cx="4427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Правотворческая деятельность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9585"/>
            <a:ext cx="504056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7584" y="692696"/>
            <a:ext cx="8072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Участие в работе постоянной комиссии по социальной политике, в совместных заседаниях постоянных комиссий, заседаниях городской Думы. </a:t>
            </a:r>
            <a:endParaRPr lang="ru-RU" sz="1600" u="sng" dirty="0"/>
          </a:p>
        </p:txBody>
      </p:sp>
      <p:pic>
        <p:nvPicPr>
          <p:cNvPr id="1026" name="Picture 2" descr="C:\Users\ДенисовСН\Desktop\Фото к отчёту\dq65zpumr0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1" y="1340768"/>
            <a:ext cx="7348345" cy="4895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1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19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87015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</a:t>
            </a:r>
            <a:r>
              <a:rPr lang="ru-RU" sz="2400" dirty="0" smtClean="0">
                <a:solidFill>
                  <a:schemeClr val="bg1"/>
                </a:solidFill>
              </a:rPr>
              <a:t>с общественностью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16632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692696"/>
            <a:ext cx="849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Взаимодействие с представителями ВРОО «Ассоциация ветеранов подразделений особого назначения» по вопросу заключения соглашения о сотрудничестве и совместной деятельности.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4139674" cy="276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72816"/>
            <a:ext cx="4176221" cy="2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9280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87015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Благотворительность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338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692696"/>
            <a:ext cx="85725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Участие в благотворительности: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268760"/>
            <a:ext cx="8784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sz="1600" dirty="0" smtClean="0"/>
              <a:t> оказание помощи детскому саду № 77;</a:t>
            </a:r>
          </a:p>
          <a:p>
            <a:pPr>
              <a:buFont typeface="Symbol" pitchFamily="18" charset="2"/>
              <a:buChar char="-"/>
            </a:pPr>
            <a:r>
              <a:rPr lang="ru-RU" sz="1600" dirty="0" smtClean="0"/>
              <a:t> оказание благотворительной помощи городской Службе спасения продукцией АО «ЧФМК»;</a:t>
            </a:r>
          </a:p>
          <a:p>
            <a:pPr>
              <a:buFont typeface="Symbol" pitchFamily="18" charset="2"/>
              <a:buChar char="-"/>
            </a:pPr>
            <a:r>
              <a:rPr lang="ru-RU" sz="1600" dirty="0" smtClean="0"/>
              <a:t> оказание благотворительной помощи Поликлинике №1 в виде изготовления и установки</a:t>
            </a:r>
          </a:p>
          <a:p>
            <a:r>
              <a:rPr lang="ru-RU" sz="1600" dirty="0" smtClean="0"/>
              <a:t>   стеллажей в регистратуру.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20888"/>
            <a:ext cx="6120680" cy="408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29280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21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87015"/>
            <a:ext cx="305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Планы на 2022 год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63338"/>
            <a:ext cx="509017" cy="509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836712"/>
            <a:ext cx="83529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400" dirty="0" smtClean="0"/>
              <a:t>личные приемы;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благоустройство дворовой территории ул. Ветеранов, д. 4;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ремонт ул. </a:t>
            </a:r>
            <a:r>
              <a:rPr lang="ru-RU" sz="2400" dirty="0" err="1" smtClean="0"/>
              <a:t>Моченкова</a:t>
            </a:r>
            <a:r>
              <a:rPr lang="ru-RU" sz="24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ремонт тротуаров;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освещение тротуаров и проездов;</a:t>
            </a:r>
          </a:p>
          <a:p>
            <a:pPr marL="285750" indent="-285750">
              <a:buFontTx/>
              <a:buChar char="-"/>
            </a:pPr>
            <a:r>
              <a:rPr lang="ru-RU" sz="2400" dirty="0"/>
              <a:t>б</a:t>
            </a:r>
            <a:r>
              <a:rPr lang="ru-RU" sz="2400" dirty="0" smtClean="0"/>
              <a:t>лагоустройство сквера на ул. </a:t>
            </a:r>
            <a:r>
              <a:rPr lang="ru-RU" sz="2400" dirty="0" err="1" smtClean="0"/>
              <a:t>Моченкова</a:t>
            </a:r>
            <a:r>
              <a:rPr lang="ru-RU" sz="24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замена остановочного комплекса на ул. Молодежная;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ремонт МБДОУ «Детский сад № 6»;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обустройство пешеходных переходов;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привлечение дополнительных возможностей для развития округа.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ПЛАНЫ НА 2022 ГОД:</a:t>
            </a:r>
          </a:p>
          <a:p>
            <a:r>
              <a:rPr lang="ru-RU" sz="1600" b="1" dirty="0">
                <a:solidFill>
                  <a:schemeClr val="bg1"/>
                </a:solidFill>
              </a:rPr>
              <a:t>- поддержка социально-значимой жизни округа через </a:t>
            </a:r>
            <a:r>
              <a:rPr lang="ru-RU" sz="1600" b="1" dirty="0" smtClean="0">
                <a:solidFill>
                  <a:schemeClr val="bg1"/>
                </a:solidFill>
              </a:rPr>
              <a:t>работу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785693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457379"/>
            <a:ext cx="432048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22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0"/>
            <a:ext cx="514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Освещение деятельности депутата в средствах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массовой </a:t>
            </a:r>
            <a:r>
              <a:rPr lang="ru-RU" dirty="0">
                <a:solidFill>
                  <a:schemeClr val="bg1"/>
                </a:solidFill>
              </a:rPr>
              <a:t>информации и в социальных сетях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19" y="68656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9212" y="743402"/>
            <a:ext cx="7959827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11 февраля 2021 года</a:t>
            </a:r>
          </a:p>
          <a:p>
            <a:r>
              <a:rPr lang="ru-RU" sz="1600" dirty="0" err="1" smtClean="0"/>
              <a:t>Соцсети</a:t>
            </a:r>
            <a:r>
              <a:rPr lang="ru-RU" sz="1600" dirty="0" smtClean="0"/>
              <a:t> АО «ЧФМК». Подготовка катка к зимнему сезону на стадионе.</a:t>
            </a:r>
          </a:p>
          <a:p>
            <a:endParaRPr lang="ru-RU" sz="800" u="sng" dirty="0" smtClean="0"/>
          </a:p>
          <a:p>
            <a:r>
              <a:rPr lang="ru-RU" sz="1600" u="sng" dirty="0" smtClean="0"/>
              <a:t>13 марта 2021 года</a:t>
            </a:r>
          </a:p>
          <a:p>
            <a:r>
              <a:rPr lang="ru-RU" sz="1600" dirty="0" err="1" smtClean="0"/>
              <a:t>Соцсети</a:t>
            </a:r>
            <a:r>
              <a:rPr lang="ru-RU" sz="1600" dirty="0" smtClean="0"/>
              <a:t> газеты «Речь»: новости Череповца». Городской турнир по настольному теннису. </a:t>
            </a:r>
            <a:endParaRPr lang="ru-RU" sz="1600" u="sng" dirty="0" smtClean="0"/>
          </a:p>
          <a:p>
            <a:endParaRPr lang="ru-RU" sz="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u="sng" dirty="0" smtClean="0"/>
              <a:t>20 марта 2021 года</a:t>
            </a:r>
          </a:p>
          <a:p>
            <a:r>
              <a:rPr lang="ru-RU" sz="1600" dirty="0" err="1" smtClean="0"/>
              <a:t>Соцсети</a:t>
            </a:r>
            <a:r>
              <a:rPr lang="ru-RU" sz="1600" dirty="0" smtClean="0"/>
              <a:t> АО «ЧФМК». Открытие шахматного турнира в </a:t>
            </a:r>
            <a:r>
              <a:rPr lang="ru-RU" sz="1600" dirty="0" err="1" smtClean="0"/>
              <a:t>Интеллект-библиотеке</a:t>
            </a:r>
            <a:r>
              <a:rPr lang="ru-RU" sz="1600" dirty="0" smtClean="0"/>
              <a:t>.</a:t>
            </a:r>
            <a:endParaRPr lang="ru-RU" sz="1600" u="sng" dirty="0" smtClean="0"/>
          </a:p>
          <a:p>
            <a:endParaRPr lang="ru-RU" sz="800" u="sng" dirty="0" smtClean="0"/>
          </a:p>
          <a:p>
            <a:r>
              <a:rPr lang="ru-RU" sz="1600" u="sng" dirty="0" smtClean="0"/>
              <a:t>05 апреля 2021 года</a:t>
            </a:r>
          </a:p>
          <a:p>
            <a:r>
              <a:rPr lang="ru-RU" sz="1600" dirty="0" err="1" smtClean="0"/>
              <a:t>Соцсети</a:t>
            </a:r>
            <a:r>
              <a:rPr lang="ru-RU" sz="1600" dirty="0" smtClean="0"/>
              <a:t> (ЧГД). Выездное совещание по ФКГС с депутатом ЗСО Е.О. Быковой.</a:t>
            </a:r>
          </a:p>
          <a:p>
            <a:endParaRPr lang="ru-RU" sz="800" u="sng" dirty="0" smtClean="0"/>
          </a:p>
          <a:p>
            <a:r>
              <a:rPr lang="ru-RU" sz="1600" u="sng" dirty="0" smtClean="0"/>
              <a:t>18 мая 2021года</a:t>
            </a:r>
            <a:endParaRPr lang="ru-RU" sz="1600" u="sng" dirty="0"/>
          </a:p>
          <a:p>
            <a:r>
              <a:rPr lang="ru-RU" sz="1600" dirty="0" err="1" smtClean="0"/>
              <a:t>Соцсети</a:t>
            </a:r>
            <a:r>
              <a:rPr lang="ru-RU" sz="1600" dirty="0" smtClean="0"/>
              <a:t> (ЧГД). Встреча с мэром города по вопросам благоустройства округа.</a:t>
            </a:r>
          </a:p>
          <a:p>
            <a:endParaRPr lang="ru-RU" sz="800" u="sng" dirty="0" smtClean="0"/>
          </a:p>
          <a:p>
            <a:r>
              <a:rPr lang="ru-RU" sz="1600" u="sng" dirty="0" smtClean="0"/>
              <a:t>18 мая 2021 года</a:t>
            </a:r>
          </a:p>
          <a:p>
            <a:r>
              <a:rPr lang="ru-RU" sz="1600" dirty="0" err="1" smtClean="0"/>
              <a:t>Соцсети</a:t>
            </a:r>
            <a:r>
              <a:rPr lang="ru-RU" sz="1600" dirty="0" smtClean="0"/>
              <a:t> АО «ЧФМК». Высадка кустов вдоль тротуара у ЦО № 29.</a:t>
            </a:r>
          </a:p>
          <a:p>
            <a:endParaRPr lang="ru-RU" sz="800" u="sng" dirty="0" smtClean="0"/>
          </a:p>
          <a:p>
            <a:r>
              <a:rPr lang="ru-RU" sz="1600" u="sng" dirty="0" smtClean="0"/>
              <a:t>30 июня 2021года</a:t>
            </a:r>
          </a:p>
          <a:p>
            <a:r>
              <a:rPr lang="ru-RU" sz="1600" dirty="0" err="1" smtClean="0"/>
              <a:t>Соцсети</a:t>
            </a:r>
            <a:r>
              <a:rPr lang="ru-RU" sz="1600" dirty="0" smtClean="0"/>
              <a:t> АО «ЧФМК». Поздравление выпускников в Череповецком </a:t>
            </a:r>
            <a:r>
              <a:rPr lang="ru-RU" sz="1600" dirty="0" err="1" smtClean="0"/>
              <a:t>лесомеханическом</a:t>
            </a:r>
            <a:r>
              <a:rPr lang="ru-RU" sz="1600" dirty="0" smtClean="0"/>
              <a:t> техникуме.</a:t>
            </a:r>
          </a:p>
          <a:p>
            <a:endParaRPr lang="ru-RU" sz="800" u="sng" dirty="0" smtClean="0"/>
          </a:p>
          <a:p>
            <a:r>
              <a:rPr lang="ru-RU" sz="1600" u="sng" dirty="0" smtClean="0"/>
              <a:t>05 октября 2021года</a:t>
            </a:r>
          </a:p>
          <a:p>
            <a:r>
              <a:rPr lang="ru-RU" sz="1600" dirty="0" err="1" smtClean="0"/>
              <a:t>Соцсети</a:t>
            </a:r>
            <a:r>
              <a:rPr lang="ru-RU" sz="1600" dirty="0" smtClean="0"/>
              <a:t> АО «ЧФМК». Поздравление с Днем учителя.</a:t>
            </a:r>
          </a:p>
          <a:p>
            <a:endParaRPr lang="ru-RU" sz="800" u="sng" dirty="0" smtClean="0"/>
          </a:p>
          <a:p>
            <a:r>
              <a:rPr lang="ru-RU" sz="1600" u="sng" dirty="0" smtClean="0"/>
              <a:t>21 октября 2021года</a:t>
            </a:r>
          </a:p>
          <a:p>
            <a:r>
              <a:rPr lang="ru-RU" sz="1600" dirty="0" err="1" smtClean="0"/>
              <a:t>Соцсети</a:t>
            </a:r>
            <a:r>
              <a:rPr lang="ru-RU" sz="1600" dirty="0" smtClean="0"/>
              <a:t> АО «ЧФМК». Поздравление </a:t>
            </a:r>
            <a:r>
              <a:rPr lang="ru-RU" sz="1600" dirty="0" err="1" smtClean="0"/>
              <a:t>Кирсановой</a:t>
            </a:r>
            <a:r>
              <a:rPr lang="ru-RU" sz="1600" dirty="0" smtClean="0"/>
              <a:t> Л.И. с юбилеем.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511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457379"/>
            <a:ext cx="432048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2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8701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с обращениями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3" y="63338"/>
            <a:ext cx="509017" cy="509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785794"/>
            <a:ext cx="8072493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857232"/>
            <a:ext cx="8072493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 </a:t>
            </a:r>
          </a:p>
          <a:p>
            <a:endParaRPr lang="ru-RU" sz="1600" b="1" dirty="0" smtClean="0"/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/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3076" name="Picture 4" descr="C:\Users\ДенисовСН\Desktop\Фото к отчёту\YE5A8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598008"/>
            <a:ext cx="4248472" cy="2832315"/>
          </a:xfrm>
          <a:prstGeom prst="rect">
            <a:avLst/>
          </a:prstGeom>
          <a:noFill/>
        </p:spPr>
      </p:pic>
      <p:pic>
        <p:nvPicPr>
          <p:cNvPr id="3078" name="Picture 6" descr="C:\Users\ДенисовСН\Desktop\Фото к отчёту\YE5A80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400000">
            <a:off x="4265966" y="2006842"/>
            <a:ext cx="5292588" cy="35283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827585" y="69269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Вопросы по участию дворовых территорий округа в программе «Комфортная городская среда» : </a:t>
            </a:r>
            <a:endParaRPr lang="ru-RU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1340768"/>
            <a:ext cx="61206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dirty="0" smtClean="0"/>
              <a:t> обращение по вопросу благоустройства придомовой</a:t>
            </a:r>
          </a:p>
          <a:p>
            <a:r>
              <a:rPr lang="ru-RU" dirty="0" smtClean="0"/>
              <a:t>   территории по адресу: ул. Ветеранов, 11;</a:t>
            </a:r>
          </a:p>
          <a:p>
            <a:pPr>
              <a:buFont typeface="Symbol" pitchFamily="18" charset="2"/>
              <a:buChar char="-"/>
            </a:pPr>
            <a:r>
              <a:rPr lang="ru-RU" dirty="0" smtClean="0"/>
              <a:t> обращение по вопросу благоустройства придомовой</a:t>
            </a:r>
          </a:p>
          <a:p>
            <a:r>
              <a:rPr lang="ru-RU" dirty="0" smtClean="0"/>
              <a:t>   территории по адресу: ул. Ветеранов, 4;</a:t>
            </a:r>
          </a:p>
          <a:p>
            <a:pPr>
              <a:buFont typeface="Symbol" pitchFamily="18" charset="2"/>
              <a:buChar char="-"/>
            </a:pPr>
            <a:r>
              <a:rPr lang="ru-RU" dirty="0" smtClean="0"/>
              <a:t> обращение по вопросу благоустройства придомовой</a:t>
            </a:r>
          </a:p>
          <a:p>
            <a:r>
              <a:rPr lang="ru-RU" dirty="0" smtClean="0"/>
              <a:t>   территории по адресу: ул. Молодежная, 1А;</a:t>
            </a:r>
          </a:p>
          <a:p>
            <a:pPr>
              <a:buFont typeface="Symbol" pitchFamily="18" charset="2"/>
              <a:buChar char="-"/>
            </a:pPr>
            <a:r>
              <a:rPr lang="ru-RU" dirty="0" smtClean="0"/>
              <a:t> обращение по вопросу благоустройства придомовой</a:t>
            </a:r>
          </a:p>
          <a:p>
            <a:r>
              <a:rPr lang="ru-RU" dirty="0" smtClean="0"/>
              <a:t>   территории по адресу: ул. Молодежная, 5.</a:t>
            </a:r>
          </a:p>
          <a:p>
            <a:pPr>
              <a:buFont typeface="Symbol" pitchFamily="18" charset="2"/>
              <a:buChar char="-"/>
            </a:pPr>
            <a:endParaRPr lang="ru-RU" dirty="0" smtClean="0"/>
          </a:p>
          <a:p>
            <a:pPr>
              <a:buFont typeface="Symbol" pitchFamily="18" charset="2"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04448" y="6457379"/>
            <a:ext cx="432048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3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8701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с обращениями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983" y="63338"/>
            <a:ext cx="509017" cy="5090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1071546"/>
            <a:ext cx="8072493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en-US" sz="1600" dirty="0" smtClean="0">
              <a:solidFill>
                <a:srgbClr val="0070C0"/>
              </a:solidFill>
            </a:endParaRPr>
          </a:p>
          <a:p>
            <a:pPr>
              <a:lnSpc>
                <a:spcPts val="1600"/>
              </a:lnSpc>
            </a:pP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857232"/>
            <a:ext cx="8712968" cy="5714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 </a:t>
            </a:r>
          </a:p>
          <a:p>
            <a:r>
              <a:rPr lang="ru-RU" sz="1600" u="sng" dirty="0" smtClean="0"/>
              <a:t>Жилищные вопросы: 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ремонт система отопления по адресу: ул. Моченкова,18. ;</a:t>
            </a:r>
          </a:p>
          <a:p>
            <a:pPr>
              <a:buFontTx/>
              <a:buChar char="-"/>
            </a:pPr>
            <a:r>
              <a:rPr lang="ru-RU" sz="1600" dirty="0" smtClean="0"/>
              <a:t> ремонт системы </a:t>
            </a:r>
            <a:r>
              <a:rPr lang="ru-RU" sz="1600" dirty="0" err="1" smtClean="0"/>
              <a:t>воотведения</a:t>
            </a:r>
            <a:r>
              <a:rPr lang="ru-RU" sz="1600" dirty="0" smtClean="0"/>
              <a:t>, замена </a:t>
            </a:r>
            <a:r>
              <a:rPr lang="ru-RU" sz="1600" dirty="0" err="1" smtClean="0"/>
              <a:t>теплосчётчиков</a:t>
            </a:r>
            <a:r>
              <a:rPr lang="ru-RU" sz="1600" dirty="0" smtClean="0"/>
              <a:t>, ремонт ограждения крыльца подъезда по адресу: Северное шоссе, 31;</a:t>
            </a:r>
          </a:p>
          <a:p>
            <a:pPr>
              <a:buFontTx/>
              <a:buChar char="-"/>
            </a:pPr>
            <a:r>
              <a:rPr lang="ru-RU" sz="1600" dirty="0" smtClean="0"/>
              <a:t> доступ к  приборам учёта электроэнергии квартиры по адресу: ул. </a:t>
            </a:r>
            <a:r>
              <a:rPr lang="ru-RU" sz="1600" dirty="0" err="1" smtClean="0"/>
              <a:t>П.Окинина</a:t>
            </a:r>
            <a:r>
              <a:rPr lang="ru-RU" sz="1600" dirty="0" smtClean="0"/>
              <a:t>, д.1;</a:t>
            </a:r>
          </a:p>
          <a:p>
            <a:pPr>
              <a:buFontTx/>
              <a:buChar char="-"/>
            </a:pPr>
            <a:r>
              <a:rPr lang="ru-RU" sz="1600" dirty="0" smtClean="0"/>
              <a:t> подтопление придомовой территории и организация ливневой канализации у дома по адресу: Северное шоссе, 31. 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u="sng" dirty="0" smtClean="0"/>
              <a:t>Социальные вопросы: 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вопрос досрочной пенсии по старости;</a:t>
            </a:r>
          </a:p>
          <a:p>
            <a:pPr>
              <a:buFontTx/>
              <a:buChar char="-"/>
            </a:pPr>
            <a:r>
              <a:rPr lang="ru-RU" sz="1600" dirty="0" smtClean="0"/>
              <a:t> включение в квитанцию по оплате коммунальных услуг суммы ЕДК льготникам.</a:t>
            </a:r>
          </a:p>
          <a:p>
            <a:endParaRPr lang="ru-RU" sz="1600" dirty="0" smtClean="0"/>
          </a:p>
          <a:p>
            <a:r>
              <a:rPr lang="ru-RU" sz="1600" u="sng" dirty="0" smtClean="0"/>
              <a:t>Вопросы благоустройства городских территорий:</a:t>
            </a:r>
            <a:endParaRPr lang="ru-RU" sz="1600" dirty="0" smtClean="0"/>
          </a:p>
          <a:p>
            <a:pPr>
              <a:buFontTx/>
              <a:buChar char="-"/>
            </a:pPr>
            <a:r>
              <a:rPr lang="ru-RU" sz="1600" dirty="0" smtClean="0"/>
              <a:t> перестановка контейнера для сбора макулатуры и уборка от снега площадок пешеходного перехода на перекрёстке улиц Пионерская и Молодёжная;</a:t>
            </a:r>
          </a:p>
          <a:p>
            <a:pPr>
              <a:buFontTx/>
              <a:buChar char="-"/>
            </a:pPr>
            <a:r>
              <a:rPr lang="ru-RU" sz="1600" dirty="0" smtClean="0"/>
              <a:t> грейдирование участка дороги от Кирилловского шоссе к д. </a:t>
            </a:r>
            <a:r>
              <a:rPr lang="ru-RU" sz="1600" dirty="0" err="1" smtClean="0"/>
              <a:t>Яконское</a:t>
            </a:r>
            <a:r>
              <a:rPr lang="ru-RU" sz="1600" dirty="0" smtClean="0"/>
              <a:t>;</a:t>
            </a:r>
          </a:p>
          <a:p>
            <a:pPr>
              <a:buFontTx/>
              <a:buChar char="-"/>
            </a:pPr>
            <a:r>
              <a:rPr lang="ru-RU" sz="1600" dirty="0" smtClean="0"/>
              <a:t> законности установки металлических гаражей вдоль пешеходной дорожки между домами по адресу: ул. Ветеранов, 5,7,9,11;</a:t>
            </a:r>
          </a:p>
          <a:p>
            <a:pPr>
              <a:buFontTx/>
              <a:buChar char="-"/>
            </a:pPr>
            <a:r>
              <a:rPr lang="ru-RU" sz="1600" dirty="0" smtClean="0"/>
              <a:t> организация доступа на парковку у магазина для а/м жителей дома по адресу </a:t>
            </a:r>
            <a:r>
              <a:rPr lang="ru-RU" sz="1600" dirty="0" err="1" smtClean="0"/>
              <a:t>ул.Остинская</a:t>
            </a:r>
            <a:r>
              <a:rPr lang="ru-RU" sz="1600" dirty="0" smtClean="0"/>
              <a:t>, 36;</a:t>
            </a:r>
          </a:p>
          <a:p>
            <a:r>
              <a:rPr lang="ru-RU" sz="1600" dirty="0" smtClean="0"/>
              <a:t>- освещение территории и стадиона МБОУ СОШ № 33, прохода от ул. Молодёжной к дому № 11 по ул. Ветеранов, проход от рынка между гаражами и домами №№3-11 по ул. Ветеранов.</a:t>
            </a:r>
          </a:p>
          <a:p>
            <a:pPr>
              <a:lnSpc>
                <a:spcPts val="1600"/>
              </a:lnSpc>
            </a:pP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1142984"/>
            <a:ext cx="85725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sz="1600" dirty="0" smtClean="0"/>
              <a:t> поздравление ветеранов Великой отечественной войны Кирсанову Л.И. и Лукина В.Ф.</a:t>
            </a:r>
          </a:p>
          <a:p>
            <a:r>
              <a:rPr lang="ru-RU" sz="1600" dirty="0" smtClean="0"/>
              <a:t>с Днём Победы;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Font typeface="Symbol" pitchFamily="18" charset="2"/>
              <a:buChar char="-"/>
            </a:pPr>
            <a:r>
              <a:rPr lang="ru-RU" sz="1600" dirty="0" smtClean="0"/>
              <a:t> участие в акции «Мы помним», ЧЛМТ, возложение цветов к памятным доскам героев ВОВ.</a:t>
            </a:r>
          </a:p>
          <a:p>
            <a:pPr>
              <a:buFont typeface="Symbol" pitchFamily="18" charset="2"/>
              <a:buChar char="-"/>
            </a:pPr>
            <a:r>
              <a:rPr lang="ru-RU" sz="1600" dirty="0" smtClean="0"/>
              <a:t> возложение венков на воинском мемориале.</a:t>
            </a:r>
          </a:p>
          <a:p>
            <a:endParaRPr lang="ru-RU" sz="16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091" y="1700808"/>
            <a:ext cx="249471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700807"/>
            <a:ext cx="5612408" cy="374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27584" y="6926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Мероприятия в честь празднования Дня Победы:</a:t>
            </a:r>
          </a:p>
        </p:txBody>
      </p:sp>
    </p:spTree>
    <p:extLst>
      <p:ext uri="{BB962C8B-B14F-4D97-AF65-F5344CB8AC3E}">
        <p14:creationId xmlns:p14="http://schemas.microsoft.com/office/powerpoint/2010/main" val="424210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7544" y="1142984"/>
            <a:ext cx="8247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sz="1600" dirty="0" smtClean="0"/>
              <a:t>  Кирсанову Л.И., участника Великой Отечественной войны;</a:t>
            </a:r>
          </a:p>
          <a:p>
            <a:pPr>
              <a:buFont typeface="Symbol" pitchFamily="18" charset="2"/>
              <a:buChar char="-"/>
            </a:pPr>
            <a:r>
              <a:rPr lang="ru-RU" sz="1600" dirty="0" smtClean="0"/>
              <a:t>  Данилову М. И., участницу трудового фронта.</a:t>
            </a:r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988840"/>
            <a:ext cx="5932711" cy="410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55576" y="692696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Поздравление со 100-летним Днём рождения:</a:t>
            </a:r>
          </a:p>
        </p:txBody>
      </p:sp>
    </p:spTree>
    <p:extLst>
      <p:ext uri="{BB962C8B-B14F-4D97-AF65-F5344CB8AC3E}">
        <p14:creationId xmlns:p14="http://schemas.microsoft.com/office/powerpoint/2010/main" val="4242105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6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755993"/>
            <a:ext cx="7887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u="sng" dirty="0" smtClean="0"/>
              <a:t>Взаимодействие с Советом ТОС «Северный»: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124744"/>
            <a:ext cx="8856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sz="1600" dirty="0" smtClean="0"/>
              <a:t> встреча с председателем Совета ТОС «Северный» по вопросу контроля обстановки в округе;</a:t>
            </a:r>
          </a:p>
          <a:p>
            <a:pPr>
              <a:buFont typeface="Symbol" pitchFamily="18" charset="2"/>
              <a:buChar char="-"/>
            </a:pPr>
            <a:r>
              <a:rPr lang="ru-RU" sz="1600" dirty="0" smtClean="0"/>
              <a:t> участие в совещаниях об изменении границ ТОС, управам и конференции ТОС;</a:t>
            </a:r>
          </a:p>
          <a:p>
            <a:pPr>
              <a:buFont typeface="Symbol" pitchFamily="18" charset="2"/>
              <a:buChar char=""/>
            </a:pPr>
            <a:r>
              <a:rPr lang="ru-RU" sz="1600" dirty="0" smtClean="0"/>
              <a:t> подготовка материалов в Программу развития территории ТОС «Северный» на 2021-2025 г.г.;</a:t>
            </a:r>
          </a:p>
          <a:p>
            <a:pPr>
              <a:buFont typeface="Symbol" pitchFamily="18" charset="2"/>
              <a:buChar char=""/>
            </a:pPr>
            <a:r>
              <a:rPr lang="ru-RU" sz="1600" dirty="0" smtClean="0"/>
              <a:t> встреча с директором ООО УК «Меркурий» по изменению границ ТОС «Северный»;</a:t>
            </a:r>
          </a:p>
          <a:p>
            <a:pPr>
              <a:buFont typeface="Symbol" pitchFamily="18" charset="2"/>
              <a:buChar char=""/>
            </a:pPr>
            <a:r>
              <a:rPr lang="ru-RU" sz="1600" dirty="0" smtClean="0"/>
              <a:t> встречи с агитаторами округа № 15 в библиотеке № 4;</a:t>
            </a:r>
          </a:p>
          <a:p>
            <a:pPr>
              <a:buFont typeface="Symbol" pitchFamily="18" charset="2"/>
              <a:buChar char=""/>
            </a:pPr>
            <a:r>
              <a:rPr lang="ru-RU" sz="1600" dirty="0" smtClean="0"/>
              <a:t> проведение Конференции ТОС «Северный»;</a:t>
            </a:r>
          </a:p>
          <a:p>
            <a:pPr>
              <a:buFont typeface="Symbol" pitchFamily="18" charset="2"/>
              <a:buChar char=""/>
            </a:pPr>
            <a:r>
              <a:rPr lang="ru-RU" sz="1600" dirty="0" smtClean="0"/>
              <a:t> участие в заседаниях Совета ТОС «Северный».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2924944"/>
            <a:ext cx="4332759" cy="324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924944"/>
            <a:ext cx="4332759" cy="324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841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7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692696"/>
            <a:ext cx="88216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         </a:t>
            </a:r>
            <a:r>
              <a:rPr lang="ru-RU" sz="1600" u="sng" dirty="0" smtClean="0"/>
              <a:t>Поздравление:</a:t>
            </a:r>
            <a:endParaRPr lang="ru-RU" sz="1600" dirty="0" smtClean="0"/>
          </a:p>
          <a:p>
            <a:pPr>
              <a:buFont typeface="Symbol" pitchFamily="18" charset="2"/>
              <a:buChar char="-"/>
            </a:pPr>
            <a:r>
              <a:rPr lang="ru-RU" sz="1600" dirty="0" smtClean="0"/>
              <a:t> женских коллективов школ, </a:t>
            </a:r>
            <a:r>
              <a:rPr lang="ru-RU" sz="1600" dirty="0" err="1" smtClean="0"/>
              <a:t>д</a:t>
            </a:r>
            <a:r>
              <a:rPr lang="ru-RU" sz="1600" dirty="0" smtClean="0"/>
              <a:t>/садов, ЧЛМТ, библиотеки № 4 с Днём 8 Марта;</a:t>
            </a:r>
          </a:p>
          <a:p>
            <a:r>
              <a:rPr lang="ru-RU" sz="1600" dirty="0" smtClean="0"/>
              <a:t> </a:t>
            </a:r>
          </a:p>
          <a:p>
            <a:pPr>
              <a:buFont typeface="Symbol" pitchFamily="18" charset="2"/>
              <a:buChar char="-"/>
            </a:pPr>
            <a:endParaRPr lang="ru-RU" sz="1600" dirty="0" smtClean="0"/>
          </a:p>
          <a:p>
            <a:pPr>
              <a:buFont typeface="Symbol" pitchFamily="18" charset="2"/>
              <a:buChar char="-"/>
            </a:pPr>
            <a:endParaRPr lang="ru-RU" sz="1600" dirty="0" smtClean="0"/>
          </a:p>
          <a:p>
            <a:pPr>
              <a:buFont typeface="Symbol" pitchFamily="18" charset="2"/>
              <a:buChar char="-"/>
            </a:pPr>
            <a:endParaRPr lang="ru-RU" sz="1600" dirty="0" smtClean="0"/>
          </a:p>
          <a:p>
            <a:pPr>
              <a:buFont typeface="Symbol" pitchFamily="18" charset="2"/>
              <a:buChar char="-"/>
            </a:pPr>
            <a:endParaRPr lang="ru-RU" sz="1600" dirty="0" smtClean="0"/>
          </a:p>
          <a:p>
            <a:pPr>
              <a:buFont typeface="Symbol" pitchFamily="18" charset="2"/>
              <a:buChar char="-"/>
            </a:pPr>
            <a:endParaRPr lang="ru-RU" sz="1600" dirty="0" smtClean="0"/>
          </a:p>
          <a:p>
            <a:pPr>
              <a:buFont typeface="Symbol" pitchFamily="18" charset="2"/>
              <a:buChar char="-"/>
            </a:pPr>
            <a:endParaRPr lang="ru-RU" sz="1600" dirty="0" smtClean="0"/>
          </a:p>
          <a:p>
            <a:pPr>
              <a:buFont typeface="Symbol" pitchFamily="18" charset="2"/>
              <a:buChar char="-"/>
            </a:pPr>
            <a:endParaRPr lang="ru-RU" sz="1600" dirty="0" smtClean="0"/>
          </a:p>
          <a:p>
            <a:pPr>
              <a:buFont typeface="Symbol" pitchFamily="18" charset="2"/>
              <a:buChar char="-"/>
            </a:pPr>
            <a:endParaRPr lang="ru-RU" sz="1600" dirty="0" smtClean="0"/>
          </a:p>
          <a:p>
            <a:pPr>
              <a:buFont typeface="Symbol" pitchFamily="18" charset="2"/>
              <a:buChar char="-"/>
            </a:pPr>
            <a:r>
              <a:rPr lang="ru-RU" sz="1600" dirty="0" smtClean="0"/>
              <a:t> награждение победителей 17-го турнира по настольному теннису среди школьников на призы</a:t>
            </a:r>
          </a:p>
          <a:p>
            <a:r>
              <a:rPr lang="ru-RU" sz="1600" dirty="0" smtClean="0"/>
              <a:t>   генерального директора АО «ЧФМК»;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196752"/>
            <a:ext cx="3240361" cy="216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27471"/>
            <a:ext cx="3888432" cy="25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914" y="3909091"/>
            <a:ext cx="3888526" cy="259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2439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76456" y="6457379"/>
            <a:ext cx="360040" cy="365125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0232" y="87015"/>
            <a:ext cx="2483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Работа в округе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15" y="63338"/>
            <a:ext cx="509017" cy="509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86190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-"/>
            </a:pPr>
            <a:r>
              <a:rPr lang="ru-RU" sz="1600" dirty="0" smtClean="0"/>
              <a:t> коллектива АО «Череповецкий фанерно-мебельный комбинат» с  Днем работников леса!</a:t>
            </a:r>
            <a:endParaRPr lang="ru-RU" sz="1600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284984"/>
            <a:ext cx="4679603" cy="312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1" y="1146622"/>
            <a:ext cx="4608099" cy="307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8417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1066</Words>
  <Application>Microsoft Office PowerPoint</Application>
  <PresentationFormat>Экран (4:3)</PresentationFormat>
  <Paragraphs>253</Paragraphs>
  <Slides>23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Symbol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Анфалова Ирина Павловна</dc:creator>
  <cp:lastModifiedBy>User</cp:lastModifiedBy>
  <cp:revision>178</cp:revision>
  <dcterms:created xsi:type="dcterms:W3CDTF">2018-09-05T06:59:14Z</dcterms:created>
  <dcterms:modified xsi:type="dcterms:W3CDTF">2022-02-28T15:03:55Z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