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5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212976"/>
            <a:ext cx="360040" cy="360040"/>
          </a:xfrm>
          <a:prstGeom prst="rect">
            <a:avLst/>
          </a:prstGeom>
          <a:noFill/>
        </p:spPr>
      </p:pic>
      <p:pic>
        <p:nvPicPr>
          <p:cNvPr id="18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12976"/>
            <a:ext cx="360040" cy="360040"/>
          </a:xfrm>
          <a:prstGeom prst="rect">
            <a:avLst/>
          </a:prstGeom>
          <a:noFill/>
        </p:spPr>
      </p:pic>
      <p:pic>
        <p:nvPicPr>
          <p:cNvPr id="1032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419872" y="980728"/>
          <a:ext cx="5724128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632"/>
                <a:gridCol w="1964658"/>
                <a:gridCol w="1252838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УСТАНОВИТЬ ПРИЛОЖЕНИЕ «МОЙ НАЛОГ»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ЗАГРУЗИТЬ ФОТО И КОПИЮ ПАСПОРТА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ГОТОВО!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987824" cy="6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131840" y="179348"/>
            <a:ext cx="5889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Вся информация на сайте ФНС Росси: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https://npd.nalog.ru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692696"/>
            <a:ext cx="309634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КАК СТАТЬ САМОЗАНЯТЫМ: </a:t>
            </a:r>
          </a:p>
          <a:p>
            <a:r>
              <a:rPr lang="ru-RU" sz="1400" b="1" dirty="0" smtClean="0"/>
              <a:t>1. ПРОВЕРИТЬ СЕБЯ НА СООТВЕТСТВИЕ УСЛОВИЯМ ПРИМЕНЕНИЯ НАЛОГОВОГО РЕЖИМА «НАЛОГ НА ПРОФЕССИОНАЛЬНЫЙ ДОХОД»: </a:t>
            </a:r>
          </a:p>
          <a:p>
            <a:r>
              <a:rPr lang="ru-RU" sz="1400" dirty="0" smtClean="0"/>
              <a:t>-ТРУДОВОЙ СТАТУС (имею/не имею работодателя по данной деятельности, имею/не имею наемных работников по данной деятельности, статья 2 закона № 422-ФЗ) </a:t>
            </a:r>
          </a:p>
          <a:p>
            <a:r>
              <a:rPr lang="ru-RU" sz="1400" dirty="0" smtClean="0"/>
              <a:t>-ВИДЫ ДЕЯТЕЛЬНОСТИ (попадают/не попадают в перечень исключений, статья 4 закона № 422-ФЗ) </a:t>
            </a:r>
          </a:p>
          <a:p>
            <a:r>
              <a:rPr lang="ru-RU" sz="1400" dirty="0" smtClean="0"/>
              <a:t>-ПОЛУЧАЕМЫЕ ДОХОДЫ (подлежат/не подлежат обложению налогом на профессиональный доход, статья 6 закона № 422-ФЗ). </a:t>
            </a:r>
          </a:p>
          <a:p>
            <a:endParaRPr lang="ru-RU" sz="1400" dirty="0" smtClean="0"/>
          </a:p>
          <a:p>
            <a:r>
              <a:rPr lang="ru-RU" sz="1400" b="1" dirty="0" smtClean="0"/>
              <a:t>2.  ПРИ СООТВЕТСТВИИ УСЛОВИЯМ ЗАРЕГИСТРИРОВАТЬСЯ ЧЕРЕЗ МОБИЛЬНОЕ ПРИЛОЖЕНИЕ «МОЙ НАЛОГ» НА САЙТЕ ФЕДЕРАЛЬНОЙ НАЛОГОВОЙ СЛУЖБЫ: </a:t>
            </a:r>
          </a:p>
          <a:p>
            <a:r>
              <a:rPr lang="ru-RU" sz="1400" dirty="0" smtClean="0"/>
              <a:t>-ВЫБРАТЬ СПОСОБ РЕГИСТРАЦИИ </a:t>
            </a:r>
          </a:p>
          <a:p>
            <a:r>
              <a:rPr lang="ru-RU" sz="1400" dirty="0" smtClean="0"/>
              <a:t>-ПРОЙТИ РЕГИСТРАЦИЮ И ПОЛУЧИТЬ ПОДТВЕРЖДЕНИЕ.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620688"/>
            <a:ext cx="5724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КАК ЗАРЕГИСТРИРОВАТЬСЯ САМОЗАНЯТЫМ: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419873" y="3284984"/>
          <a:ext cx="554461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05"/>
                <a:gridCol w="1848205"/>
                <a:gridCol w="1848205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Личный кабинет налогоплательщика на сайте ФНС России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помощью Единого портала государственных и муниципальных услуг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Через уполномоченные банки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419872" y="4437112"/>
            <a:ext cx="57241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ОСУЩЕСТВЛЯЙТЕ ДЕЯТЕЛЬНОСТЬ </a:t>
            </a:r>
          </a:p>
          <a:p>
            <a:r>
              <a:rPr lang="ru-RU" sz="1400" dirty="0" smtClean="0"/>
              <a:t>Получайте доход </a:t>
            </a:r>
          </a:p>
          <a:p>
            <a:r>
              <a:rPr lang="ru-RU" sz="1400" b="1" i="1" dirty="0" smtClean="0"/>
              <a:t>ФОРМИРУЙТЕ ЧЕК В МОБИЛЬНОМ ПРИЛОЖЕНИИ </a:t>
            </a:r>
          </a:p>
          <a:p>
            <a:r>
              <a:rPr lang="ru-RU" sz="1400" dirty="0" smtClean="0"/>
              <a:t>По каждому поступлению дохода укажите плательщика и сумму дохода </a:t>
            </a:r>
          </a:p>
          <a:p>
            <a:r>
              <a:rPr lang="ru-RU" sz="1400" b="1" i="1" dirty="0" smtClean="0"/>
              <a:t>В ТЕЧЕНИЕ МЕСЯЦА </a:t>
            </a:r>
          </a:p>
          <a:p>
            <a:r>
              <a:rPr lang="ru-RU" sz="1400" dirty="0" smtClean="0"/>
              <a:t>Получайте информацию о начислениях налога </a:t>
            </a:r>
            <a:r>
              <a:rPr lang="ru-RU" sz="1400" dirty="0" err="1" smtClean="0"/>
              <a:t>онлайн</a:t>
            </a:r>
            <a:r>
              <a:rPr lang="ru-RU" sz="1400" dirty="0" smtClean="0"/>
              <a:t> </a:t>
            </a:r>
          </a:p>
          <a:p>
            <a:r>
              <a:rPr lang="ru-RU" sz="1400" b="1" i="1" dirty="0" smtClean="0"/>
              <a:t>ДО 12 ЧИСЛА СЛЕДУЮЩЕГО МЕСЯЦА </a:t>
            </a:r>
          </a:p>
          <a:p>
            <a:r>
              <a:rPr lang="ru-RU" sz="1400" dirty="0" smtClean="0"/>
              <a:t>Узнайте сумму налога к уплате в приложении </a:t>
            </a:r>
          </a:p>
          <a:p>
            <a:r>
              <a:rPr lang="ru-RU" sz="1400" b="1" i="1" dirty="0" smtClean="0"/>
              <a:t>ДО 25 ЧИСЛА СЛЕДУЮЩЕГО МЕСЯЦА </a:t>
            </a:r>
          </a:p>
          <a:p>
            <a:r>
              <a:rPr lang="ru-RU" sz="1400" dirty="0" smtClean="0"/>
              <a:t>Заплатите начисленный налог удобным способом </a:t>
            </a:r>
            <a:endParaRPr lang="ru-RU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427" y="1412776"/>
            <a:ext cx="76663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2435" y="1484784"/>
            <a:ext cx="68181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1484784"/>
            <a:ext cx="64807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347864" y="2852936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ИНЫЕ СПОСОБЫ РЕГИСТРАЦИИ: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987824" cy="6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3444200"/>
          <a:ext cx="8856982" cy="28651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65283"/>
                <a:gridCol w="1265283"/>
                <a:gridCol w="1265283"/>
                <a:gridCol w="1254183"/>
                <a:gridCol w="1276384"/>
                <a:gridCol w="1265283"/>
                <a:gridCol w="1265283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ПРОСТАЯ РЕГИСТРАЦИЯ ЧЕРЕЗ ИНТЕРНЕТ </a:t>
                      </a:r>
                    </a:p>
                    <a:p>
                      <a:r>
                        <a:rPr lang="ru-RU" sz="1300" b="0" dirty="0" smtClean="0"/>
                        <a:t>Регистрация без визита в инспекцию: в мобильном приложении, на сайте ФНС России, через банк или портал </a:t>
                      </a:r>
                      <a:r>
                        <a:rPr lang="ru-RU" sz="1300" b="0" dirty="0" err="1" smtClean="0"/>
                        <a:t>госуслуг</a:t>
                      </a:r>
                      <a:endParaRPr lang="ru-RU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НЕТ ОТЧЕТОВ И ДЕКЛАРАЦИЙ </a:t>
                      </a:r>
                    </a:p>
                    <a:p>
                      <a:r>
                        <a:rPr lang="ru-RU" sz="1300" b="0" dirty="0" smtClean="0"/>
                        <a:t>Декларацию представлять не нужно. Учет доходов ведется автоматически в мобильном приложении</a:t>
                      </a:r>
                      <a:endParaRPr lang="ru-RU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ЧЕК ФОРМИРУЕТСЯ В ПРИЛОЖЕНИИ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/>
                        <a:t>Не надо покупать ККТ. Чек можно сформировать в мобильном приложении «Мой налог»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ЛЕГАЛЬНАЯ РАБОТА БЕЗ СТАТУСА ИП </a:t>
                      </a:r>
                      <a:r>
                        <a:rPr lang="ru-RU" sz="1300" b="0" dirty="0" smtClean="0"/>
                        <a:t>Можно работать без регистрации в качестве ИП. Доход подтверждается справкой из приложения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НЕ НУЖНО СЧИТАТЬ НАЛОГ К УПЛАТЕ </a:t>
                      </a:r>
                    </a:p>
                    <a:p>
                      <a:r>
                        <a:rPr lang="ru-RU" sz="1300" b="0" dirty="0" smtClean="0"/>
                        <a:t>Налог начисляется автоматически в приложении. Уплата — не позднее 25 числа следующего месяца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МОЖНО НЕ ПЛАТИТЬ СТРАХОВЫЕ ВЗНОСЫ </a:t>
                      </a:r>
                    </a:p>
                    <a:p>
                      <a:r>
                        <a:rPr lang="ru-RU" sz="1300" b="0" dirty="0" smtClean="0"/>
                        <a:t>Пенсионное страхование осуществляется в добровольном порядке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СОВМЕЩЕНИЕ С ИНОЙ РАБОТОЙ ПО ТРУДОВОМУ ДОГОВОРУ </a:t>
                      </a:r>
                    </a:p>
                    <a:p>
                      <a:r>
                        <a:rPr lang="ru-RU" sz="1300" b="0" dirty="0" smtClean="0"/>
                        <a:t>Зарплата не учитывается при расчете налога. Трудовой стаж по месту работы не прерывается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4" y="2636912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200" i="1" dirty="0" smtClean="0"/>
              <a:t>*налоговый вычет предоставляется автоматически и не превышает нарастающим итогом 10000 руб. за весь период ведения деятельности в качестве </a:t>
            </a:r>
            <a:r>
              <a:rPr lang="ru-RU" sz="1200" i="1" dirty="0" err="1" smtClean="0"/>
              <a:t>самозанятого</a:t>
            </a:r>
            <a:r>
              <a:rPr lang="ru-RU" sz="1200" i="1" dirty="0" smtClean="0"/>
              <a:t> 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Федеральный закон от 27.11.2018 № 422-ФЗ 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7504" y="836712"/>
          <a:ext cx="8784976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944216"/>
                <a:gridCol w="2952328"/>
                <a:gridCol w="2880320"/>
              </a:tblGrid>
              <a:tr h="158417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  <a:p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ПЛАТЕЖЕЙ ОТ ФИЗЛИЦ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-1% налоговый вычет*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ПЛАТЕЖЕЙ ОТ ЮРЛИЦ И ИП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налоговый вычет*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САМОЗАНЯТЫЙ: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работает «на себя», без работодателя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имеет наемных работников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20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получает годовой доход до 2,4 млн.руб.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ОГРАНИЧЕНИЯ ДЕЯТЕЛЬНОСТИ: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перепродажа товаров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торговля подакцизной продукцией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добыча и продажа полезных ископаемых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работа по договору поручения или агентскому договору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441</Words>
  <Application>Microsoft Office PowerPoint</Application>
  <PresentationFormat>Экран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Рязанцева Надежда Александровна</dc:creator>
  <cp:lastModifiedBy>RyazantsevaNA</cp:lastModifiedBy>
  <cp:revision>6</cp:revision>
  <dcterms:created xsi:type="dcterms:W3CDTF">2020-08-04T14:35:34Z</dcterms:created>
  <dcterms:modified xsi:type="dcterms:W3CDTF">2020-08-06T07:02:08Z</dcterms:modified>
</cp:coreProperties>
</file>