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61" r:id="rId6"/>
    <p:sldId id="276" r:id="rId7"/>
    <p:sldId id="277" r:id="rId8"/>
    <p:sldId id="278" r:id="rId9"/>
    <p:sldId id="269" r:id="rId10"/>
    <p:sldId id="274" r:id="rId11"/>
    <p:sldId id="275" r:id="rId12"/>
    <p:sldId id="270" r:id="rId13"/>
    <p:sldId id="281" r:id="rId14"/>
    <p:sldId id="279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2460" y="-1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A3E8B-2154-4644-9852-981D2BA552C5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FF56EED-21E8-403E-B84E-A2248D1CC12F}">
      <dgm:prSet phldrT="[Текст]"/>
      <dgm:spPr/>
      <dgm:t>
        <a:bodyPr/>
        <a:lstStyle/>
        <a:p>
          <a:r>
            <a:rPr lang="ru-RU" dirty="0" smtClean="0"/>
            <a:t>10 приемов </a:t>
          </a:r>
          <a:br>
            <a:rPr lang="ru-RU" dirty="0" smtClean="0"/>
          </a:br>
          <a:endParaRPr lang="ru-RU" dirty="0"/>
        </a:p>
      </dgm:t>
    </dgm:pt>
    <dgm:pt modelId="{FF1FE755-82F4-4A98-AD0B-1B90E2E30099}" type="parTrans" cxnId="{64F6D1C8-3427-432E-963B-4FB22DE2C81F}">
      <dgm:prSet/>
      <dgm:spPr/>
      <dgm:t>
        <a:bodyPr/>
        <a:lstStyle/>
        <a:p>
          <a:endParaRPr lang="ru-RU"/>
        </a:p>
      </dgm:t>
    </dgm:pt>
    <dgm:pt modelId="{2DBE4AF3-CFE3-49CE-815B-C67FA8AD71C2}" type="sibTrans" cxnId="{64F6D1C8-3427-432E-963B-4FB22DE2C81F}">
      <dgm:prSet/>
      <dgm:spPr/>
      <dgm:t>
        <a:bodyPr/>
        <a:lstStyle/>
        <a:p>
          <a:endParaRPr lang="ru-RU"/>
        </a:p>
      </dgm:t>
    </dgm:pt>
    <dgm:pt modelId="{15745051-B15A-4CD1-A433-B0C1A5CAD63A}">
      <dgm:prSet phldrT="[Текст]" custT="1"/>
      <dgm:spPr/>
      <dgm:t>
        <a:bodyPr/>
        <a:lstStyle/>
        <a:p>
          <a:r>
            <a:rPr lang="ru-RU" sz="1600" dirty="0" smtClean="0"/>
            <a:t>Сотрудничество </a:t>
          </a:r>
        </a:p>
        <a:p>
          <a:r>
            <a:rPr lang="ru-RU" sz="1600" dirty="0" smtClean="0"/>
            <a:t> 1 обращение </a:t>
          </a:r>
          <a:endParaRPr lang="ru-RU" sz="1600" dirty="0"/>
        </a:p>
      </dgm:t>
    </dgm:pt>
    <dgm:pt modelId="{B70005DC-ED7B-431F-910F-AC23946CD5A3}" type="parTrans" cxnId="{F456636D-2BB6-4945-9CAE-DC71F50232E6}">
      <dgm:prSet/>
      <dgm:spPr/>
      <dgm:t>
        <a:bodyPr/>
        <a:lstStyle/>
        <a:p>
          <a:endParaRPr lang="ru-RU"/>
        </a:p>
      </dgm:t>
    </dgm:pt>
    <dgm:pt modelId="{3C428E14-6DF0-4C23-95DA-C5B173CBE936}" type="sibTrans" cxnId="{F456636D-2BB6-4945-9CAE-DC71F50232E6}">
      <dgm:prSet/>
      <dgm:spPr/>
      <dgm:t>
        <a:bodyPr/>
        <a:lstStyle/>
        <a:p>
          <a:endParaRPr lang="ru-RU"/>
        </a:p>
      </dgm:t>
    </dgm:pt>
    <dgm:pt modelId="{2125ED58-5CD9-4F6B-99AB-507437FF443F}">
      <dgm:prSet phldrT="[Текст]" custT="1"/>
      <dgm:spPr/>
      <dgm:t>
        <a:bodyPr/>
        <a:lstStyle/>
        <a:p>
          <a:r>
            <a:rPr lang="ru-RU" sz="1800" dirty="0" smtClean="0"/>
            <a:t>ЖКХ</a:t>
          </a:r>
        </a:p>
        <a:p>
          <a:r>
            <a:rPr lang="ru-RU" sz="1800" dirty="0" smtClean="0"/>
            <a:t> 1 обращение</a:t>
          </a:r>
          <a:endParaRPr lang="ru-RU" sz="1800" dirty="0"/>
        </a:p>
      </dgm:t>
    </dgm:pt>
    <dgm:pt modelId="{62C999D8-9758-4302-AEAD-73737D28B66C}" type="parTrans" cxnId="{B3DB88A9-82AD-46E2-8DBC-1F50BF7F763A}">
      <dgm:prSet/>
      <dgm:spPr/>
      <dgm:t>
        <a:bodyPr/>
        <a:lstStyle/>
        <a:p>
          <a:endParaRPr lang="ru-RU"/>
        </a:p>
      </dgm:t>
    </dgm:pt>
    <dgm:pt modelId="{4655FAEB-F511-4CE2-B86C-B4C9523C8F75}" type="sibTrans" cxnId="{B3DB88A9-82AD-46E2-8DBC-1F50BF7F763A}">
      <dgm:prSet/>
      <dgm:spPr/>
      <dgm:t>
        <a:bodyPr/>
        <a:lstStyle/>
        <a:p>
          <a:endParaRPr lang="ru-RU"/>
        </a:p>
      </dgm:t>
    </dgm:pt>
    <dgm:pt modelId="{108A5E43-92B8-45C0-B048-3E65681F459D}">
      <dgm:prSet phldrT="[Текст]" custT="1"/>
      <dgm:spPr/>
      <dgm:t>
        <a:bodyPr/>
        <a:lstStyle/>
        <a:p>
          <a:r>
            <a:rPr lang="ru-RU" sz="1600" dirty="0" smtClean="0"/>
            <a:t>Содержание общего имущества </a:t>
          </a:r>
          <a:br>
            <a:rPr lang="ru-RU" sz="1600" dirty="0" smtClean="0"/>
          </a:br>
          <a:r>
            <a:rPr lang="ru-RU" sz="1600" dirty="0" smtClean="0"/>
            <a:t>3 обращения </a:t>
          </a:r>
          <a:endParaRPr lang="ru-RU" sz="1600" dirty="0"/>
        </a:p>
      </dgm:t>
    </dgm:pt>
    <dgm:pt modelId="{BBCBF10F-4E95-4EBD-A5A9-CD91124353F0}" type="parTrans" cxnId="{779A4D5D-C37E-42A9-8721-8D43D8D91AAB}">
      <dgm:prSet/>
      <dgm:spPr/>
      <dgm:t>
        <a:bodyPr/>
        <a:lstStyle/>
        <a:p>
          <a:endParaRPr lang="ru-RU"/>
        </a:p>
      </dgm:t>
    </dgm:pt>
    <dgm:pt modelId="{5E6650D5-507A-4B57-A65F-621F091FC5C6}" type="sibTrans" cxnId="{779A4D5D-C37E-42A9-8721-8D43D8D91AAB}">
      <dgm:prSet/>
      <dgm:spPr/>
      <dgm:t>
        <a:bodyPr/>
        <a:lstStyle/>
        <a:p>
          <a:endParaRPr lang="ru-RU"/>
        </a:p>
      </dgm:t>
    </dgm:pt>
    <dgm:pt modelId="{9592E726-E9E9-410F-AB5D-AC2622D7CA58}">
      <dgm:prSet custT="1"/>
      <dgm:spPr/>
      <dgm:t>
        <a:bodyPr/>
        <a:lstStyle/>
        <a:p>
          <a:r>
            <a:rPr lang="ru-RU" sz="1600" dirty="0" smtClean="0"/>
            <a:t>Трудоустройство</a:t>
          </a:r>
        </a:p>
        <a:p>
          <a:r>
            <a:rPr lang="ru-RU" sz="1600" dirty="0" smtClean="0"/>
            <a:t> 1 обращение</a:t>
          </a:r>
          <a:endParaRPr lang="ru-RU" sz="1600" dirty="0"/>
        </a:p>
      </dgm:t>
    </dgm:pt>
    <dgm:pt modelId="{296973F6-7187-4CD1-9A8B-35FDCE198277}" type="parTrans" cxnId="{B27183D3-C611-4CB7-9F4B-723C47643882}">
      <dgm:prSet/>
      <dgm:spPr/>
      <dgm:t>
        <a:bodyPr/>
        <a:lstStyle/>
        <a:p>
          <a:endParaRPr lang="ru-RU"/>
        </a:p>
      </dgm:t>
    </dgm:pt>
    <dgm:pt modelId="{5CABECB4-A9B3-41DF-9633-FAFDD578B71E}" type="sibTrans" cxnId="{B27183D3-C611-4CB7-9F4B-723C47643882}">
      <dgm:prSet/>
      <dgm:spPr/>
      <dgm:t>
        <a:bodyPr/>
        <a:lstStyle/>
        <a:p>
          <a:endParaRPr lang="ru-RU"/>
        </a:p>
      </dgm:t>
    </dgm:pt>
    <dgm:pt modelId="{0D89017C-AE44-433B-87F6-373BF904B10E}">
      <dgm:prSet custT="1"/>
      <dgm:spPr/>
      <dgm:t>
        <a:bodyPr/>
        <a:lstStyle/>
        <a:p>
          <a:r>
            <a:rPr lang="ru-RU" sz="1400" dirty="0" smtClean="0"/>
            <a:t>Оказание содействия в получении  звания «Ветеран труда» </a:t>
          </a:r>
        </a:p>
        <a:p>
          <a:r>
            <a:rPr lang="ru-RU" sz="1400" dirty="0" smtClean="0"/>
            <a:t>1 обращение</a:t>
          </a:r>
          <a:endParaRPr lang="ru-RU" sz="1400" dirty="0"/>
        </a:p>
      </dgm:t>
    </dgm:pt>
    <dgm:pt modelId="{02281AFA-1CA6-4D8A-BEE6-2F893CFE9A8A}" type="parTrans" cxnId="{C006EB38-8CFA-4617-87F9-705177866CB1}">
      <dgm:prSet/>
      <dgm:spPr/>
      <dgm:t>
        <a:bodyPr/>
        <a:lstStyle/>
        <a:p>
          <a:endParaRPr lang="ru-RU"/>
        </a:p>
      </dgm:t>
    </dgm:pt>
    <dgm:pt modelId="{5112C316-E290-4A07-A7FB-BF328A35B2F9}" type="sibTrans" cxnId="{C006EB38-8CFA-4617-87F9-705177866CB1}">
      <dgm:prSet/>
      <dgm:spPr/>
      <dgm:t>
        <a:bodyPr/>
        <a:lstStyle/>
        <a:p>
          <a:endParaRPr lang="ru-RU"/>
        </a:p>
      </dgm:t>
    </dgm:pt>
    <dgm:pt modelId="{CD4BDAD4-F943-4D85-BBBF-230BB13DD79F}">
      <dgm:prSet custT="1"/>
      <dgm:spPr/>
      <dgm:t>
        <a:bodyPr/>
        <a:lstStyle/>
        <a:p>
          <a:r>
            <a:rPr lang="ru-RU" sz="1600" dirty="0" smtClean="0"/>
            <a:t>Благоустройство</a:t>
          </a:r>
          <a:r>
            <a:rPr lang="ru-RU" sz="1200" dirty="0" smtClean="0"/>
            <a:t> </a:t>
          </a:r>
          <a:br>
            <a:rPr lang="ru-RU" sz="1200" dirty="0" smtClean="0"/>
          </a:br>
          <a:r>
            <a:rPr lang="ru-RU" sz="1200" dirty="0" smtClean="0"/>
            <a:t>3 обращения </a:t>
          </a:r>
          <a:endParaRPr lang="ru-RU" sz="1200" dirty="0"/>
        </a:p>
      </dgm:t>
    </dgm:pt>
    <dgm:pt modelId="{806FF6A4-099E-4CBA-95F8-9008C2527AF0}" type="parTrans" cxnId="{E74B1A41-9096-4750-AD6D-5C56AF2063A1}">
      <dgm:prSet/>
      <dgm:spPr/>
      <dgm:t>
        <a:bodyPr/>
        <a:lstStyle/>
        <a:p>
          <a:endParaRPr lang="ru-RU"/>
        </a:p>
      </dgm:t>
    </dgm:pt>
    <dgm:pt modelId="{BFE17BE3-7875-40CB-B9CA-74D8AD229F0F}" type="sibTrans" cxnId="{E74B1A41-9096-4750-AD6D-5C56AF2063A1}">
      <dgm:prSet/>
      <dgm:spPr/>
      <dgm:t>
        <a:bodyPr/>
        <a:lstStyle/>
        <a:p>
          <a:endParaRPr lang="ru-RU"/>
        </a:p>
      </dgm:t>
    </dgm:pt>
    <dgm:pt modelId="{BE6D0CE3-C459-4EFF-8977-A84E1032AEB9}" type="pres">
      <dgm:prSet presAssocID="{38EA3E8B-2154-4644-9852-981D2BA552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006777-508D-4A13-BA91-744871AB2C3E}" type="pres">
      <dgm:prSet presAssocID="{FFF56EED-21E8-403E-B84E-A2248D1CC12F}" presName="centerShape" presStyleLbl="node0" presStyleIdx="0" presStyleCnt="1" custScaleX="167827" custScaleY="167403" custLinFactNeighborX="262" custLinFactNeighborY="6981"/>
      <dgm:spPr/>
      <dgm:t>
        <a:bodyPr/>
        <a:lstStyle/>
        <a:p>
          <a:endParaRPr lang="ru-RU"/>
        </a:p>
      </dgm:t>
    </dgm:pt>
    <dgm:pt modelId="{6160BB7A-1947-476B-9690-FC425081D34D}" type="pres">
      <dgm:prSet presAssocID="{15745051-B15A-4CD1-A433-B0C1A5CAD63A}" presName="node" presStyleLbl="node1" presStyleIdx="0" presStyleCnt="6" custScaleX="132832" custScaleY="125948" custRadScaleRad="78503" custRadScaleInc="28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60047-7F45-412B-8D37-F64A59A1EABA}" type="pres">
      <dgm:prSet presAssocID="{15745051-B15A-4CD1-A433-B0C1A5CAD63A}" presName="dummy" presStyleCnt="0"/>
      <dgm:spPr/>
    </dgm:pt>
    <dgm:pt modelId="{9EE54796-AB83-47CE-8165-266DCB51CC9B}" type="pres">
      <dgm:prSet presAssocID="{3C428E14-6DF0-4C23-95DA-C5B173CBE936}" presName="sibTrans" presStyleLbl="sibTrans2D1" presStyleIdx="0" presStyleCnt="6" custLinFactNeighborX="2935" custLinFactNeighborY="-5021"/>
      <dgm:spPr/>
      <dgm:t>
        <a:bodyPr/>
        <a:lstStyle/>
        <a:p>
          <a:endParaRPr lang="ru-RU"/>
        </a:p>
      </dgm:t>
    </dgm:pt>
    <dgm:pt modelId="{D2DF82EA-71C2-4348-A8DE-553E265C2DCF}" type="pres">
      <dgm:prSet presAssocID="{2125ED58-5CD9-4F6B-99AB-507437FF443F}" presName="node" presStyleLbl="node1" presStyleIdx="1" presStyleCnt="6" custScaleX="107544" custScaleY="104135" custRadScaleRad="102808" custRadScaleInc="57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E2B6B-3313-4C09-A4D5-1B5AF0E8C71C}" type="pres">
      <dgm:prSet presAssocID="{2125ED58-5CD9-4F6B-99AB-507437FF443F}" presName="dummy" presStyleCnt="0"/>
      <dgm:spPr/>
    </dgm:pt>
    <dgm:pt modelId="{ACB733C0-5C5D-4B68-8299-DDC35AFFB604}" type="pres">
      <dgm:prSet presAssocID="{4655FAEB-F511-4CE2-B86C-B4C9523C8F75}" presName="sibTrans" presStyleLbl="sibTrans2D1" presStyleIdx="1" presStyleCnt="6" custLinFactNeighborX="5371" custLinFactNeighborY="-2090"/>
      <dgm:spPr/>
      <dgm:t>
        <a:bodyPr/>
        <a:lstStyle/>
        <a:p>
          <a:endParaRPr lang="ru-RU"/>
        </a:p>
      </dgm:t>
    </dgm:pt>
    <dgm:pt modelId="{786EE647-6E4A-4C5A-BD5F-27D71F0EE99F}" type="pres">
      <dgm:prSet presAssocID="{9592E726-E9E9-410F-AB5D-AC2622D7CA58}" presName="node" presStyleLbl="node1" presStyleIdx="2" presStyleCnt="6" custScaleX="141533" custScaleY="144107" custRadScaleRad="113360" custRadScaleInc="1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BFAC4-04F6-43DC-9979-220154690D9B}" type="pres">
      <dgm:prSet presAssocID="{9592E726-E9E9-410F-AB5D-AC2622D7CA58}" presName="dummy" presStyleCnt="0"/>
      <dgm:spPr/>
    </dgm:pt>
    <dgm:pt modelId="{E6D6FCCD-97E2-4E92-8CCA-867B0B147AFF}" type="pres">
      <dgm:prSet presAssocID="{5CABECB4-A9B3-41DF-9633-FAFDD578B71E}" presName="sibTrans" presStyleLbl="sibTrans2D1" presStyleIdx="2" presStyleCnt="6" custLinFactNeighborX="3290" custLinFactNeighborY="1067"/>
      <dgm:spPr/>
      <dgm:t>
        <a:bodyPr/>
        <a:lstStyle/>
        <a:p>
          <a:endParaRPr lang="ru-RU"/>
        </a:p>
      </dgm:t>
    </dgm:pt>
    <dgm:pt modelId="{A98B2D2A-DD34-4BAA-A1D0-542C160768C7}" type="pres">
      <dgm:prSet presAssocID="{0D89017C-AE44-433B-87F6-373BF904B10E}" presName="node" presStyleLbl="node1" presStyleIdx="3" presStyleCnt="6" custScaleX="133259" custScaleY="116320" custRadScaleRad="96859" custRadScaleInc="7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60F1C-157B-458E-9097-0CD7912CB731}" type="pres">
      <dgm:prSet presAssocID="{0D89017C-AE44-433B-87F6-373BF904B10E}" presName="dummy" presStyleCnt="0"/>
      <dgm:spPr/>
    </dgm:pt>
    <dgm:pt modelId="{49242AB8-CB4A-4C7C-849C-F30CBDE9F671}" type="pres">
      <dgm:prSet presAssocID="{5112C316-E290-4A07-A7FB-BF328A35B2F9}" presName="sibTrans" presStyleLbl="sibTrans2D1" presStyleIdx="3" presStyleCnt="6" custLinFactNeighborX="-2668" custLinFactNeighborY="2536"/>
      <dgm:spPr/>
      <dgm:t>
        <a:bodyPr/>
        <a:lstStyle/>
        <a:p>
          <a:endParaRPr lang="ru-RU"/>
        </a:p>
      </dgm:t>
    </dgm:pt>
    <dgm:pt modelId="{6856FCDC-2CAC-45B0-8AC6-5534309E3002}" type="pres">
      <dgm:prSet presAssocID="{CD4BDAD4-F943-4D85-BBBF-230BB13DD79F}" presName="node" presStyleLbl="node1" presStyleIdx="4" presStyleCnt="6" custScaleX="148550" custScaleY="125386" custRadScaleRad="117290" custRadScaleInc="5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4D09E-DA3D-48FD-9564-08D40D8DF94E}" type="pres">
      <dgm:prSet presAssocID="{CD4BDAD4-F943-4D85-BBBF-230BB13DD79F}" presName="dummy" presStyleCnt="0"/>
      <dgm:spPr/>
    </dgm:pt>
    <dgm:pt modelId="{CEB1F286-CE68-40FE-A72D-04BDF5E4A357}" type="pres">
      <dgm:prSet presAssocID="{BFE17BE3-7875-40CB-B9CA-74D8AD229F0F}" presName="sibTrans" presStyleLbl="sibTrans2D1" presStyleIdx="4" presStyleCnt="6" custLinFactNeighborX="-4269" custLinFactNeighborY="-1529"/>
      <dgm:spPr/>
      <dgm:t>
        <a:bodyPr/>
        <a:lstStyle/>
        <a:p>
          <a:endParaRPr lang="ru-RU"/>
        </a:p>
      </dgm:t>
    </dgm:pt>
    <dgm:pt modelId="{68840A11-4C89-4982-AA6C-94AA9EAF1102}" type="pres">
      <dgm:prSet presAssocID="{108A5E43-92B8-45C0-B048-3E65681F459D}" presName="node" presStyleLbl="node1" presStyleIdx="5" presStyleCnt="6" custScaleX="106256" custScaleY="104283" custRadScaleRad="102283" custRadScaleInc="-61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368F2-3661-4FE2-B16F-CBDC77CC3197}" type="pres">
      <dgm:prSet presAssocID="{108A5E43-92B8-45C0-B048-3E65681F459D}" presName="dummy" presStyleCnt="0"/>
      <dgm:spPr/>
    </dgm:pt>
    <dgm:pt modelId="{E3A87D80-5A16-40E1-A768-3F9176E8358A}" type="pres">
      <dgm:prSet presAssocID="{5E6650D5-507A-4B57-A65F-621F091FC5C6}" presName="sibTrans" presStyleLbl="sibTrans2D1" presStyleIdx="5" presStyleCnt="6" custLinFactNeighborX="-1295" custLinFactNeighborY="-4243"/>
      <dgm:spPr/>
      <dgm:t>
        <a:bodyPr/>
        <a:lstStyle/>
        <a:p>
          <a:endParaRPr lang="ru-RU"/>
        </a:p>
      </dgm:t>
    </dgm:pt>
  </dgm:ptLst>
  <dgm:cxnLst>
    <dgm:cxn modelId="{3DBA0CF3-4D3F-4B24-B043-CA3896616D28}" type="presOf" srcId="{5E6650D5-507A-4B57-A65F-621F091FC5C6}" destId="{E3A87D80-5A16-40E1-A768-3F9176E8358A}" srcOrd="0" destOrd="0" presId="urn:microsoft.com/office/officeart/2005/8/layout/radial6"/>
    <dgm:cxn modelId="{61968E76-46CF-4BD9-8E71-C04431B46F8C}" type="presOf" srcId="{2125ED58-5CD9-4F6B-99AB-507437FF443F}" destId="{D2DF82EA-71C2-4348-A8DE-553E265C2DCF}" srcOrd="0" destOrd="0" presId="urn:microsoft.com/office/officeart/2005/8/layout/radial6"/>
    <dgm:cxn modelId="{36B61D99-B0DB-47CD-8C33-E0DB49C994F6}" type="presOf" srcId="{FFF56EED-21E8-403E-B84E-A2248D1CC12F}" destId="{0F006777-508D-4A13-BA91-744871AB2C3E}" srcOrd="0" destOrd="0" presId="urn:microsoft.com/office/officeart/2005/8/layout/radial6"/>
    <dgm:cxn modelId="{C006EB38-8CFA-4617-87F9-705177866CB1}" srcId="{FFF56EED-21E8-403E-B84E-A2248D1CC12F}" destId="{0D89017C-AE44-433B-87F6-373BF904B10E}" srcOrd="3" destOrd="0" parTransId="{02281AFA-1CA6-4D8A-BEE6-2F893CFE9A8A}" sibTransId="{5112C316-E290-4A07-A7FB-BF328A35B2F9}"/>
    <dgm:cxn modelId="{64F6D1C8-3427-432E-963B-4FB22DE2C81F}" srcId="{38EA3E8B-2154-4644-9852-981D2BA552C5}" destId="{FFF56EED-21E8-403E-B84E-A2248D1CC12F}" srcOrd="0" destOrd="0" parTransId="{FF1FE755-82F4-4A98-AD0B-1B90E2E30099}" sibTransId="{2DBE4AF3-CFE3-49CE-815B-C67FA8AD71C2}"/>
    <dgm:cxn modelId="{B27183D3-C611-4CB7-9F4B-723C47643882}" srcId="{FFF56EED-21E8-403E-B84E-A2248D1CC12F}" destId="{9592E726-E9E9-410F-AB5D-AC2622D7CA58}" srcOrd="2" destOrd="0" parTransId="{296973F6-7187-4CD1-9A8B-35FDCE198277}" sibTransId="{5CABECB4-A9B3-41DF-9633-FAFDD578B71E}"/>
    <dgm:cxn modelId="{CDCEC491-1E08-44F3-9079-CC597D5BFBF0}" type="presOf" srcId="{108A5E43-92B8-45C0-B048-3E65681F459D}" destId="{68840A11-4C89-4982-AA6C-94AA9EAF1102}" srcOrd="0" destOrd="0" presId="urn:microsoft.com/office/officeart/2005/8/layout/radial6"/>
    <dgm:cxn modelId="{E74B1A41-9096-4750-AD6D-5C56AF2063A1}" srcId="{FFF56EED-21E8-403E-B84E-A2248D1CC12F}" destId="{CD4BDAD4-F943-4D85-BBBF-230BB13DD79F}" srcOrd="4" destOrd="0" parTransId="{806FF6A4-099E-4CBA-95F8-9008C2527AF0}" sibTransId="{BFE17BE3-7875-40CB-B9CA-74D8AD229F0F}"/>
    <dgm:cxn modelId="{D1F2CE37-18FD-4187-B738-75C8F2FF7ACE}" type="presOf" srcId="{5112C316-E290-4A07-A7FB-BF328A35B2F9}" destId="{49242AB8-CB4A-4C7C-849C-F30CBDE9F671}" srcOrd="0" destOrd="0" presId="urn:microsoft.com/office/officeart/2005/8/layout/radial6"/>
    <dgm:cxn modelId="{B829F07D-4674-4C48-83C2-FB401F1C4D7E}" type="presOf" srcId="{4655FAEB-F511-4CE2-B86C-B4C9523C8F75}" destId="{ACB733C0-5C5D-4B68-8299-DDC35AFFB604}" srcOrd="0" destOrd="0" presId="urn:microsoft.com/office/officeart/2005/8/layout/radial6"/>
    <dgm:cxn modelId="{70838CEE-91CB-4B57-8F5A-FA6DB60B85A0}" type="presOf" srcId="{BFE17BE3-7875-40CB-B9CA-74D8AD229F0F}" destId="{CEB1F286-CE68-40FE-A72D-04BDF5E4A357}" srcOrd="0" destOrd="0" presId="urn:microsoft.com/office/officeart/2005/8/layout/radial6"/>
    <dgm:cxn modelId="{4BF8433D-D402-4C01-AF78-2E34A10B89AC}" type="presOf" srcId="{CD4BDAD4-F943-4D85-BBBF-230BB13DD79F}" destId="{6856FCDC-2CAC-45B0-8AC6-5534309E3002}" srcOrd="0" destOrd="0" presId="urn:microsoft.com/office/officeart/2005/8/layout/radial6"/>
    <dgm:cxn modelId="{F456636D-2BB6-4945-9CAE-DC71F50232E6}" srcId="{FFF56EED-21E8-403E-B84E-A2248D1CC12F}" destId="{15745051-B15A-4CD1-A433-B0C1A5CAD63A}" srcOrd="0" destOrd="0" parTransId="{B70005DC-ED7B-431F-910F-AC23946CD5A3}" sibTransId="{3C428E14-6DF0-4C23-95DA-C5B173CBE936}"/>
    <dgm:cxn modelId="{E924B076-9270-4EBA-97B6-00313A9513C4}" type="presOf" srcId="{5CABECB4-A9B3-41DF-9633-FAFDD578B71E}" destId="{E6D6FCCD-97E2-4E92-8CCA-867B0B147AFF}" srcOrd="0" destOrd="0" presId="urn:microsoft.com/office/officeart/2005/8/layout/radial6"/>
    <dgm:cxn modelId="{90BB1758-FA30-4EE5-9ADD-089DDAE4FDA2}" type="presOf" srcId="{15745051-B15A-4CD1-A433-B0C1A5CAD63A}" destId="{6160BB7A-1947-476B-9690-FC425081D34D}" srcOrd="0" destOrd="0" presId="urn:microsoft.com/office/officeart/2005/8/layout/radial6"/>
    <dgm:cxn modelId="{86918FC9-F556-429E-8C70-4E54C9022F9B}" type="presOf" srcId="{9592E726-E9E9-410F-AB5D-AC2622D7CA58}" destId="{786EE647-6E4A-4C5A-BD5F-27D71F0EE99F}" srcOrd="0" destOrd="0" presId="urn:microsoft.com/office/officeart/2005/8/layout/radial6"/>
    <dgm:cxn modelId="{B3DB88A9-82AD-46E2-8DBC-1F50BF7F763A}" srcId="{FFF56EED-21E8-403E-B84E-A2248D1CC12F}" destId="{2125ED58-5CD9-4F6B-99AB-507437FF443F}" srcOrd="1" destOrd="0" parTransId="{62C999D8-9758-4302-AEAD-73737D28B66C}" sibTransId="{4655FAEB-F511-4CE2-B86C-B4C9523C8F75}"/>
    <dgm:cxn modelId="{D49E4011-3A8B-4AF8-8AD9-029ABC931BC1}" type="presOf" srcId="{0D89017C-AE44-433B-87F6-373BF904B10E}" destId="{A98B2D2A-DD34-4BAA-A1D0-542C160768C7}" srcOrd="0" destOrd="0" presId="urn:microsoft.com/office/officeart/2005/8/layout/radial6"/>
    <dgm:cxn modelId="{779A4D5D-C37E-42A9-8721-8D43D8D91AAB}" srcId="{FFF56EED-21E8-403E-B84E-A2248D1CC12F}" destId="{108A5E43-92B8-45C0-B048-3E65681F459D}" srcOrd="5" destOrd="0" parTransId="{BBCBF10F-4E95-4EBD-A5A9-CD91124353F0}" sibTransId="{5E6650D5-507A-4B57-A65F-621F091FC5C6}"/>
    <dgm:cxn modelId="{CE997EFC-795D-4B09-B796-ED69E5C574F4}" type="presOf" srcId="{3C428E14-6DF0-4C23-95DA-C5B173CBE936}" destId="{9EE54796-AB83-47CE-8165-266DCB51CC9B}" srcOrd="0" destOrd="0" presId="urn:microsoft.com/office/officeart/2005/8/layout/radial6"/>
    <dgm:cxn modelId="{F6B8CA80-2FB1-4743-9519-7CF2FC4D987B}" type="presOf" srcId="{38EA3E8B-2154-4644-9852-981D2BA552C5}" destId="{BE6D0CE3-C459-4EFF-8977-A84E1032AEB9}" srcOrd="0" destOrd="0" presId="urn:microsoft.com/office/officeart/2005/8/layout/radial6"/>
    <dgm:cxn modelId="{973EF01B-03AE-4896-8AB9-34802A4BBE3D}" type="presParOf" srcId="{BE6D0CE3-C459-4EFF-8977-A84E1032AEB9}" destId="{0F006777-508D-4A13-BA91-744871AB2C3E}" srcOrd="0" destOrd="0" presId="urn:microsoft.com/office/officeart/2005/8/layout/radial6"/>
    <dgm:cxn modelId="{6E7FF2B2-7C88-4CBD-BF50-8C7657A6EA59}" type="presParOf" srcId="{BE6D0CE3-C459-4EFF-8977-A84E1032AEB9}" destId="{6160BB7A-1947-476B-9690-FC425081D34D}" srcOrd="1" destOrd="0" presId="urn:microsoft.com/office/officeart/2005/8/layout/radial6"/>
    <dgm:cxn modelId="{EE14D06A-99CB-4438-9F9F-9AA0D9F83B3A}" type="presParOf" srcId="{BE6D0CE3-C459-4EFF-8977-A84E1032AEB9}" destId="{7C460047-7F45-412B-8D37-F64A59A1EABA}" srcOrd="2" destOrd="0" presId="urn:microsoft.com/office/officeart/2005/8/layout/radial6"/>
    <dgm:cxn modelId="{1164F922-E95F-4377-90D9-2764CE4C2F90}" type="presParOf" srcId="{BE6D0CE3-C459-4EFF-8977-A84E1032AEB9}" destId="{9EE54796-AB83-47CE-8165-266DCB51CC9B}" srcOrd="3" destOrd="0" presId="urn:microsoft.com/office/officeart/2005/8/layout/radial6"/>
    <dgm:cxn modelId="{FBC7BB33-AB26-4A90-A9CC-E9488BD14275}" type="presParOf" srcId="{BE6D0CE3-C459-4EFF-8977-A84E1032AEB9}" destId="{D2DF82EA-71C2-4348-A8DE-553E265C2DCF}" srcOrd="4" destOrd="0" presId="urn:microsoft.com/office/officeart/2005/8/layout/radial6"/>
    <dgm:cxn modelId="{53EED742-5AB1-46A0-836B-BAB122AB3A9A}" type="presParOf" srcId="{BE6D0CE3-C459-4EFF-8977-A84E1032AEB9}" destId="{B18E2B6B-3313-4C09-A4D5-1B5AF0E8C71C}" srcOrd="5" destOrd="0" presId="urn:microsoft.com/office/officeart/2005/8/layout/radial6"/>
    <dgm:cxn modelId="{C9C9210B-3221-4275-BAC2-25DC347DF3BC}" type="presParOf" srcId="{BE6D0CE3-C459-4EFF-8977-A84E1032AEB9}" destId="{ACB733C0-5C5D-4B68-8299-DDC35AFFB604}" srcOrd="6" destOrd="0" presId="urn:microsoft.com/office/officeart/2005/8/layout/radial6"/>
    <dgm:cxn modelId="{909C929A-49DB-4871-B621-DC5B9F6371BD}" type="presParOf" srcId="{BE6D0CE3-C459-4EFF-8977-A84E1032AEB9}" destId="{786EE647-6E4A-4C5A-BD5F-27D71F0EE99F}" srcOrd="7" destOrd="0" presId="urn:microsoft.com/office/officeart/2005/8/layout/radial6"/>
    <dgm:cxn modelId="{04F76040-DC92-49BC-AF36-4C2AD820C6C7}" type="presParOf" srcId="{BE6D0CE3-C459-4EFF-8977-A84E1032AEB9}" destId="{DD6BFAC4-04F6-43DC-9979-220154690D9B}" srcOrd="8" destOrd="0" presId="urn:microsoft.com/office/officeart/2005/8/layout/radial6"/>
    <dgm:cxn modelId="{4E7CCBA4-D8FA-4B53-8E7D-6FA3BA5823B5}" type="presParOf" srcId="{BE6D0CE3-C459-4EFF-8977-A84E1032AEB9}" destId="{E6D6FCCD-97E2-4E92-8CCA-867B0B147AFF}" srcOrd="9" destOrd="0" presId="urn:microsoft.com/office/officeart/2005/8/layout/radial6"/>
    <dgm:cxn modelId="{B5581510-1E53-4FB6-9682-1C1D7F1C36DD}" type="presParOf" srcId="{BE6D0CE3-C459-4EFF-8977-A84E1032AEB9}" destId="{A98B2D2A-DD34-4BAA-A1D0-542C160768C7}" srcOrd="10" destOrd="0" presId="urn:microsoft.com/office/officeart/2005/8/layout/radial6"/>
    <dgm:cxn modelId="{1328A1E4-6037-4FB7-9E5F-C6A72324BA51}" type="presParOf" srcId="{BE6D0CE3-C459-4EFF-8977-A84E1032AEB9}" destId="{5C660F1C-157B-458E-9097-0CD7912CB731}" srcOrd="11" destOrd="0" presId="urn:microsoft.com/office/officeart/2005/8/layout/radial6"/>
    <dgm:cxn modelId="{D29DA9C7-D3F3-4B3C-945C-3FD41EF35E0E}" type="presParOf" srcId="{BE6D0CE3-C459-4EFF-8977-A84E1032AEB9}" destId="{49242AB8-CB4A-4C7C-849C-F30CBDE9F671}" srcOrd="12" destOrd="0" presId="urn:microsoft.com/office/officeart/2005/8/layout/radial6"/>
    <dgm:cxn modelId="{DE7C172E-A881-4780-93D4-FF5F1EDD83CF}" type="presParOf" srcId="{BE6D0CE3-C459-4EFF-8977-A84E1032AEB9}" destId="{6856FCDC-2CAC-45B0-8AC6-5534309E3002}" srcOrd="13" destOrd="0" presId="urn:microsoft.com/office/officeart/2005/8/layout/radial6"/>
    <dgm:cxn modelId="{7E162304-E4B2-4478-A7D8-F170E83F1C0F}" type="presParOf" srcId="{BE6D0CE3-C459-4EFF-8977-A84E1032AEB9}" destId="{A8F4D09E-DA3D-48FD-9564-08D40D8DF94E}" srcOrd="14" destOrd="0" presId="urn:microsoft.com/office/officeart/2005/8/layout/radial6"/>
    <dgm:cxn modelId="{D71BB2E1-35BF-4BDB-8025-A4866B019F95}" type="presParOf" srcId="{BE6D0CE3-C459-4EFF-8977-A84E1032AEB9}" destId="{CEB1F286-CE68-40FE-A72D-04BDF5E4A357}" srcOrd="15" destOrd="0" presId="urn:microsoft.com/office/officeart/2005/8/layout/radial6"/>
    <dgm:cxn modelId="{3076B72B-CE58-4CF5-AA6E-1664E8DE481A}" type="presParOf" srcId="{BE6D0CE3-C459-4EFF-8977-A84E1032AEB9}" destId="{68840A11-4C89-4982-AA6C-94AA9EAF1102}" srcOrd="16" destOrd="0" presId="urn:microsoft.com/office/officeart/2005/8/layout/radial6"/>
    <dgm:cxn modelId="{D794167B-1364-4E5B-92C0-B1AE18307F81}" type="presParOf" srcId="{BE6D0CE3-C459-4EFF-8977-A84E1032AEB9}" destId="{50F368F2-3661-4FE2-B16F-CBDC77CC3197}" srcOrd="17" destOrd="0" presId="urn:microsoft.com/office/officeart/2005/8/layout/radial6"/>
    <dgm:cxn modelId="{38935946-BFC0-4768-81FA-9BA2EBC9BECC}" type="presParOf" srcId="{BE6D0CE3-C459-4EFF-8977-A84E1032AEB9}" destId="{E3A87D80-5A16-40E1-A768-3F9176E8358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87D80-5A16-40E1-A768-3F9176E8358A}">
      <dsp:nvSpPr>
        <dsp:cNvPr id="0" name=""/>
        <dsp:cNvSpPr/>
      </dsp:nvSpPr>
      <dsp:spPr>
        <a:xfrm>
          <a:off x="1625053" y="1089974"/>
          <a:ext cx="5208272" cy="5208272"/>
        </a:xfrm>
        <a:prstGeom prst="blockArc">
          <a:avLst>
            <a:gd name="adj1" fmla="val 12643532"/>
            <a:gd name="adj2" fmla="val 16870227"/>
            <a:gd name="adj3" fmla="val 452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1F286-CE68-40FE-A72D-04BDF5E4A357}">
      <dsp:nvSpPr>
        <dsp:cNvPr id="0" name=""/>
        <dsp:cNvSpPr/>
      </dsp:nvSpPr>
      <dsp:spPr>
        <a:xfrm>
          <a:off x="1497161" y="1184783"/>
          <a:ext cx="5208272" cy="5208272"/>
        </a:xfrm>
        <a:prstGeom prst="blockArc">
          <a:avLst>
            <a:gd name="adj1" fmla="val 9447129"/>
            <a:gd name="adj2" fmla="val 12570852"/>
            <a:gd name="adj3" fmla="val 452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42AB8-CB4A-4C7C-849C-F30CBDE9F671}">
      <dsp:nvSpPr>
        <dsp:cNvPr id="0" name=""/>
        <dsp:cNvSpPr/>
      </dsp:nvSpPr>
      <dsp:spPr>
        <a:xfrm>
          <a:off x="1305057" y="898774"/>
          <a:ext cx="5208272" cy="5208272"/>
        </a:xfrm>
        <a:prstGeom prst="blockArc">
          <a:avLst>
            <a:gd name="adj1" fmla="val 4749022"/>
            <a:gd name="adj2" fmla="val 8677153"/>
            <a:gd name="adj3" fmla="val 452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6FCCD-97E2-4E92-8CCA-867B0B147AFF}">
      <dsp:nvSpPr>
        <dsp:cNvPr id="0" name=""/>
        <dsp:cNvSpPr/>
      </dsp:nvSpPr>
      <dsp:spPr>
        <a:xfrm>
          <a:off x="2583299" y="824152"/>
          <a:ext cx="5208272" cy="5208272"/>
        </a:xfrm>
        <a:prstGeom prst="blockArc">
          <a:avLst>
            <a:gd name="adj1" fmla="val 2152366"/>
            <a:gd name="adj2" fmla="val 6064390"/>
            <a:gd name="adj3" fmla="val 452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733C0-5C5D-4B68-8299-DDC35AFFB604}">
      <dsp:nvSpPr>
        <dsp:cNvPr id="0" name=""/>
        <dsp:cNvSpPr/>
      </dsp:nvSpPr>
      <dsp:spPr>
        <a:xfrm>
          <a:off x="2476540" y="1015085"/>
          <a:ext cx="5208272" cy="5208272"/>
        </a:xfrm>
        <a:prstGeom prst="blockArc">
          <a:avLst>
            <a:gd name="adj1" fmla="val 19984244"/>
            <a:gd name="adj2" fmla="val 1590660"/>
            <a:gd name="adj3" fmla="val 452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54796-AB83-47CE-8165-266DCB51CC9B}">
      <dsp:nvSpPr>
        <dsp:cNvPr id="0" name=""/>
        <dsp:cNvSpPr/>
      </dsp:nvSpPr>
      <dsp:spPr>
        <a:xfrm>
          <a:off x="2482758" y="1093578"/>
          <a:ext cx="5208272" cy="5208272"/>
        </a:xfrm>
        <a:prstGeom prst="blockArc">
          <a:avLst>
            <a:gd name="adj1" fmla="val 16004975"/>
            <a:gd name="adj2" fmla="val 19623821"/>
            <a:gd name="adj3" fmla="val 452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06777-508D-4A13-BA91-744871AB2C3E}">
      <dsp:nvSpPr>
        <dsp:cNvPr id="0" name=""/>
        <dsp:cNvSpPr/>
      </dsp:nvSpPr>
      <dsp:spPr>
        <a:xfrm>
          <a:off x="2640311" y="1804507"/>
          <a:ext cx="3923719" cy="39138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10 приемов </a:t>
          </a:r>
          <a:br>
            <a:rPr lang="ru-RU" sz="5400" kern="1200" dirty="0" smtClean="0"/>
          </a:br>
          <a:endParaRPr lang="ru-RU" sz="5400" kern="1200" dirty="0"/>
        </a:p>
      </dsp:txBody>
      <dsp:txXfrm>
        <a:off x="3214926" y="2377671"/>
        <a:ext cx="2774489" cy="2767478"/>
      </dsp:txXfrm>
    </dsp:sp>
    <dsp:sp modelId="{6160BB7A-1947-476B-9690-FC425081D34D}">
      <dsp:nvSpPr>
        <dsp:cNvPr id="0" name=""/>
        <dsp:cNvSpPr/>
      </dsp:nvSpPr>
      <dsp:spPr>
        <a:xfrm>
          <a:off x="3702775" y="387484"/>
          <a:ext cx="2173886" cy="206122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Сотрудничество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1 обращение </a:t>
          </a:r>
          <a:endParaRPr lang="ru-RU" sz="1600" kern="1200" dirty="0"/>
        </a:p>
      </dsp:txBody>
      <dsp:txXfrm>
        <a:off x="4021133" y="689343"/>
        <a:ext cx="1537170" cy="1457507"/>
      </dsp:txXfrm>
    </dsp:sp>
    <dsp:sp modelId="{D2DF82EA-71C2-4348-A8DE-553E265C2DCF}">
      <dsp:nvSpPr>
        <dsp:cNvPr id="0" name=""/>
        <dsp:cNvSpPr/>
      </dsp:nvSpPr>
      <dsp:spPr>
        <a:xfrm>
          <a:off x="6190157" y="1723248"/>
          <a:ext cx="1760031" cy="170424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ЖКХ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1 обращение</a:t>
          </a:r>
          <a:endParaRPr lang="ru-RU" sz="1800" kern="1200" dirty="0"/>
        </a:p>
      </dsp:txBody>
      <dsp:txXfrm>
        <a:off x="6447908" y="1972828"/>
        <a:ext cx="1244529" cy="1205080"/>
      </dsp:txXfrm>
    </dsp:sp>
    <dsp:sp modelId="{786EE647-6E4A-4C5A-BD5F-27D71F0EE99F}">
      <dsp:nvSpPr>
        <dsp:cNvPr id="0" name=""/>
        <dsp:cNvSpPr/>
      </dsp:nvSpPr>
      <dsp:spPr>
        <a:xfrm>
          <a:off x="5920385" y="3684978"/>
          <a:ext cx="2316284" cy="235840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Трудоустройство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1 обращение</a:t>
          </a:r>
          <a:endParaRPr lang="ru-RU" sz="1600" kern="1200" dirty="0"/>
        </a:p>
      </dsp:txBody>
      <dsp:txXfrm>
        <a:off x="6259597" y="4030359"/>
        <a:ext cx="1637860" cy="1667647"/>
      </dsp:txXfrm>
    </dsp:sp>
    <dsp:sp modelId="{A98B2D2A-DD34-4BAA-A1D0-542C160768C7}">
      <dsp:nvSpPr>
        <dsp:cNvPr id="0" name=""/>
        <dsp:cNvSpPr/>
      </dsp:nvSpPr>
      <dsp:spPr>
        <a:xfrm>
          <a:off x="3436805" y="4918723"/>
          <a:ext cx="2180874" cy="190365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Оказание содействия в получении  звания «Ветеран труда»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 обращение</a:t>
          </a:r>
          <a:endParaRPr lang="ru-RU" sz="1400" kern="1200" dirty="0"/>
        </a:p>
      </dsp:txBody>
      <dsp:txXfrm>
        <a:off x="3756187" y="5197507"/>
        <a:ext cx="1542110" cy="1346088"/>
      </dsp:txXfrm>
    </dsp:sp>
    <dsp:sp modelId="{6856FCDC-2CAC-45B0-8AC6-5534309E3002}">
      <dsp:nvSpPr>
        <dsp:cNvPr id="0" name=""/>
        <dsp:cNvSpPr/>
      </dsp:nvSpPr>
      <dsp:spPr>
        <a:xfrm>
          <a:off x="757415" y="3818517"/>
          <a:ext cx="2431122" cy="20520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Благоустройство</a:t>
          </a:r>
          <a:r>
            <a:rPr lang="ru-RU" sz="1200" kern="1200" dirty="0" smtClean="0"/>
            <a:t> </a:t>
          </a:r>
          <a:br>
            <a:rPr lang="ru-RU" sz="1200" kern="1200" dirty="0" smtClean="0"/>
          </a:br>
          <a:r>
            <a:rPr lang="ru-RU" sz="1200" kern="1200" dirty="0" smtClean="0"/>
            <a:t>3 обращения </a:t>
          </a:r>
          <a:endParaRPr lang="ru-RU" sz="1200" kern="1200" dirty="0"/>
        </a:p>
      </dsp:txBody>
      <dsp:txXfrm>
        <a:off x="1113445" y="4119029"/>
        <a:ext cx="1719062" cy="1451003"/>
      </dsp:txXfrm>
    </dsp:sp>
    <dsp:sp modelId="{68840A11-4C89-4982-AA6C-94AA9EAF1102}">
      <dsp:nvSpPr>
        <dsp:cNvPr id="0" name=""/>
        <dsp:cNvSpPr/>
      </dsp:nvSpPr>
      <dsp:spPr>
        <a:xfrm>
          <a:off x="1239227" y="1761347"/>
          <a:ext cx="1738952" cy="170666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Содержание общего имущества </a:t>
          </a:r>
          <a:br>
            <a:rPr lang="ru-RU" sz="1600" kern="1200" dirty="0" smtClean="0"/>
          </a:br>
          <a:r>
            <a:rPr lang="ru-RU" sz="1600" kern="1200" dirty="0" smtClean="0"/>
            <a:t>3 обращения </a:t>
          </a:r>
          <a:endParaRPr lang="ru-RU" sz="1600" kern="1200" dirty="0"/>
        </a:p>
      </dsp:txBody>
      <dsp:txXfrm>
        <a:off x="1493891" y="2011282"/>
        <a:ext cx="1229624" cy="1206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42085-50CF-4BBA-9D21-E4636E35806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B679A-4C00-4914-8656-537F58C63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7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5A6-2D12-4A3D-8529-44E09C17D6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D0B-C647-48EC-A3FE-7492A6EA9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5A6-2D12-4A3D-8529-44E09C17D6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D0B-C647-48EC-A3FE-7492A6EA9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5A6-2D12-4A3D-8529-44E09C17D6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D0B-C647-48EC-A3FE-7492A6EA958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5A6-2D12-4A3D-8529-44E09C17D6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D0B-C647-48EC-A3FE-7492A6EA9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5A6-2D12-4A3D-8529-44E09C17D6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D0B-C647-48EC-A3FE-7492A6EA9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5A6-2D12-4A3D-8529-44E09C17D6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D0B-C647-48EC-A3FE-7492A6EA9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5A6-2D12-4A3D-8529-44E09C17D6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D0B-C647-48EC-A3FE-7492A6EA9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5A6-2D12-4A3D-8529-44E09C17D6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D0B-C647-48EC-A3FE-7492A6EA9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5A6-2D12-4A3D-8529-44E09C17D6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D0B-C647-48EC-A3FE-7492A6EA9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5A6-2D12-4A3D-8529-44E09C17D6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D0B-C647-48EC-A3FE-7492A6EA9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D5A6-2D12-4A3D-8529-44E09C17D6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2D0B-C647-48EC-A3FE-7492A6EA9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CD4D5A6-2D12-4A3D-8529-44E09C17D606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9D2D0B-C647-48EC-A3FE-7492A6EA9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17690920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15C41-A7D4-4F5B-BCF3-04F29B0AC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6747" y="139260"/>
            <a:ext cx="7878667" cy="5471160"/>
          </a:xfrm>
        </p:spPr>
        <p:txBody>
          <a:bodyPr>
            <a:no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за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Череповецкой городской Думы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по избирательному округу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14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Бродкова Дениса Михайловича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2D974-0484-4026-A18C-9939B80D2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3679"/>
            <a:ext cx="12192000" cy="1706880"/>
          </a:xfrm>
          <a:prstGeom prst="rect">
            <a:avLst/>
          </a:prstGeom>
        </p:spPr>
      </p:pic>
      <p:pic>
        <p:nvPicPr>
          <p:cNvPr id="3" name="Picture 2" descr="C:\Documents and Settings\Актовый зал\Рабочий стол\б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955" y="810017"/>
            <a:ext cx="3262885" cy="45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1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9960" y="424358"/>
            <a:ext cx="8031678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Члены ТОС поздравляли </a:t>
            </a:r>
            <a:br>
              <a:rPr lang="ru-RU" sz="2800" dirty="0" smtClean="0"/>
            </a:br>
            <a:r>
              <a:rPr lang="ru-RU" sz="2800" dirty="0" smtClean="0"/>
              <a:t>ветеранов округа </a:t>
            </a:r>
            <a:br>
              <a:rPr lang="ru-RU" sz="2800" dirty="0" smtClean="0"/>
            </a:br>
            <a:r>
              <a:rPr lang="ru-RU" sz="2800" dirty="0" smtClean="0"/>
              <a:t>с праздниками (до пандемии лично) </a:t>
            </a:r>
            <a:endParaRPr lang="ru-RU" sz="2800" dirty="0"/>
          </a:p>
        </p:txBody>
      </p:sp>
      <p:pic>
        <p:nvPicPr>
          <p:cNvPr id="6" name="Picture 3" descr="C:\Documents and Settings\Актовый зал\Рабочий стол\то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590" y="101921"/>
            <a:ext cx="2668930" cy="128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DD94297-84E9-4275-9D2F-231C4ECCFF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58"/>
          <a:stretch/>
        </p:blipFill>
        <p:spPr>
          <a:xfrm>
            <a:off x="66677" y="58524"/>
            <a:ext cx="3423283" cy="1374035"/>
          </a:xfrm>
          <a:prstGeom prst="rect">
            <a:avLst/>
          </a:prstGeom>
        </p:spPr>
      </p:pic>
      <p:pic>
        <p:nvPicPr>
          <p:cNvPr id="4098" name="Picture 2" descr="C:\Users\User\Desktop\бро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74" y="2710249"/>
            <a:ext cx="4753232" cy="356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бро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74" y="2710249"/>
            <a:ext cx="4753232" cy="356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бро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8" y="2710249"/>
            <a:ext cx="4753232" cy="356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6977" y="251948"/>
            <a:ext cx="7865423" cy="793081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Информирование населения о профилактике  </a:t>
            </a:r>
            <a:r>
              <a:rPr lang="en-US" sz="2400" b="1" dirty="0" err="1" smtClean="0"/>
              <a:t>covid</a:t>
            </a:r>
            <a:r>
              <a:rPr lang="ru-RU" sz="2400" b="1" dirty="0" smtClean="0"/>
              <a:t>-19 и работе волонтерского центра в городе Череповце </a:t>
            </a:r>
            <a:endParaRPr lang="ru-RU" sz="24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DD94297-84E9-4275-9D2F-231C4ECCF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58"/>
          <a:stretch/>
        </p:blipFill>
        <p:spPr>
          <a:xfrm>
            <a:off x="66677" y="58524"/>
            <a:ext cx="3423283" cy="1374035"/>
          </a:xfrm>
          <a:prstGeom prst="rect">
            <a:avLst/>
          </a:prstGeom>
        </p:spPr>
      </p:pic>
      <p:pic>
        <p:nvPicPr>
          <p:cNvPr id="9218" name="Picture 2" descr="C:\Users\User\Desktop\инфо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234" y="1355124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инфо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50" y="2305907"/>
            <a:ext cx="3150973" cy="420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инфо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5" y="1663218"/>
            <a:ext cx="2969330" cy="395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2D974-0484-4026-A18C-9939B80D2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7504"/>
            <a:ext cx="12192000" cy="17068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90ABC0-02BA-4D54-8986-73AC8AC40575}"/>
              </a:ext>
            </a:extLst>
          </p:cNvPr>
          <p:cNvSpPr txBox="1"/>
          <p:nvPr/>
        </p:nvSpPr>
        <p:spPr>
          <a:xfrm>
            <a:off x="876300" y="6343650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D594A2-36ED-43AA-9C41-D0D215935D91}"/>
              </a:ext>
            </a:extLst>
          </p:cNvPr>
          <p:cNvSpPr txBox="1"/>
          <p:nvPr/>
        </p:nvSpPr>
        <p:spPr>
          <a:xfrm>
            <a:off x="1472464" y="1047648"/>
            <a:ext cx="103158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ПЛАНЫ НА 2021 ГОД: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>
                <a:solidFill>
                  <a:schemeClr val="bg1"/>
                </a:solidFill>
              </a:rPr>
              <a:t>поддержка социально-значимой жизни округа </a:t>
            </a:r>
            <a:r>
              <a:rPr lang="ru-RU" sz="3200" b="1" dirty="0" smtClean="0">
                <a:solidFill>
                  <a:schemeClr val="bg1"/>
                </a:solidFill>
              </a:rPr>
              <a:t>через </a:t>
            </a:r>
            <a:r>
              <a:rPr lang="ru-RU" sz="3200" b="1" dirty="0">
                <a:solidFill>
                  <a:schemeClr val="bg1"/>
                </a:solidFill>
              </a:rPr>
              <a:t>работу </a:t>
            </a:r>
            <a:r>
              <a:rPr lang="ru-RU" sz="3200" b="1" dirty="0" err="1">
                <a:solidFill>
                  <a:schemeClr val="bg1"/>
                </a:solidFill>
              </a:rPr>
              <a:t>ТОСов</a:t>
            </a:r>
            <a:r>
              <a:rPr lang="ru-RU" sz="3200" b="1" dirty="0">
                <a:solidFill>
                  <a:schemeClr val="bg1"/>
                </a:solidFill>
              </a:rPr>
              <a:t> и городские программы;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 - проведение личных встреч с жителями;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 - участие и поддержка мероприятий на территории округа;</a:t>
            </a:r>
          </a:p>
          <a:p>
            <a:pPr marL="342900" indent="-342900">
              <a:buFontTx/>
              <a:buChar char="-"/>
            </a:pPr>
            <a:r>
              <a:rPr lang="ru-RU" sz="3200" b="1" dirty="0" smtClean="0">
                <a:solidFill>
                  <a:schemeClr val="bg1"/>
                </a:solidFill>
              </a:rPr>
              <a:t>привлечение </a:t>
            </a:r>
            <a:r>
              <a:rPr lang="ru-RU" sz="3200" b="1" dirty="0">
                <a:solidFill>
                  <a:schemeClr val="bg1"/>
                </a:solidFill>
              </a:rPr>
              <a:t>дополнительных возможностей для развития </a:t>
            </a:r>
            <a:r>
              <a:rPr lang="ru-RU" sz="3200" b="1" dirty="0" smtClean="0">
                <a:solidFill>
                  <a:schemeClr val="bg1"/>
                </a:solidFill>
              </a:rPr>
              <a:t>округа.</a:t>
            </a:r>
          </a:p>
          <a:p>
            <a:pPr marL="342900" indent="-342900">
              <a:buFontTx/>
              <a:buChar char="-"/>
            </a:pPr>
            <a:endParaRPr lang="ru-RU" sz="3200" b="1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32" y="2081290"/>
            <a:ext cx="338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-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DD94297-84E9-4275-9D2F-231C4ECCFF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58"/>
          <a:stretch/>
        </p:blipFill>
        <p:spPr>
          <a:xfrm>
            <a:off x="66677" y="58524"/>
            <a:ext cx="3423283" cy="137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благоустройства сквера П.Окинина</a:t>
            </a:r>
            <a:endParaRPr lang="ru-RU" dirty="0"/>
          </a:p>
        </p:txBody>
      </p:sp>
      <p:pic>
        <p:nvPicPr>
          <p:cNvPr id="2050" name="Picture 2" descr="C:\Users\Виста\Downloads\Сквер Окинина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1" y="1422400"/>
            <a:ext cx="9690668" cy="515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701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1475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Установка остановочного павильона </a:t>
            </a:r>
            <a:br>
              <a:rPr lang="ru-RU" dirty="0" smtClean="0"/>
            </a:br>
            <a:r>
              <a:rPr lang="ru-RU" dirty="0" smtClean="0"/>
              <a:t>на улице Остинской  (проект)  </a:t>
            </a:r>
            <a:endParaRPr lang="ru-RU" dirty="0"/>
          </a:p>
        </p:txBody>
      </p:sp>
      <p:pic>
        <p:nvPicPr>
          <p:cNvPr id="1027" name="Picture 3" descr="C:\Users\Виста\Desktop\G2dIjcyFdK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06600"/>
            <a:ext cx="68580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2D974-0484-4026-A18C-9939B80D2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7504"/>
            <a:ext cx="12192000" cy="17068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90ABC0-02BA-4D54-8986-73AC8AC40575}"/>
              </a:ext>
            </a:extLst>
          </p:cNvPr>
          <p:cNvSpPr txBox="1"/>
          <p:nvPr/>
        </p:nvSpPr>
        <p:spPr>
          <a:xfrm>
            <a:off x="876300" y="6343650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3700" y="289768"/>
            <a:ext cx="11336303" cy="65248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          Спасибо за внимание!</a:t>
            </a:r>
          </a:p>
          <a:p>
            <a:pPr algn="ctr"/>
            <a:endParaRPr lang="ru-RU" sz="28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/>
              </a:solidFill>
            </a:endParaRPr>
          </a:p>
          <a:p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м</a:t>
            </a:r>
            <a:r>
              <a:rPr lang="ru-RU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оя страница </a:t>
            </a:r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в </a:t>
            </a:r>
            <a:r>
              <a:rPr lang="ru-RU" sz="2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В</a:t>
            </a:r>
            <a:r>
              <a:rPr lang="ru-RU" sz="28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контакте</a:t>
            </a:r>
            <a:r>
              <a:rPr lang="ru-RU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                      </a:t>
            </a:r>
            <a:r>
              <a:rPr lang="ru-RU" sz="2800" b="1" dirty="0" smtClean="0">
                <a:solidFill>
                  <a:schemeClr val="bg1"/>
                </a:solidFill>
              </a:rPr>
              <a:t>Помощник </a:t>
            </a:r>
            <a:r>
              <a:rPr lang="ru-RU" sz="2800" b="1" dirty="0">
                <a:solidFill>
                  <a:schemeClr val="bg1"/>
                </a:solidFill>
              </a:rPr>
              <a:t>депутата </a:t>
            </a:r>
            <a:r>
              <a:rPr lang="en-US" sz="2800" b="1" dirty="0" smtClean="0">
                <a:solidFill>
                  <a:srgbClr val="FF0000"/>
                </a:solidFill>
                <a:hlinkClick r:id="rId3"/>
              </a:rPr>
              <a:t>https</a:t>
            </a:r>
            <a:r>
              <a:rPr lang="en-US" sz="2800" b="1" dirty="0">
                <a:solidFill>
                  <a:srgbClr val="FF0000"/>
                </a:solidFill>
                <a:hlinkClick r:id="rId3"/>
              </a:rPr>
              <a:t>://</a:t>
            </a:r>
            <a:r>
              <a:rPr lang="en-US" sz="2800" b="1" dirty="0" smtClean="0">
                <a:solidFill>
                  <a:srgbClr val="FF0000"/>
                </a:solidFill>
                <a:hlinkClick r:id="rId3"/>
              </a:rPr>
              <a:t>vk.com/public176909208</a:t>
            </a:r>
            <a:r>
              <a:rPr lang="ru-RU" sz="2800" b="1" dirty="0" smtClean="0">
                <a:solidFill>
                  <a:srgbClr val="FF0000"/>
                </a:solidFill>
              </a:rPr>
              <a:t>               </a:t>
            </a:r>
            <a:r>
              <a:rPr lang="ru-RU" sz="2800" b="1" dirty="0" smtClean="0">
                <a:solidFill>
                  <a:schemeClr val="bg1"/>
                </a:solidFill>
              </a:rPr>
              <a:t>Цветкова-Елизарова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                                                                         Алёна Игоревна </a:t>
            </a:r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                                                                             </a:t>
            </a:r>
            <a:r>
              <a:rPr lang="ru-RU" sz="28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</a:rPr>
              <a:t>телефон 604452 </a:t>
            </a:r>
            <a:endParaRPr lang="ru-RU" sz="280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</a:endParaRPr>
          </a:p>
          <a:p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                                                                             </a:t>
            </a:r>
            <a:endParaRPr lang="ru-RU" sz="2800" b="1" dirty="0" smtClean="0">
              <a:solidFill>
                <a:schemeClr val="accent1"/>
              </a:solidFill>
            </a:endParaRPr>
          </a:p>
          <a:p>
            <a:pPr algn="ctr"/>
            <a:endParaRPr lang="ru-RU" sz="2800" b="1" dirty="0">
              <a:solidFill>
                <a:schemeClr val="accent1"/>
              </a:solidFill>
            </a:endParaRPr>
          </a:p>
          <a:p>
            <a:pPr algn="ctr"/>
            <a:endParaRPr lang="ru-RU" sz="2800" b="1" dirty="0" smtClean="0">
              <a:solidFill>
                <a:schemeClr val="accent1"/>
              </a:solidFill>
            </a:endParaRPr>
          </a:p>
          <a:p>
            <a:pPr algn="ctr"/>
            <a:endParaRPr lang="ru-RU" sz="2800" b="1" dirty="0">
              <a:solidFill>
                <a:schemeClr val="accent1"/>
              </a:solidFill>
            </a:endParaRPr>
          </a:p>
          <a:p>
            <a:pPr algn="ctr"/>
            <a:endParaRPr lang="ru-RU" sz="2800" b="1" dirty="0" smtClean="0">
              <a:solidFill>
                <a:schemeClr val="accent1"/>
              </a:solidFill>
            </a:endParaRPr>
          </a:p>
          <a:p>
            <a:pPr algn="ctr"/>
            <a:endParaRPr lang="ru-RU" sz="2800" b="1" dirty="0">
              <a:solidFill>
                <a:schemeClr val="accent1"/>
              </a:solidFill>
            </a:endParaRPr>
          </a:p>
          <a:p>
            <a:pPr algn="ctr"/>
            <a:endParaRPr lang="ru-RU" sz="2800" b="1" dirty="0" smtClean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DD94297-84E9-4275-9D2F-231C4ECCFF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58"/>
          <a:stretch/>
        </p:blipFill>
        <p:spPr>
          <a:xfrm>
            <a:off x="66677" y="58524"/>
            <a:ext cx="3423283" cy="13740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610875"/>
            <a:ext cx="5746750" cy="323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7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15C41-A7D4-4F5B-BCF3-04F29B0AC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8891" y="2148905"/>
            <a:ext cx="9144000" cy="2387600"/>
          </a:xfrm>
        </p:spPr>
        <p:txBody>
          <a:bodyPr>
            <a:normAutofit/>
          </a:bodyPr>
          <a:lstStyle/>
          <a:p>
            <a:endParaRPr lang="ru-RU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2D974-0484-4026-A18C-9939B80D2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3679"/>
            <a:ext cx="12192000" cy="1706880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E3791EE2-7636-4E89-AA44-05B7FE16A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007218"/>
              </p:ext>
            </p:extLst>
          </p:nvPr>
        </p:nvGraphicFramePr>
        <p:xfrm>
          <a:off x="2" y="99697"/>
          <a:ext cx="11749953" cy="6486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400">
                  <a:extLst>
                    <a:ext uri="{9D8B030D-6E8A-4147-A177-3AD203B41FA5}">
                      <a16:colId xmlns:a16="http://schemas.microsoft.com/office/drawing/2014/main" xmlns="" val="91034592"/>
                    </a:ext>
                  </a:extLst>
                </a:gridCol>
                <a:gridCol w="9341553">
                  <a:extLst>
                    <a:ext uri="{9D8B030D-6E8A-4147-A177-3AD203B41FA5}">
                      <a16:colId xmlns:a16="http://schemas.microsoft.com/office/drawing/2014/main" xmlns="" val="1628024207"/>
                    </a:ext>
                  </a:extLst>
                </a:gridCol>
              </a:tblGrid>
              <a:tr h="50215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Одномандатный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избирательный округ № 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267071"/>
                  </a:ext>
                </a:extLst>
              </a:tr>
              <a:tr h="326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1-я Линия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 1, 2, 3, 4, 5, 7, 8, 9, 10, 11, 12, 13, 14, 15,16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0945590"/>
                  </a:ext>
                </a:extLst>
              </a:tr>
              <a:tr h="29181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2-я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Линия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  1, 2, 3, 4, 5, 6, 7, 8, 9, 10, 11, 13, 16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9893620"/>
                  </a:ext>
                </a:extLst>
              </a:tr>
              <a:tr h="33618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3-я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Линия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  2, 4, 5, 6, 7, 8, 9, 10, 11, 12, 13, 14, 15, 16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5278012"/>
                  </a:ext>
                </a:extLst>
              </a:tr>
              <a:tr h="28155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4-я Линия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  1, 2, 4, 5, 7, 8, 12,16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7600856"/>
                  </a:ext>
                </a:extLst>
              </a:tr>
              <a:tr h="268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6-я Линия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 1, 2, 3, 5, 6, 7, 9, 10, 11, 12, 13, 14, 14А, 15, 15/2, 15/3, 15/4, 15/5, 15/6, 16, 16/2, 16/3, 16/4, 16/5, 16/7, 16/8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109538"/>
                  </a:ext>
                </a:extLst>
              </a:tr>
              <a:tr h="25410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7-я Линия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 2, 2В, 2Г, 3, 4, 6, 8, 10, 11, 12, 13, 15/2, 15/3, 15/4, 15/6, 24, 26, 30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0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Болотный пер.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3, 4А, 4Б, 5, 7, 9, 10, 11, 12, 13, 15/1, 17/2, 19, 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4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пер. Каменный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1, 3, 4, 6, 8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4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пер. Серов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 9, 11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400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улица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Дементьевская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3, 4, 5, 6, 7, 8, 9, 10, 12, 14А, 16, 18, 20, 22, 24, 26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30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улица Жуковского 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  1, 2, 3, 4, 5, 6, 7, 8, 9, 10, 11, 12, 13, 14, 16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30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улица Линейная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2, 6, 8, 16, 18, 22, 22А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30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улица Мелиоративная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  3, 4, 5, 6, 7,8, 9, 11, 13, 13А, 16, 17, 18А, 19, 20А, 21, 22, 24, 25, 26, 26А, 27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30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улица Молодежная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2Б, 6Б, 8Б, 10, 12, 14, 16, 16Б, 18, 31, 33/46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Набережная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Серовки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1, 2, 3, 3А, 4, 5, 6, 7, 8, 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30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улица 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Остинская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3, 5, 5А, 7, 9/35, 11, 13, 15, 17, 19, 34, 36, 40, 42, 44, 48, 50, 52, 54А, 54Б, 54В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30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улица Пионерская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5, 7, 17А, 19, 19А, 19Б, 19В, 23, 23А, 23Б, 23В, 27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81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улица П. Окинина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1А, 2А, 3А, 5А, 6А, 7, 7А, 8А, 9, 9А, 10А, 11, 11А, 12, 12А, 13А, 14, 14Б, 15А, 16, 16/2, 16/3, 16/5, 16/6, 16/8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00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улица Северная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  4, 6, 8, 9А, 10, 12, 14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Кирилловское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шоссе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  2, 4, 8, 10, 12, 16, 18, 22, 26, 28, 30, 54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5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учреждения: 13 школа, 128 д/с, 16 д/с,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102 д/с,  Череповецкий химико-технологический колледж.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0154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4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15C41-A7D4-4F5B-BCF3-04F29B0AC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3160" y="286438"/>
            <a:ext cx="9144000" cy="800100"/>
          </a:xfrm>
        </p:spPr>
        <p:txBody>
          <a:bodyPr>
            <a:noAutofit/>
          </a:bodyPr>
          <a:lstStyle/>
          <a:p>
            <a:pPr indent="457200">
              <a:lnSpc>
                <a:spcPct val="100000"/>
              </a:lnSpc>
            </a:pPr>
            <a:r>
              <a:rPr lang="ru-RU" sz="2800" b="1" dirty="0" smtClean="0">
                <a:solidFill>
                  <a:schemeClr val="bg1"/>
                </a:solidFill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/>
                <a:latin typeface="+mn-lt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solidFill>
                  <a:schemeClr val="bg1"/>
                </a:solidFill>
                <a:effectLst/>
                <a:latin typeface="+mn-lt"/>
                <a:cs typeface="Times New Roman" panose="02020603050405020304" pitchFamily="18" charset="0"/>
              </a:rPr>
              <a:t>нформация </a:t>
            </a:r>
            <a:r>
              <a:rPr lang="ru-RU" sz="2800" b="1" dirty="0">
                <a:solidFill>
                  <a:schemeClr val="bg1"/>
                </a:solidFill>
                <a:effectLst/>
                <a:latin typeface="+mn-lt"/>
                <a:cs typeface="Times New Roman" panose="02020603050405020304" pitchFamily="18" charset="0"/>
              </a:rPr>
              <a:t>о заседаниях городской Думы</a:t>
            </a:r>
            <a:r>
              <a:rPr lang="ru-RU" sz="2400" b="1" dirty="0">
                <a:solidFill>
                  <a:schemeClr val="bg1"/>
                </a:solidFill>
                <a:effectLst/>
                <a:latin typeface="+mn-lt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2D974-0484-4026-A18C-9939B80D2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3679"/>
            <a:ext cx="12192000" cy="1706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9E4D81-673A-441E-ADBB-E6D60BF26232}"/>
              </a:ext>
            </a:extLst>
          </p:cNvPr>
          <p:cNvSpPr txBox="1"/>
          <p:nvPr/>
        </p:nvSpPr>
        <p:spPr>
          <a:xfrm>
            <a:off x="457200" y="1476375"/>
            <a:ext cx="11338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</a:t>
            </a:r>
            <a:r>
              <a:rPr lang="ru-RU" sz="2400" b="1" dirty="0" smtClean="0"/>
              <a:t>2020 </a:t>
            </a:r>
            <a:r>
              <a:rPr lang="ru-RU" sz="2400" b="1" dirty="0"/>
              <a:t>году </a:t>
            </a:r>
            <a:r>
              <a:rPr lang="ru-RU" sz="2400" b="1" dirty="0" smtClean="0"/>
              <a:t>принял участие в:</a:t>
            </a:r>
            <a:endParaRPr lang="ru-RU" sz="2400" b="1" dirty="0"/>
          </a:p>
          <a:p>
            <a:r>
              <a:rPr lang="ru-RU" sz="2400" dirty="0" smtClean="0"/>
              <a:t>6 заседаниях Думы;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 совместном заседании постоянной  комиссии ЧГД;</a:t>
            </a:r>
          </a:p>
          <a:p>
            <a:endParaRPr lang="ru-RU" sz="2400" dirty="0" smtClean="0"/>
          </a:p>
          <a:p>
            <a:r>
              <a:rPr lang="ru-RU" sz="2400" dirty="0" smtClean="0"/>
              <a:t>1 заседании  </a:t>
            </a:r>
            <a:r>
              <a:rPr lang="ru-RU" sz="2400" dirty="0"/>
              <a:t>постоянной комиссии </a:t>
            </a:r>
            <a:endParaRPr lang="ru-RU" sz="2400" dirty="0" smtClean="0"/>
          </a:p>
          <a:p>
            <a:r>
              <a:rPr lang="ru-RU" sz="2400" dirty="0" smtClean="0"/>
              <a:t>по </a:t>
            </a:r>
            <a:r>
              <a:rPr lang="ru-RU" sz="2400" dirty="0"/>
              <a:t>развитию города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муниципальной собственности</a:t>
            </a:r>
            <a:endParaRPr lang="ru-RU" sz="2400" dirty="0" smtClean="0"/>
          </a:p>
          <a:p>
            <a:r>
              <a:rPr lang="ru-RU" sz="2400" dirty="0"/>
              <a:t> </a:t>
            </a:r>
            <a:endParaRPr lang="ru-RU" sz="24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DD94297-84E9-4275-9D2F-231C4ECCFF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58"/>
          <a:stretch/>
        </p:blipFill>
        <p:spPr>
          <a:xfrm>
            <a:off x="66677" y="58524"/>
            <a:ext cx="3423283" cy="1374035"/>
          </a:xfrm>
          <a:prstGeom prst="rect">
            <a:avLst/>
          </a:prstGeom>
        </p:spPr>
      </p:pic>
      <p:pic>
        <p:nvPicPr>
          <p:cNvPr id="1027" name="Picture 3" descr="C:\Users\Виста\Desktop\бродков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57" y="3343739"/>
            <a:ext cx="4543685" cy="30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15C41-A7D4-4F5B-BCF3-04F29B0AC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8221"/>
            <a:ext cx="9144000" cy="28265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Приёмы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граждан</a:t>
            </a:r>
            <a:b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2D974-0484-4026-A18C-9939B80D2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7504"/>
            <a:ext cx="12192000" cy="1706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0E47D0-D4C0-430D-9A2B-9E40DF7CBEF5}"/>
              </a:ext>
            </a:extLst>
          </p:cNvPr>
          <p:cNvSpPr txBox="1"/>
          <p:nvPr/>
        </p:nvSpPr>
        <p:spPr>
          <a:xfrm>
            <a:off x="-2" y="5415732"/>
            <a:ext cx="55168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00" dirty="0"/>
          </a:p>
          <a:p>
            <a:r>
              <a:rPr lang="ru-RU" sz="1300" b="1" dirty="0"/>
              <a:t>Информацию о проводимых приемах граждан всегда можно найти на сайте Череповецкой городской Думы, в газете «Речь», на публичной странице в социальной сети «</a:t>
            </a:r>
            <a:r>
              <a:rPr lang="ru-RU" sz="1300" b="1" dirty="0" err="1"/>
              <a:t>Вконтакте</a:t>
            </a:r>
            <a:r>
              <a:rPr lang="ru-RU" sz="1300" b="1" dirty="0" smtClean="0"/>
              <a:t>»</a:t>
            </a:r>
            <a:endParaRPr lang="en-US" sz="13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197903" y="686488"/>
            <a:ext cx="280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08783017"/>
              </p:ext>
            </p:extLst>
          </p:nvPr>
        </p:nvGraphicFramePr>
        <p:xfrm>
          <a:off x="3408218" y="-391886"/>
          <a:ext cx="9120250" cy="6733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DD94297-84E9-4275-9D2F-231C4ECCFF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58"/>
          <a:stretch/>
        </p:blipFill>
        <p:spPr>
          <a:xfrm>
            <a:off x="66677" y="58524"/>
            <a:ext cx="3423283" cy="137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15C41-A7D4-4F5B-BCF3-04F29B0AC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1799" y="-593766"/>
            <a:ext cx="9144000" cy="1890956"/>
          </a:xfrm>
        </p:spPr>
        <p:txBody>
          <a:bodyPr>
            <a:noAutofit/>
          </a:bodyPr>
          <a:lstStyle/>
          <a:p>
            <a:pPr indent="457200">
              <a:lnSpc>
                <a:spcPct val="100000"/>
              </a:lnSpc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Комфортная городская среда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2D974-0484-4026-A18C-9939B80D2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3679"/>
            <a:ext cx="12192000" cy="1706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BE898B-E044-4915-AD4D-C7298B999E16}"/>
              </a:ext>
            </a:extLst>
          </p:cNvPr>
          <p:cNvSpPr txBox="1"/>
          <p:nvPr/>
        </p:nvSpPr>
        <p:spPr>
          <a:xfrm>
            <a:off x="283302" y="1443685"/>
            <a:ext cx="11307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Отремонтированы дворы по Остинской 5, 7, 9 в рамках программы "Комфортная городская среда"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DD94297-84E9-4275-9D2F-231C4ECCFF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58"/>
          <a:stretch/>
        </p:blipFill>
        <p:spPr>
          <a:xfrm>
            <a:off x="66677" y="58524"/>
            <a:ext cx="3423283" cy="1374035"/>
          </a:xfrm>
          <a:prstGeom prst="rect">
            <a:avLst/>
          </a:prstGeom>
        </p:spPr>
      </p:pic>
      <p:pic>
        <p:nvPicPr>
          <p:cNvPr id="1026" name="Picture 2" descr="C:\Users\User\Desktop\бро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65" y="2273642"/>
            <a:ext cx="2963305" cy="39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бро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638" y="2125362"/>
            <a:ext cx="3074515" cy="409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дво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01" y="2844485"/>
            <a:ext cx="4361936" cy="327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15C41-A7D4-4F5B-BCF3-04F29B0A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573" y="229766"/>
            <a:ext cx="10363200" cy="1524000"/>
          </a:xfrm>
        </p:spPr>
        <p:txBody>
          <a:bodyPr>
            <a:noAutofit/>
          </a:bodyPr>
          <a:lstStyle/>
          <a:p>
            <a:pPr indent="457200">
              <a:lnSpc>
                <a:spcPct val="100000"/>
              </a:lnSpc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Городской конкурс</a:t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«Цветущий город»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17510" y="1432559"/>
            <a:ext cx="8556979" cy="939801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13 школа  награждена</a:t>
            </a:r>
          </a:p>
          <a:p>
            <a:r>
              <a:rPr lang="ru-RU" sz="2800" b="1" dirty="0" smtClean="0"/>
              <a:t> Дипломом 1 степени</a:t>
            </a:r>
            <a:endParaRPr lang="ru-RU" sz="28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2D974-0484-4026-A18C-9939B80D2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3679"/>
            <a:ext cx="12192000" cy="17068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DD94297-84E9-4275-9D2F-231C4ECCFF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58"/>
          <a:stretch/>
        </p:blipFill>
        <p:spPr>
          <a:xfrm>
            <a:off x="66677" y="58524"/>
            <a:ext cx="3423283" cy="1374035"/>
          </a:xfrm>
          <a:prstGeom prst="rect">
            <a:avLst/>
          </a:prstGeom>
        </p:spPr>
      </p:pic>
      <p:pic>
        <p:nvPicPr>
          <p:cNvPr id="2050" name="Picture 2" descr="C:\Users\User\Desktop\цг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015" y="1827701"/>
            <a:ext cx="3212755" cy="428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цг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4" y="1754591"/>
            <a:ext cx="3322421" cy="44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цв го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811" y="2631990"/>
            <a:ext cx="4714945" cy="314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3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15C41-A7D4-4F5B-BCF3-04F29B0A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573" y="229766"/>
            <a:ext cx="10363200" cy="1524000"/>
          </a:xfrm>
        </p:spPr>
        <p:txBody>
          <a:bodyPr>
            <a:noAutofit/>
          </a:bodyPr>
          <a:lstStyle/>
          <a:p>
            <a:pPr indent="457200">
              <a:lnSpc>
                <a:spcPct val="100000"/>
              </a:lnSpc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Программа </a:t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«Безопасные и качественные автодороги»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5326" y="1432559"/>
            <a:ext cx="8556979" cy="939801"/>
          </a:xfrm>
        </p:spPr>
        <p:txBody>
          <a:bodyPr/>
          <a:lstStyle/>
          <a:p>
            <a:r>
              <a:rPr lang="ru-RU" sz="2400" b="1" dirty="0" smtClean="0"/>
              <a:t>В рамках программы «Безопасные и качественные автодороги» была отремонтирована улица Молодежная.</a:t>
            </a:r>
            <a:endParaRPr lang="ru-RU" sz="24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2D974-0484-4026-A18C-9939B80D2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3679"/>
            <a:ext cx="12192000" cy="17068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DD94297-84E9-4275-9D2F-231C4ECCFF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58"/>
          <a:stretch/>
        </p:blipFill>
        <p:spPr>
          <a:xfrm>
            <a:off x="66677" y="58524"/>
            <a:ext cx="3423283" cy="1374035"/>
          </a:xfrm>
          <a:prstGeom prst="rect">
            <a:avLst/>
          </a:prstGeom>
        </p:spPr>
      </p:pic>
      <p:pic>
        <p:nvPicPr>
          <p:cNvPr id="5122" name="Picture 2" descr="C:\Users\User\Desktop\мол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1" y="2679522"/>
            <a:ext cx="4620397" cy="34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мол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63" y="2679522"/>
            <a:ext cx="5362029" cy="357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1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15C41-A7D4-4F5B-BCF3-04F29B0A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567" y="254480"/>
            <a:ext cx="10363200" cy="1524000"/>
          </a:xfrm>
        </p:spPr>
        <p:txBody>
          <a:bodyPr>
            <a:noAutofit/>
          </a:bodyPr>
          <a:lstStyle/>
          <a:p>
            <a:pPr indent="457200">
              <a:lnSpc>
                <a:spcPct val="100000"/>
              </a:lnSpc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Установка искусственной неровности по адресу: Окинина, 7 из средств городского бюджета</a:t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светофорного объекта </a:t>
            </a:r>
            <a:b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улице Кирилловское шоссе, 80 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DD94297-84E9-4275-9D2F-231C4ECCF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58"/>
          <a:stretch/>
        </p:blipFill>
        <p:spPr>
          <a:xfrm>
            <a:off x="66677" y="58524"/>
            <a:ext cx="3423283" cy="1374035"/>
          </a:xfrm>
          <a:prstGeom prst="rect">
            <a:avLst/>
          </a:prstGeom>
        </p:spPr>
      </p:pic>
      <p:pic>
        <p:nvPicPr>
          <p:cNvPr id="7170" name="Picture 2" descr="C:\Users\User\Desktop\ок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232" y="3584956"/>
            <a:ext cx="3744097" cy="279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ок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1" y="1705135"/>
            <a:ext cx="3332916" cy="249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светофор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95" y="2397211"/>
            <a:ext cx="3719384" cy="278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12D974-0484-4026-A18C-9939B80D2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7504"/>
            <a:ext cx="12192000" cy="17068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90ABC0-02BA-4D54-8986-73AC8AC40575}"/>
              </a:ext>
            </a:extLst>
          </p:cNvPr>
          <p:cNvSpPr txBox="1"/>
          <p:nvPr/>
        </p:nvSpPr>
        <p:spPr>
          <a:xfrm>
            <a:off x="876300" y="6343650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CF025A0-B47E-4F36-9346-F5BECD0365A5}"/>
              </a:ext>
            </a:extLst>
          </p:cNvPr>
          <p:cNvSpPr/>
          <p:nvPr/>
        </p:nvSpPr>
        <p:spPr>
          <a:xfrm>
            <a:off x="422112" y="1432559"/>
            <a:ext cx="67497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На территории округа действует территориальное общественное самоуправление: «</a:t>
            </a:r>
            <a:r>
              <a:rPr lang="ru-RU" sz="2400" b="1" dirty="0" err="1" smtClean="0">
                <a:solidFill>
                  <a:schemeClr val="tx2"/>
                </a:solidFill>
              </a:rPr>
              <a:t>ПРОдвижение</a:t>
            </a:r>
            <a:r>
              <a:rPr lang="ru-RU" sz="2400" b="1" dirty="0" smtClean="0">
                <a:solidFill>
                  <a:schemeClr val="tx2"/>
                </a:solidFill>
              </a:rPr>
              <a:t>» (Северный-1)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ТОС </a:t>
            </a:r>
            <a:r>
              <a:rPr lang="ru-RU" sz="2400" dirty="0">
                <a:solidFill>
                  <a:schemeClr val="tx2"/>
                </a:solidFill>
              </a:rPr>
              <a:t>- территориальное общественное самоуправление - новый формат взаимодействия жителей и местной </a:t>
            </a:r>
            <a:r>
              <a:rPr lang="ru-RU" sz="2400" dirty="0" smtClean="0">
                <a:solidFill>
                  <a:schemeClr val="tx2"/>
                </a:solidFill>
              </a:rPr>
              <a:t>власти, организует </a:t>
            </a:r>
            <a:r>
              <a:rPr lang="ru-RU" sz="2400" dirty="0">
                <a:solidFill>
                  <a:schemeClr val="tx2"/>
                </a:solidFill>
              </a:rPr>
              <a:t>и объединяет людей по месту жительства.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ТОС «Продвижение» это: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47 многоквартирных домов,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10.300 жителей,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Совет ТОС из 15 человек.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</a:rPr>
              <a:t>Председатель ТОС «</a:t>
            </a:r>
            <a:r>
              <a:rPr lang="ru-RU" sz="2400" dirty="0" err="1" smtClean="0">
                <a:solidFill>
                  <a:schemeClr val="tx2"/>
                </a:solidFill>
              </a:rPr>
              <a:t>ПРОдвижение</a:t>
            </a:r>
            <a:r>
              <a:rPr lang="ru-RU" sz="2400" dirty="0" smtClean="0">
                <a:solidFill>
                  <a:schemeClr val="tx2"/>
                </a:solidFill>
              </a:rPr>
              <a:t>» 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Тимофеев Виталий Александрович</a:t>
            </a:r>
          </a:p>
        </p:txBody>
      </p:sp>
      <p:pic>
        <p:nvPicPr>
          <p:cNvPr id="3075" name="Picture 3" descr="C:\Documents and Settings\Актовый зал\Рабочий стол\то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596" y="58524"/>
            <a:ext cx="2386839" cy="140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DD94297-84E9-4275-9D2F-231C4ECCFF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58"/>
          <a:stretch/>
        </p:blipFill>
        <p:spPr>
          <a:xfrm>
            <a:off x="66677" y="58524"/>
            <a:ext cx="3423283" cy="13740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66519" y="262577"/>
            <a:ext cx="5239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Работа в округе. ТОС.</a:t>
            </a:r>
            <a:b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endParaRPr lang="ru-RU" sz="3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5" name="Picture 2" descr="C:\Users\User\Desktop\бро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22" y="2780270"/>
            <a:ext cx="4615247" cy="346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51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14131</TotalTime>
  <Words>855</Words>
  <Application>Microsoft Office PowerPoint</Application>
  <PresentationFormat>Произвольный</PresentationFormat>
  <Paragraphs>106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Отчет за 2020 год депутата  Череповецкой городской Думы     по избирательному округу  № 14 Бродкова Дениса Михайловича </vt:lpstr>
      <vt:lpstr>Презентация PowerPoint</vt:lpstr>
      <vt:lpstr> Информация о заседаниях городской Думы:</vt:lpstr>
      <vt:lpstr>        Приёмы граждан </vt:lpstr>
      <vt:lpstr> Комфортная городская среда      </vt:lpstr>
      <vt:lpstr>Городской конкурс  «Цветущий город»    </vt:lpstr>
      <vt:lpstr>Программа  «Безопасные и качественные автодороги»</vt:lpstr>
      <vt:lpstr>Установка искусственной неровности по адресу: Окинина, 7 из средств городского бюджета  и светофорного объекта  на улице Кирилловское шоссе, 80 </vt:lpstr>
      <vt:lpstr>Презентация PowerPoint</vt:lpstr>
      <vt:lpstr>Члены ТОС поздравляли  ветеранов округа  с праздниками (до пандемии лично) </vt:lpstr>
      <vt:lpstr>Информирование населения о профилактике  covid-19 и работе волонтерского центра в городе Череповце </vt:lpstr>
      <vt:lpstr>Презентация PowerPoint</vt:lpstr>
      <vt:lpstr>Проект благоустройства сквера П.Окинина</vt:lpstr>
      <vt:lpstr>Установка остановочного павильона  на улице Остинской  (проект)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2018 год 12 округ</dc:title>
  <dc:creator>philod@yandex.ru</dc:creator>
  <cp:lastModifiedBy>Белозёрова Наталья Витальевна</cp:lastModifiedBy>
  <cp:revision>169</cp:revision>
  <dcterms:created xsi:type="dcterms:W3CDTF">2019-02-17T15:07:27Z</dcterms:created>
  <dcterms:modified xsi:type="dcterms:W3CDTF">2021-03-31T07:58:45Z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-1158598010</vt:i4>
  </property>
  <property fmtid="{D5CDD505-2E9C-101B-9397-08002B2CF9AE}" pid="3" name="_NewReviewCycle">
    <vt:lpwstr/>
  </property>
  <property fmtid="{D5CDD505-2E9C-101B-9397-08002B2CF9AE}" pid="4" name="_EmailSubject">
    <vt:lpwstr>для Е.Поповой</vt:lpwstr>
  </property>
  <property fmtid="{D5CDD505-2E9C-101B-9397-08002B2CF9AE}" pid="5" name="_AuthorEmail">
    <vt:lpwstr>belozerovanv@cherepovetscity.ru</vt:lpwstr>
  </property>
  <property fmtid="{D5CDD505-2E9C-101B-9397-08002B2CF9AE}" pid="6" name="_AuthorEmailDisplayName">
    <vt:lpwstr>Белозёрова Наталья Витальевна</vt:lpwstr>
  </property>
  <property fmtid="{D5CDD505-2E9C-101B-9397-08002B2CF9AE}" pid="7" name="_PreviousAdHocReviewCycleID">
    <vt:i4>1493822302</vt:i4>
  </property>
</Properties>
</file>