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261" r:id="rId3"/>
    <p:sldId id="262" r:id="rId4"/>
    <p:sldId id="268" r:id="rId5"/>
    <p:sldId id="269" r:id="rId6"/>
    <p:sldId id="271" r:id="rId7"/>
    <p:sldId id="279" r:id="rId8"/>
    <p:sldId id="275" r:id="rId9"/>
    <p:sldId id="272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73" r:id="rId21"/>
    <p:sldId id="291" r:id="rId22"/>
    <p:sldId id="292" r:id="rId23"/>
    <p:sldId id="277" r:id="rId24"/>
    <p:sldId id="276" r:id="rId25"/>
    <p:sldId id="265" r:id="rId26"/>
    <p:sldId id="278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6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A6E74-E835-486D-A7A6-BEC4976A0931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3C77-9772-40CC-9F9F-47F8A7412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1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8BA0-F730-42D7-A471-6A378D7F45A8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C396-E6DC-4AFC-93AD-8356F82C972E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5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7958-425A-4D58-8870-0004AF208080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7B2D-465F-4255-9141-6607C62F7053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0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96224-A972-453C-9AF0-1C532D9CE8C9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2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7B31-90E7-476D-9C5D-DC5084A125FE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9FE9-2E1D-4327-B5A2-C06676A215DF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D55F-9081-4FD8-900C-0BB48F721F35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0903-5318-455A-B692-D112AEEF23F8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3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C5F2-5836-48CA-A1B9-B5EFFA073816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9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716B-F501-486C-850C-A5841294BFFB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DD7B1-BDB8-4274-B23F-DC6006136680}" type="datetime1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90001"/>
            <a:ext cx="7416824" cy="25237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ОТЧЕТ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 </a:t>
            </a:r>
            <a:r>
              <a:rPr lang="ru-RU" sz="2800" b="1" dirty="0">
                <a:solidFill>
                  <a:srgbClr val="0070C0"/>
                </a:solidFill>
              </a:rPr>
              <a:t>деятельности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депутата </a:t>
            </a:r>
            <a:r>
              <a:rPr lang="ru-RU" sz="2800" b="1" dirty="0">
                <a:solidFill>
                  <a:srgbClr val="0070C0"/>
                </a:solidFill>
              </a:rPr>
              <a:t>Череповецкой городской Думы </a:t>
            </a:r>
            <a:r>
              <a:rPr lang="ru-RU" sz="2800" b="1" dirty="0" smtClean="0">
                <a:solidFill>
                  <a:srgbClr val="0070C0"/>
                </a:solidFill>
              </a:rPr>
              <a:t>Денисова Сергея Николаевича</a:t>
            </a:r>
          </a:p>
          <a:p>
            <a:pPr algn="ctr"/>
            <a:r>
              <a:rPr lang="ru-RU" sz="2800" b="1" smtClean="0">
                <a:solidFill>
                  <a:srgbClr val="0070C0"/>
                </a:solidFill>
              </a:rPr>
              <a:t>по итогам </a:t>
            </a:r>
            <a:r>
              <a:rPr lang="ru-RU" sz="2800" b="1" dirty="0" smtClean="0">
                <a:solidFill>
                  <a:srgbClr val="0070C0"/>
                </a:solidFill>
              </a:rPr>
              <a:t>2020 года</a:t>
            </a:r>
            <a:endParaRPr lang="ru-RU" sz="2800" b="1" dirty="0">
              <a:solidFill>
                <a:srgbClr val="0070C0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27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поздравление коллективов образовательных учреждений с Днём 8 Марта, с Днём знаний, с Новым годом;</a:t>
            </a:r>
          </a:p>
          <a:p>
            <a:r>
              <a:rPr lang="ru-RU" sz="1400" dirty="0" smtClean="0"/>
              <a:t>- установка автобусных павильонов на улицах Пионерской и Молодёжной;</a:t>
            </a:r>
          </a:p>
          <a:p>
            <a:r>
              <a:rPr lang="ru-RU" sz="1400" dirty="0" smtClean="0"/>
              <a:t>- подрезка деревьев на территории школы № 33;</a:t>
            </a:r>
          </a:p>
          <a:p>
            <a:r>
              <a:rPr lang="ru-RU" sz="1400" dirty="0" smtClean="0"/>
              <a:t>- подрезка аварийных веток деревьев по ул. Пионерской;</a:t>
            </a:r>
          </a:p>
          <a:p>
            <a:r>
              <a:rPr lang="ru-RU" sz="1400" dirty="0" smtClean="0"/>
              <a:t>- вывоз подрезанных веток деревьев с территорий, прилегающих к МДОУ </a:t>
            </a:r>
            <a:r>
              <a:rPr lang="ru-RU" sz="1400" dirty="0" err="1" smtClean="0"/>
              <a:t>д</a:t>
            </a:r>
            <a:r>
              <a:rPr lang="ru-RU" sz="1400" dirty="0" smtClean="0"/>
              <a:t>/с № 6 и психоневрологическим интернатом;</a:t>
            </a:r>
          </a:p>
          <a:p>
            <a:r>
              <a:rPr lang="ru-RU" sz="1400" dirty="0" smtClean="0"/>
              <a:t>- демонтаж контейнера для сбора макулатуры на перекрёстке улиц Пионерской и Молодёжной;</a:t>
            </a:r>
          </a:p>
          <a:p>
            <a:r>
              <a:rPr lang="ru-RU" sz="1400" dirty="0" smtClean="0"/>
              <a:t>- встреча с руководством а/к 1456 , «</a:t>
            </a:r>
            <a:r>
              <a:rPr lang="ru-RU" sz="1400" dirty="0" err="1" smtClean="0"/>
              <a:t>Новотранс</a:t>
            </a:r>
            <a:r>
              <a:rPr lang="ru-RU" sz="1400" dirty="0" smtClean="0"/>
              <a:t>» по вопросу движения автобусов по Северному району;</a:t>
            </a:r>
          </a:p>
          <a:p>
            <a:r>
              <a:rPr lang="ru-RU" sz="1400" dirty="0" smtClean="0"/>
              <a:t>- встречи инициативной группы жильцов домов с представителями УК;</a:t>
            </a:r>
          </a:p>
          <a:p>
            <a:r>
              <a:rPr lang="ru-RU" sz="1400" dirty="0" smtClean="0"/>
              <a:t>- участие в спортивном мероприятии «Лыжня России»;</a:t>
            </a:r>
          </a:p>
          <a:p>
            <a:r>
              <a:rPr lang="ru-RU" sz="1400" dirty="0" smtClean="0"/>
              <a:t>- участие в торжественном мероприятии, посвящённом открытию интеллектуальной библиотеке № 4 после капитального ремонта;</a:t>
            </a:r>
          </a:p>
          <a:p>
            <a:r>
              <a:rPr lang="ru-RU" sz="1400" dirty="0" smtClean="0"/>
              <a:t>- обход территории Северного района в границах ТОС «Северный» с целью определения участков, нуждающихся в дополнительном освещении;</a:t>
            </a:r>
          </a:p>
          <a:p>
            <a:r>
              <a:rPr lang="ru-RU" sz="1400" dirty="0" smtClean="0"/>
              <a:t>- обсуждение с Молодёжной организацией АО «ЧФМК» вопросов освещённости в Северном районе;</a:t>
            </a:r>
          </a:p>
          <a:p>
            <a:r>
              <a:rPr lang="ru-RU" sz="1400" dirty="0" smtClean="0"/>
              <a:t>- заседание Совета ТОС в </a:t>
            </a:r>
            <a:r>
              <a:rPr lang="ru-RU" sz="1400" dirty="0" err="1" smtClean="0"/>
              <a:t>онлайн</a:t>
            </a:r>
            <a:r>
              <a:rPr lang="ru-RU" sz="1400" dirty="0" smtClean="0"/>
              <a:t> режиме по вопросам благоустройства 15 округа (освещение, тротуары, проезжая часть).  </a:t>
            </a:r>
          </a:p>
          <a:p>
            <a:r>
              <a:rPr lang="ru-RU" sz="1400" dirty="0" smtClean="0"/>
              <a:t>- обсуждение с руководителем МУП «</a:t>
            </a:r>
            <a:r>
              <a:rPr lang="ru-RU" sz="1400" dirty="0" err="1" smtClean="0"/>
              <a:t>Электросвет</a:t>
            </a:r>
            <a:r>
              <a:rPr lang="ru-RU" sz="1400" dirty="0" smtClean="0"/>
              <a:t>» вопросов первоочередного освещения объектов в Северном районе;</a:t>
            </a:r>
          </a:p>
          <a:p>
            <a:r>
              <a:rPr lang="ru-RU" sz="1400" dirty="0" smtClean="0"/>
              <a:t>- оказание помощи управляющей ТСЖ с вызовом аварийной бригады «Водоканала». </a:t>
            </a:r>
          </a:p>
          <a:p>
            <a:r>
              <a:rPr lang="ru-RU" sz="1600" dirty="0" smtClean="0"/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184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Ремонт спуска с установкой перил на тротуаре у дома № 20 по ул. Спортивной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Работа в Совете профилактики филиала ЦПП «Северный-1»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78592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6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Обсуждение проектов благоустройства общественных территорий (скверов) по ул. Ветеранов и </a:t>
            </a:r>
            <a:r>
              <a:rPr lang="ru-RU" sz="1600" dirty="0" err="1" smtClean="0"/>
              <a:t>Моченкова</a:t>
            </a:r>
            <a:r>
              <a:rPr lang="ru-RU" sz="1600" dirty="0" smtClean="0"/>
              <a:t>  с участием представителей ДЖКХ, </a:t>
            </a:r>
            <a:r>
              <a:rPr lang="ru-RU" sz="1600" dirty="0" err="1" smtClean="0"/>
              <a:t>УКСиР</a:t>
            </a:r>
            <a:r>
              <a:rPr lang="ru-RU" sz="1600" dirty="0" smtClean="0"/>
              <a:t> и общественности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037954"/>
            <a:ext cx="60486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6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Отчётная конференция депутата Череповецкой городской Думы и председателя ТОС «Северный»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Видео поздравление выпускников ЧЛМТ с окончанием обучения и получением дипломов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785926"/>
            <a:ext cx="7837304" cy="42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6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Работа в составе комиссии по приёмке работ по капитальному ремонту улицы Молодёжная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Демонтаж сгоревшего дома на ул. Молодежная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Участие в работе комиссии в рамках конкурса «Цветущий город»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Встреча представителей молодёжных организаций АО «ЧФМК» и АО «ФЭСКО» с заведующей интеллектуальной библиотекой.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0202" y="2463287"/>
            <a:ext cx="3635542" cy="2423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857364"/>
            <a:ext cx="5453314" cy="36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457379"/>
            <a:ext cx="504056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87015"/>
            <a:ext cx="442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Правотворческая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9585"/>
            <a:ext cx="504056" cy="504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793268"/>
            <a:ext cx="807249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69" y="1311359"/>
            <a:ext cx="8072493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 Принимал участие в работе постоянной комиссии по социальной политике, в совместных заседаниях постоянных комиссий, заседаниях городской Думы. 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2117660"/>
            <a:ext cx="6246440" cy="41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Поздравление коллектива КДЦ «Северный» с 30-летием со дня образования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571612"/>
            <a:ext cx="6643734" cy="4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1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Поздравление победителей на лучший рисунок ко Дню работника леса среди детей работников комбината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785926"/>
            <a:ext cx="6643734" cy="4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Оборудование насыпной дорожки вдоль территории </a:t>
            </a:r>
            <a:r>
              <a:rPr lang="ru-RU" sz="1600" dirty="0" err="1" smtClean="0"/>
              <a:t>д</a:t>
            </a:r>
            <a:r>
              <a:rPr lang="ru-RU" sz="1600" dirty="0" smtClean="0"/>
              <a:t>/с № 128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Заасфальтировали напольное покрытие в автобусном павильоне у школы № 33.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772816"/>
            <a:ext cx="680475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6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Торжественное мероприятие, посвящённое 15-летию клуба каратэ «БУДО»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6" y="1772816"/>
            <a:ext cx="658873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0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0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Освещение деятельности депутата в средствах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массовой </a:t>
            </a:r>
            <a:r>
              <a:rPr lang="ru-RU" dirty="0">
                <a:solidFill>
                  <a:schemeClr val="bg1"/>
                </a:solidFill>
              </a:rPr>
              <a:t>информации и в социальных сетях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9" y="68656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4 июня 2020 года</a:t>
            </a:r>
          </a:p>
          <a:p>
            <a:r>
              <a:rPr lang="ru-RU" dirty="0"/>
              <a:t>12 канал. Комментарии для сюжета об оказании помощи медикам в период пандемии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u="sng" dirty="0"/>
              <a:t>26 июня 2020 года</a:t>
            </a:r>
          </a:p>
          <a:p>
            <a:r>
              <a:rPr lang="ru-RU" dirty="0" err="1"/>
              <a:t>Соцсети</a:t>
            </a:r>
            <a:r>
              <a:rPr lang="ru-RU" dirty="0"/>
              <a:t>. Посещение избирательных участков округа на предмет подготовки к голосованию за поправки в Конституцию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u="sng" dirty="0"/>
              <a:t>30 июня</a:t>
            </a:r>
          </a:p>
          <a:p>
            <a:r>
              <a:rPr lang="ru-RU" dirty="0"/>
              <a:t>Сайт ЧЛМТ. Запись онлайн поздравления выпускникам Череповецкого </a:t>
            </a:r>
            <a:r>
              <a:rPr lang="ru-RU" dirty="0" err="1"/>
              <a:t>лесомеханического</a:t>
            </a:r>
            <a:r>
              <a:rPr lang="ru-RU" dirty="0"/>
              <a:t> техникума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u="sng" dirty="0"/>
              <a:t>7 июля 2020 года</a:t>
            </a:r>
          </a:p>
          <a:p>
            <a:r>
              <a:rPr lang="ru-RU" dirty="0" err="1"/>
              <a:t>Соцсети</a:t>
            </a:r>
            <a:r>
              <a:rPr lang="ru-RU" dirty="0"/>
              <a:t>. Участие в мероприятиях проекта «Народная роща».</a:t>
            </a:r>
          </a:p>
          <a:p>
            <a:r>
              <a:rPr lang="ru-RU" u="sng" dirty="0"/>
              <a:t>8 июля 2020 года</a:t>
            </a:r>
          </a:p>
          <a:p>
            <a:r>
              <a:rPr lang="ru-RU" dirty="0" err="1"/>
              <a:t>Соцсети</a:t>
            </a:r>
            <a:r>
              <a:rPr lang="ru-RU" dirty="0"/>
              <a:t>. Вручение медали «За любовь и верность» супружеской паре Кулик.</a:t>
            </a:r>
          </a:p>
          <a:p>
            <a:r>
              <a:rPr lang="ru-RU" u="sng" dirty="0"/>
              <a:t>14 сентября 2020 года</a:t>
            </a:r>
          </a:p>
          <a:p>
            <a:r>
              <a:rPr lang="ru-RU" dirty="0"/>
              <a:t>12 Канал. Газета «Речь». Комментарии и том, как работал ФМК в период пандемии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51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0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Освещение деятельности депутата в средствах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массовой </a:t>
            </a:r>
            <a:r>
              <a:rPr lang="ru-RU" dirty="0">
                <a:solidFill>
                  <a:schemeClr val="bg1"/>
                </a:solidFill>
              </a:rPr>
              <a:t>информации и в социальных сетях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9" y="68656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071546"/>
            <a:ext cx="49292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14 </a:t>
            </a:r>
            <a:r>
              <a:rPr lang="ru-RU" sz="1600" u="sng" dirty="0"/>
              <a:t>сентября 2020 года</a:t>
            </a:r>
          </a:p>
          <a:p>
            <a:r>
              <a:rPr lang="ru-RU" sz="1600" dirty="0"/>
              <a:t>12 Канал. Газета «Речь». Комментарии и том, как работал ФМК в период пандемии.</a:t>
            </a:r>
          </a:p>
          <a:p>
            <a:r>
              <a:rPr lang="ru-RU" sz="1600" u="sng" dirty="0"/>
              <a:t>11 ноября 2020 года</a:t>
            </a:r>
          </a:p>
          <a:p>
            <a:r>
              <a:rPr lang="ru-RU" sz="1600" dirty="0" err="1"/>
              <a:t>Соцсети</a:t>
            </a:r>
            <a:r>
              <a:rPr lang="ru-RU" sz="1600" dirty="0"/>
              <a:t>. Встреча в новой интеллект-библиотеке с представителями Молодежной организации АО «ЧФМК» и компании «ФЭСКО».</a:t>
            </a:r>
          </a:p>
          <a:p>
            <a:r>
              <a:rPr lang="ru-RU" sz="1600" u="sng" dirty="0"/>
              <a:t>13 ноября 2020 года</a:t>
            </a:r>
          </a:p>
          <a:p>
            <a:r>
              <a:rPr lang="ru-RU" sz="1600" dirty="0"/>
              <a:t>Газета «Речь». Радио «</a:t>
            </a:r>
            <a:r>
              <a:rPr lang="ru-RU" sz="1600" dirty="0" err="1"/>
              <a:t>Трансмит</a:t>
            </a:r>
            <a:r>
              <a:rPr lang="ru-RU" sz="1600" dirty="0"/>
              <a:t>». Сайт 35</a:t>
            </a:r>
            <a:r>
              <a:rPr lang="en-US" sz="1600" dirty="0"/>
              <a:t>media</a:t>
            </a:r>
            <a:r>
              <a:rPr lang="ru-RU" sz="1600" dirty="0"/>
              <a:t>. Праздничное мероприятие к 30-летию КДЦ «Северный».</a:t>
            </a:r>
          </a:p>
          <a:p>
            <a:r>
              <a:rPr lang="ru-RU" sz="1600" u="sng" dirty="0"/>
              <a:t>20 ноября 2020 года</a:t>
            </a:r>
          </a:p>
          <a:p>
            <a:r>
              <a:rPr lang="ru-RU" sz="1600" dirty="0" err="1"/>
              <a:t>Соцсети</a:t>
            </a:r>
            <a:r>
              <a:rPr lang="ru-RU" sz="1600" dirty="0"/>
              <a:t>. Заседание Совета ТОС «Северный» по вопросам освещения территорий Северного микрорайона.</a:t>
            </a:r>
          </a:p>
          <a:p>
            <a:r>
              <a:rPr lang="ru-RU" sz="1600" u="sng" dirty="0"/>
              <a:t>9 декабря 2020 года</a:t>
            </a:r>
          </a:p>
          <a:p>
            <a:r>
              <a:rPr lang="ru-RU" sz="1600" dirty="0"/>
              <a:t>Газета «Речь». Радио «</a:t>
            </a:r>
            <a:r>
              <a:rPr lang="ru-RU" sz="1600" dirty="0" err="1"/>
              <a:t>Трансмит</a:t>
            </a:r>
            <a:r>
              <a:rPr lang="ru-RU" sz="1600" dirty="0"/>
              <a:t>». Сайт 35</a:t>
            </a:r>
            <a:r>
              <a:rPr lang="en-US" sz="1600" dirty="0"/>
              <a:t>media</a:t>
            </a:r>
            <a:r>
              <a:rPr lang="ru-RU" sz="1600" dirty="0"/>
              <a:t>. Юбилей клуба каратэ «</a:t>
            </a:r>
            <a:r>
              <a:rPr lang="ru-RU" sz="1600" dirty="0" err="1"/>
              <a:t>Будо</a:t>
            </a:r>
            <a:r>
              <a:rPr lang="ru-RU" sz="1600" dirty="0"/>
              <a:t>» в Северном микрорайоне.</a:t>
            </a:r>
          </a:p>
          <a:p>
            <a:r>
              <a:rPr lang="ru-RU" sz="1600" u="sng" dirty="0"/>
              <a:t>23 декабря 2020 года</a:t>
            </a:r>
          </a:p>
          <a:p>
            <a:r>
              <a:rPr lang="ru-RU" sz="1600" dirty="0"/>
              <a:t>12 Канал. Комментарий для сюжета про установку живой новогодней ели в Северном микрорайоне.</a:t>
            </a:r>
          </a:p>
        </p:txBody>
      </p:sp>
      <p:pic>
        <p:nvPicPr>
          <p:cNvPr id="6" name="Рисунок 5" descr="12 канал у ел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7064" y="1000108"/>
            <a:ext cx="3643339" cy="48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0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Освещение деятельности депутата в средствах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массовой </a:t>
            </a:r>
            <a:r>
              <a:rPr lang="ru-RU" dirty="0">
                <a:solidFill>
                  <a:schemeClr val="bg1"/>
                </a:solidFill>
              </a:rPr>
              <a:t>информации и в социальных сетях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9" y="68656"/>
            <a:ext cx="509017" cy="509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23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857232"/>
            <a:ext cx="8072493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Наиболее обсуждаемые вопросы:</a:t>
            </a:r>
            <a:endParaRPr lang="ru-RU" sz="1600" dirty="0" smtClean="0"/>
          </a:p>
          <a:p>
            <a:r>
              <a:rPr lang="ru-RU" sz="1600" u="sng" dirty="0" smtClean="0"/>
              <a:t>ЖКХ:</a:t>
            </a:r>
          </a:p>
          <a:p>
            <a:endParaRPr lang="ru-RU" sz="1600" u="sng" dirty="0" smtClean="0"/>
          </a:p>
          <a:p>
            <a:endParaRPr lang="ru-RU" sz="1600" u="sng" dirty="0" smtClean="0"/>
          </a:p>
          <a:p>
            <a:endParaRPr lang="ru-RU" sz="1600" dirty="0" smtClean="0"/>
          </a:p>
          <a:p>
            <a:r>
              <a:rPr lang="ru-RU" sz="1600" dirty="0" smtClean="0"/>
              <a:t>-  ненадлежащее обслуживание дома УК;</a:t>
            </a:r>
          </a:p>
          <a:p>
            <a:r>
              <a:rPr lang="ru-RU" sz="1600" dirty="0" smtClean="0"/>
              <a:t>-  задолженность перед УК; </a:t>
            </a:r>
          </a:p>
          <a:p>
            <a:r>
              <a:rPr lang="ru-RU" sz="1600" dirty="0" smtClean="0"/>
              <a:t>-  аренда помещений;</a:t>
            </a:r>
          </a:p>
          <a:p>
            <a:r>
              <a:rPr lang="ru-RU" sz="1600" dirty="0" smtClean="0"/>
              <a:t>-  о передаче дома другой УК; </a:t>
            </a:r>
          </a:p>
          <a:p>
            <a:pPr>
              <a:buFontTx/>
              <a:buChar char="-"/>
            </a:pPr>
            <a:r>
              <a:rPr lang="ru-RU" sz="1600" dirty="0" smtClean="0"/>
              <a:t>  обман руководством УК жильцов домов </a:t>
            </a:r>
          </a:p>
          <a:p>
            <a:pPr>
              <a:buFontTx/>
              <a:buChar char="-"/>
            </a:pPr>
            <a:r>
              <a:rPr lang="ru-RU" sz="1600" dirty="0" smtClean="0"/>
              <a:t>  по незаконной оплате услуг;</a:t>
            </a:r>
          </a:p>
          <a:p>
            <a:r>
              <a:rPr lang="ru-RU" sz="1600" dirty="0" smtClean="0"/>
              <a:t>-  обустройство парковочных мест; </a:t>
            </a:r>
          </a:p>
          <a:p>
            <a:r>
              <a:rPr lang="ru-RU" sz="1600" dirty="0" smtClean="0"/>
              <a:t> </a:t>
            </a:r>
          </a:p>
          <a:p>
            <a:r>
              <a:rPr lang="ru-RU" sz="1600" dirty="0" smtClean="0"/>
              <a:t> 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ДенисовСН\Desktop\Фото к отчёту\YE5A3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04728"/>
            <a:ext cx="3857652" cy="2571769"/>
          </a:xfrm>
          <a:prstGeom prst="rect">
            <a:avLst/>
          </a:prstGeom>
          <a:noFill/>
        </p:spPr>
      </p:pic>
      <p:pic>
        <p:nvPicPr>
          <p:cNvPr id="2051" name="Picture 3" descr="C:\Users\ДенисовСН\Desktop\Фото к отчёту\Работа с избирателя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876"/>
            <a:ext cx="3881551" cy="2911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86" y="785794"/>
            <a:ext cx="807249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857232"/>
            <a:ext cx="8072493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 </a:t>
            </a:r>
          </a:p>
          <a:p>
            <a:r>
              <a:rPr lang="ru-RU" sz="1600" b="1" dirty="0" smtClean="0"/>
              <a:t>Наиболее обсуждаемые вопросы:</a:t>
            </a:r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r>
              <a:rPr lang="ru-RU" sz="1600" u="sng" dirty="0" smtClean="0"/>
              <a:t>КГС </a:t>
            </a:r>
            <a:r>
              <a:rPr lang="ru-RU" sz="1600" dirty="0" smtClean="0"/>
              <a:t>– о включении в программу:</a:t>
            </a:r>
          </a:p>
          <a:p>
            <a:r>
              <a:rPr lang="ru-RU" sz="1600" dirty="0" smtClean="0"/>
              <a:t>- </a:t>
            </a:r>
            <a:r>
              <a:rPr lang="ru-RU" sz="1600" dirty="0" err="1" smtClean="0"/>
              <a:t>Моченкова</a:t>
            </a:r>
            <a:r>
              <a:rPr lang="ru-RU" sz="1600" dirty="0" smtClean="0"/>
              <a:t>, 2,14,14а,18,22,26; </a:t>
            </a:r>
          </a:p>
          <a:p>
            <a:r>
              <a:rPr lang="ru-RU" sz="1600" dirty="0" smtClean="0"/>
              <a:t>- Ветеранов, 2,4, 11;  </a:t>
            </a:r>
          </a:p>
          <a:p>
            <a:r>
              <a:rPr lang="ru-RU" sz="1600" dirty="0" smtClean="0"/>
              <a:t>- </a:t>
            </a:r>
            <a:r>
              <a:rPr lang="ru-RU" sz="1600" dirty="0" err="1" smtClean="0"/>
              <a:t>Окинина</a:t>
            </a:r>
            <a:r>
              <a:rPr lang="ru-RU" sz="1600" dirty="0" smtClean="0"/>
              <a:t>, 1,3; </a:t>
            </a:r>
          </a:p>
          <a:p>
            <a:r>
              <a:rPr lang="ru-RU" sz="1600" dirty="0" smtClean="0"/>
              <a:t>- Пионерская, 12,21;</a:t>
            </a:r>
          </a:p>
          <a:p>
            <a:r>
              <a:rPr lang="ru-RU" sz="1600" dirty="0" smtClean="0"/>
              <a:t>- Спортивная, 4,6,8,10;</a:t>
            </a:r>
          </a:p>
          <a:p>
            <a:r>
              <a:rPr lang="ru-RU" sz="1600" dirty="0" smtClean="0"/>
              <a:t>- Молодёжная 5,7,21;</a:t>
            </a:r>
          </a:p>
          <a:p>
            <a:r>
              <a:rPr lang="ru-RU" sz="1600" dirty="0" smtClean="0"/>
              <a:t>- Северное шоссе, 29,39.</a:t>
            </a: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ДенисовСН\Desktop\Фото к отчёту\YE5A8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2857520" cy="1905013"/>
          </a:xfrm>
          <a:prstGeom prst="rect">
            <a:avLst/>
          </a:prstGeom>
          <a:noFill/>
        </p:spPr>
      </p:pic>
      <p:pic>
        <p:nvPicPr>
          <p:cNvPr id="3075" name="Picture 3" descr="C:\Users\ДенисовСН\Desktop\Фото к отчёту\YE5A8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357694"/>
            <a:ext cx="2843195" cy="1895463"/>
          </a:xfrm>
          <a:prstGeom prst="rect">
            <a:avLst/>
          </a:prstGeom>
          <a:noFill/>
        </p:spPr>
      </p:pic>
      <p:pic>
        <p:nvPicPr>
          <p:cNvPr id="3076" name="Picture 4" descr="C:\Users\ДенисовСН\Desktop\Фото к отчёту\YE5A8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357694"/>
            <a:ext cx="2845800" cy="1897200"/>
          </a:xfrm>
          <a:prstGeom prst="rect">
            <a:avLst/>
          </a:prstGeom>
          <a:noFill/>
        </p:spPr>
      </p:pic>
      <p:pic>
        <p:nvPicPr>
          <p:cNvPr id="3077" name="Picture 5" descr="C:\Users\ДенисовСН\Desktop\Фото к отчёту\YE5A80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1328" y="857233"/>
            <a:ext cx="2214000" cy="3320999"/>
          </a:xfrm>
          <a:prstGeom prst="rect">
            <a:avLst/>
          </a:prstGeom>
          <a:noFill/>
        </p:spPr>
      </p:pic>
      <p:pic>
        <p:nvPicPr>
          <p:cNvPr id="3078" name="Picture 6" descr="C:\Users\ДенисовСН\Desktop\Фото к отчёту\YE5A80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5400000">
            <a:off x="3804044" y="1410875"/>
            <a:ext cx="3321864" cy="221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457379"/>
            <a:ext cx="43204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86" y="1071546"/>
            <a:ext cx="807249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857232"/>
            <a:ext cx="8072493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 </a:t>
            </a:r>
          </a:p>
          <a:p>
            <a:r>
              <a:rPr lang="ru-RU" sz="1600" u="sng" dirty="0" smtClean="0"/>
              <a:t>Жилищные вопросы: </a:t>
            </a:r>
            <a:endParaRPr lang="ru-RU" sz="1600" dirty="0" smtClean="0"/>
          </a:p>
          <a:p>
            <a:r>
              <a:rPr lang="ru-RU" sz="1600" dirty="0" smtClean="0"/>
              <a:t>- расселение в связи с предстоящей реконструкцией территории;</a:t>
            </a:r>
          </a:p>
          <a:p>
            <a:r>
              <a:rPr lang="ru-RU" sz="1600" dirty="0" smtClean="0"/>
              <a:t>- приватизация жилого помещения.</a:t>
            </a:r>
          </a:p>
          <a:p>
            <a:r>
              <a:rPr lang="ru-RU" sz="1600" dirty="0" smtClean="0"/>
              <a:t> </a:t>
            </a:r>
          </a:p>
          <a:p>
            <a:r>
              <a:rPr lang="ru-RU" sz="1600" u="sng" dirty="0" smtClean="0"/>
              <a:t>Безопасность движения: </a:t>
            </a:r>
            <a:endParaRPr lang="ru-RU" sz="1600" dirty="0" smtClean="0"/>
          </a:p>
          <a:p>
            <a:r>
              <a:rPr lang="ru-RU" sz="1600" dirty="0" smtClean="0"/>
              <a:t>- установка пешеходного перехода через Северное шоссе напротив дома по адресу: Северное шоссе, 29.</a:t>
            </a:r>
          </a:p>
          <a:p>
            <a:r>
              <a:rPr lang="ru-RU" sz="1600" dirty="0" smtClean="0"/>
              <a:t> </a:t>
            </a:r>
          </a:p>
          <a:p>
            <a:r>
              <a:rPr lang="ru-RU" sz="1600" u="sng" dirty="0" smtClean="0"/>
              <a:t>Увековечивание памяти:</a:t>
            </a:r>
            <a:endParaRPr lang="ru-RU" sz="1600" dirty="0" smtClean="0"/>
          </a:p>
          <a:p>
            <a:r>
              <a:rPr lang="ru-RU" sz="1600" dirty="0" smtClean="0"/>
              <a:t>- установка памятника курсантам </a:t>
            </a:r>
            <a:r>
              <a:rPr lang="ru-RU" sz="1600" dirty="0" err="1" smtClean="0"/>
              <a:t>Лепельского</a:t>
            </a:r>
            <a:r>
              <a:rPr lang="ru-RU" sz="1600" dirty="0" smtClean="0"/>
              <a:t>/Череповецкого военного училища.</a:t>
            </a: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ts val="16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7410" name="Picture 2" descr="https://35media.ru/static/editor/image/6b9462ad-4e29-4eef-881b-25b5826e63d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3333728" cy="2500297"/>
          </a:xfrm>
          <a:prstGeom prst="rect">
            <a:avLst/>
          </a:prstGeom>
          <a:noFill/>
        </p:spPr>
      </p:pic>
      <p:pic>
        <p:nvPicPr>
          <p:cNvPr id="17412" name="Picture 4" descr="https://35media.ru/static/editor/image/a362d12b-8bc0-4d00-a8ab-be23292ae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786190"/>
            <a:ext cx="3753254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40"/>
            <a:ext cx="4472228" cy="3022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Поздравление ветеранов Великой </a:t>
            </a:r>
            <a:r>
              <a:rPr lang="ru-RU" sz="1600" dirty="0" smtClean="0"/>
              <a:t>Отечественной </a:t>
            </a:r>
            <a:r>
              <a:rPr lang="ru-RU" sz="1600" dirty="0" smtClean="0"/>
              <a:t>войны </a:t>
            </a:r>
            <a:r>
              <a:rPr lang="ru-RU" sz="1600" dirty="0" smtClean="0"/>
              <a:t>Кирсановой </a:t>
            </a:r>
            <a:r>
              <a:rPr lang="ru-RU" sz="1600" dirty="0" smtClean="0"/>
              <a:t>Л.И. и Лукина В.Ф.</a:t>
            </a:r>
          </a:p>
          <a:p>
            <a:r>
              <a:rPr lang="ru-RU" sz="1600" dirty="0" smtClean="0"/>
              <a:t>с Днём Победы</a:t>
            </a:r>
          </a:p>
        </p:txBody>
      </p:sp>
      <p:pic>
        <p:nvPicPr>
          <p:cNvPr id="14338" name="Picture 2" descr="C:\Users\ДенисовСН\Desktop\Фото к отчёту\YE5A8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06" y="2000240"/>
            <a:ext cx="4500594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10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Поздравление ветерана Великой отечественной войны Созина А.И. с Днём рождения</a:t>
            </a:r>
          </a:p>
        </p:txBody>
      </p:sp>
      <p:pic>
        <p:nvPicPr>
          <p:cNvPr id="32771" name="Picture 3" descr="C:\Users\ДенисовСН\Desktop\Фото к отчёту\YE5A8383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85926"/>
            <a:ext cx="6715172" cy="4539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105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Участие в заседании Совета ТОС «Северный» по вопросу включения в городской план работ по благоустройству Северного района.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" y="2425074"/>
            <a:ext cx="4422213" cy="2948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7" y="2420548"/>
            <a:ext cx="4428999" cy="2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57379"/>
            <a:ext cx="36004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701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5" y="63338"/>
            <a:ext cx="509017" cy="509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142984"/>
            <a:ext cx="8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Поздравление коллектива АО «ЧФМК» с Днём защитника Отечества;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6"/>
            <a:ext cx="4454235" cy="2969490"/>
          </a:xfrm>
          <a:prstGeom prst="rect">
            <a:avLst/>
          </a:prstGeom>
        </p:spPr>
      </p:pic>
      <p:pic>
        <p:nvPicPr>
          <p:cNvPr id="13314" name="Picture 2" descr="C:\Users\ДенисовСН\Desktop\Фото к отчёту\YE5A7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06" y="1785926"/>
            <a:ext cx="4455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391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864</Words>
  <Application>Microsoft Office PowerPoint</Application>
  <PresentationFormat>Экран (4:3)</PresentationFormat>
  <Paragraphs>198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Анфалова Ирина Павловна</dc:creator>
  <cp:lastModifiedBy>Белозерова Наталья</cp:lastModifiedBy>
  <cp:revision>96</cp:revision>
  <dcterms:created xsi:type="dcterms:W3CDTF">2018-09-05T06:59:14Z</dcterms:created>
  <dcterms:modified xsi:type="dcterms:W3CDTF">2021-03-04T12:49:07Z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