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6E74-E835-486D-A7A6-BEC4976A0931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3C77-9772-40CC-9F9F-47F8A7412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8BA0-F730-42D7-A471-6A378D7F45A8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396-E6DC-4AFC-93AD-8356F82C972E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958-425A-4D58-8870-0004AF208080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2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B2D-465F-4255-9141-6607C62F7053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0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6224-A972-453C-9AF0-1C532D9CE8C9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2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B31-90E7-476D-9C5D-DC5084A125FE}" type="datetime1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0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9FE9-2E1D-4327-B5A2-C06676A215DF}" type="datetime1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0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D55F-9081-4FD8-900C-0BB48F721F35}" type="datetime1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0903-5318-455A-B692-D112AEEF23F8}" type="datetime1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C5F2-5836-48CA-A1B9-B5EFFA073816}" type="datetime1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9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716B-F501-486C-850C-A5841294BFFB}" type="datetime1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D7B1-BDB8-4274-B23F-DC6006136680}" type="datetime1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B3D1-D9C3-4EB1-B7B1-4DB68C1AD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990001"/>
            <a:ext cx="7416824" cy="25237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ОТЧЕТ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 </a:t>
            </a:r>
            <a:r>
              <a:rPr lang="ru-RU" sz="2800" b="1" dirty="0">
                <a:solidFill>
                  <a:srgbClr val="0070C0"/>
                </a:solidFill>
              </a:rPr>
              <a:t>деятельности депутата Череповецкой городской Думы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Орлова Сергея Валентиновича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 </a:t>
            </a:r>
            <a:r>
              <a:rPr lang="ru-RU" sz="2800" b="1" dirty="0">
                <a:solidFill>
                  <a:srgbClr val="0070C0"/>
                </a:solidFill>
              </a:rPr>
              <a:t>итогам </a:t>
            </a:r>
            <a:r>
              <a:rPr lang="ru-RU" sz="2800" b="1" dirty="0" smtClean="0">
                <a:solidFill>
                  <a:srgbClr val="0070C0"/>
                </a:solidFill>
              </a:rPr>
              <a:t>2020 года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27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57379"/>
            <a:ext cx="504056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87015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Правотворческая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585"/>
            <a:ext cx="504056" cy="504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265" y="692696"/>
            <a:ext cx="79090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Предложения, представленные депутатом в план работы городской Думы на полугодие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endParaRPr lang="ru-RU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Инициатива о внесении в перечень льготного предоставления путевок в дошкольные учреждения работников сферы здравоохранения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7796"/>
            <a:ext cx="390145" cy="408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6265" y="2132856"/>
            <a:ext cx="756660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rgbClr val="0070C0"/>
                </a:solidFill>
              </a:rPr>
              <a:t>Информация об участии депутата в работе заседаний городской Думы, ее коллегии, </a:t>
            </a:r>
            <a:endParaRPr lang="ru-RU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rgbClr val="0070C0"/>
                </a:solidFill>
              </a:rPr>
              <a:t>постоянных </a:t>
            </a:r>
            <a:r>
              <a:rPr lang="ru-RU" sz="1600" dirty="0">
                <a:solidFill>
                  <a:srgbClr val="0070C0"/>
                </a:solidFill>
              </a:rPr>
              <a:t>и иных </a:t>
            </a:r>
            <a:r>
              <a:rPr lang="ru-RU" sz="1600" dirty="0" smtClean="0">
                <a:solidFill>
                  <a:srgbClr val="0070C0"/>
                </a:solidFill>
              </a:rPr>
              <a:t>комиссий</a:t>
            </a:r>
            <a:r>
              <a:rPr lang="ru-RU" sz="1600" dirty="0" smtClean="0">
                <a:solidFill>
                  <a:srgbClr val="0070C0"/>
                </a:solidFill>
              </a:rPr>
              <a:t>: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3" y="2132856"/>
            <a:ext cx="490729" cy="390145"/>
          </a:xfrm>
          <a:prstGeom prst="rect">
            <a:avLst/>
          </a:prstGeom>
        </p:spPr>
      </p:pic>
      <p:pic>
        <p:nvPicPr>
          <p:cNvPr id="2050" name="Picture 2" descr="47bd0624-4bb9-4b9d-bd15-a800cf912b61@eurprd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523001"/>
            <a:ext cx="2845237" cy="18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6265" y="2547429"/>
            <a:ext cx="5784657" cy="403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10 </a:t>
            </a:r>
            <a:r>
              <a:rPr lang="ru-RU" dirty="0" smtClean="0">
                <a:solidFill>
                  <a:srgbClr val="0070C0"/>
                </a:solidFill>
              </a:rPr>
              <a:t>заседаний Череповецкой городской Думы;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4 совместные </a:t>
            </a:r>
            <a:r>
              <a:rPr lang="ru-RU" dirty="0">
                <a:solidFill>
                  <a:srgbClr val="0070C0"/>
                </a:solidFill>
              </a:rPr>
              <a:t>заседания постоянных </a:t>
            </a:r>
            <a:r>
              <a:rPr lang="ru-RU" dirty="0" smtClean="0">
                <a:solidFill>
                  <a:srgbClr val="0070C0"/>
                </a:solidFill>
              </a:rPr>
              <a:t>комиссий;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9 </a:t>
            </a:r>
            <a:r>
              <a:rPr lang="ru-RU" dirty="0" smtClean="0">
                <a:solidFill>
                  <a:srgbClr val="0070C0"/>
                </a:solidFill>
              </a:rPr>
              <a:t>заседаний </a:t>
            </a:r>
            <a:r>
              <a:rPr lang="ru-RU" dirty="0">
                <a:solidFill>
                  <a:srgbClr val="0070C0"/>
                </a:solidFill>
              </a:rPr>
              <a:t>постоянной комиссии по местному самоуправлению, регламенту и депутатской </a:t>
            </a:r>
            <a:r>
              <a:rPr lang="ru-RU" dirty="0" smtClean="0">
                <a:solidFill>
                  <a:srgbClr val="0070C0"/>
                </a:solidFill>
              </a:rPr>
              <a:t>деятельности;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1 </a:t>
            </a:r>
            <a:r>
              <a:rPr lang="ru-RU" dirty="0" smtClean="0">
                <a:solidFill>
                  <a:srgbClr val="0070C0"/>
                </a:solidFill>
              </a:rPr>
              <a:t>заседание </a:t>
            </a:r>
            <a:r>
              <a:rPr lang="ru-RU" dirty="0">
                <a:solidFill>
                  <a:srgbClr val="0070C0"/>
                </a:solidFill>
              </a:rPr>
              <a:t>постоянной комиссии по развитию города и муниципальной </a:t>
            </a:r>
            <a:r>
              <a:rPr lang="ru-RU" dirty="0" smtClean="0">
                <a:solidFill>
                  <a:srgbClr val="0070C0"/>
                </a:solidFill>
              </a:rPr>
              <a:t>собственности;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1 заседание постоянной комиссии по бюджету и экономической </a:t>
            </a:r>
            <a:r>
              <a:rPr lang="ru-RU" dirty="0" smtClean="0">
                <a:solidFill>
                  <a:srgbClr val="0070C0"/>
                </a:solidFill>
              </a:rPr>
              <a:t>политике.</a:t>
            </a:r>
          </a:p>
          <a:p>
            <a:pPr>
              <a:lnSpc>
                <a:spcPts val="1600"/>
              </a:lnSpc>
            </a:pP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2051" name="Picture 3" descr="85022403-4f79-4672-ae1d-6a27d0857e07@eurprd0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509141"/>
            <a:ext cx="2857229" cy="1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457379"/>
            <a:ext cx="432048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87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с обращениями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3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83" y="990300"/>
            <a:ext cx="477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За 2020 год в адрес депутата Орлова С.В. поступило </a:t>
            </a:r>
            <a:r>
              <a:rPr lang="ru-RU" sz="2400" dirty="0" smtClean="0">
                <a:solidFill>
                  <a:srgbClr val="0070C0"/>
                </a:solidFill>
              </a:rPr>
              <a:t>                    18 </a:t>
            </a:r>
            <a:r>
              <a:rPr lang="ru-RU" sz="2400" dirty="0" smtClean="0">
                <a:solidFill>
                  <a:srgbClr val="0070C0"/>
                </a:solidFill>
              </a:rPr>
              <a:t>обращений граждан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809d95b8-fd7d-4fdc-97dd-1026caf8c23f@eur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01" y="867332"/>
            <a:ext cx="3608807" cy="17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8815" y="2632249"/>
            <a:ext cx="84190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9 </a:t>
            </a:r>
            <a:r>
              <a:rPr lang="ru-RU" sz="2000" dirty="0" smtClean="0">
                <a:solidFill>
                  <a:srgbClr val="0070C0"/>
                </a:solidFill>
              </a:rPr>
              <a:t>обращений по вопросам благоустройства территорий и участие в программе «Комфортная городская среда»;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4 обращения по вопросам консультации предоставления документов для получения наград Череповецкой городской Думы;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3 обращения по вопросам жилищно-коммунального хозяйства;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1 обращение по вопросу дошкольного образования;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1 обращение по вопросу здравоохранения.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390" y="620688"/>
            <a:ext cx="7909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В рамках взаимодействия депутатов Череповецкой городской Думы с избирателями и территориальным общественным самоуправлением по округу № 2 в </a:t>
            </a:r>
            <a:r>
              <a:rPr lang="ru-RU" sz="2000" dirty="0" smtClean="0">
                <a:solidFill>
                  <a:srgbClr val="0070C0"/>
                </a:solidFill>
              </a:rPr>
              <a:t>2020 </a:t>
            </a:r>
            <a:r>
              <a:rPr lang="ru-RU" sz="2000" dirty="0">
                <a:solidFill>
                  <a:srgbClr val="0070C0"/>
                </a:solidFill>
              </a:rPr>
              <a:t>году </a:t>
            </a:r>
            <a:r>
              <a:rPr lang="ru-RU" sz="2000" dirty="0" smtClean="0">
                <a:solidFill>
                  <a:srgbClr val="0070C0"/>
                </a:solidFill>
              </a:rPr>
              <a:t>Орлов С.В. принял участие</a:t>
            </a:r>
            <a:r>
              <a:rPr lang="ru-RU" sz="2000" dirty="0" smtClean="0">
                <a:solidFill>
                  <a:srgbClr val="0070C0"/>
                </a:solidFill>
              </a:rPr>
              <a:t>: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0b13b0e1-f4ef-4489-b007-47bd45045ecb@eurprd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57" y="1663141"/>
            <a:ext cx="2748318" cy="154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6fa85a4b-90ba-40c4-8702-77675a487243@eurprd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16" y="3213414"/>
            <a:ext cx="2748318" cy="13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1556792"/>
            <a:ext cx="62244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мероприятиях</a:t>
            </a:r>
            <a:r>
              <a:rPr lang="ru-RU" dirty="0" smtClean="0">
                <a:solidFill>
                  <a:srgbClr val="0070C0"/>
                </a:solidFill>
              </a:rPr>
              <a:t>, по приемке дворовых территорий по адресам: ул. Любецкая, д. 5, 9, 27; после реконструкции в рамках проекта «Комфортная городская среда»;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в рамках проекта «Диалог» проведена встреча с жителями домов по адресу: ул. Любецкая, д. 25, 27, 29, 31, 33, 35 и ул. </a:t>
            </a:r>
            <a:r>
              <a:rPr lang="ru-RU" dirty="0" err="1" smtClean="0">
                <a:solidFill>
                  <a:srgbClr val="0070C0"/>
                </a:solidFill>
              </a:rPr>
              <a:t>Наседкина</a:t>
            </a:r>
            <a:r>
              <a:rPr lang="ru-RU" dirty="0" smtClean="0">
                <a:solidFill>
                  <a:srgbClr val="0070C0"/>
                </a:solidFill>
              </a:rPr>
              <a:t>, д. 3, 5, 7, 9, 11, 22;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проведение информационной и разъяснительной работы по голосованию по поправкам в Конституцию РФ;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в приемке после ремонта проезжей части по ул. Любецкая и ул. </a:t>
            </a:r>
            <a:r>
              <a:rPr lang="ru-RU" dirty="0" err="1" smtClean="0">
                <a:solidFill>
                  <a:srgbClr val="0070C0"/>
                </a:solidFill>
              </a:rPr>
              <a:t>Наседкина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в решении вопроса освещения пешеходного тротуара от МКД по ул. </a:t>
            </a:r>
            <a:r>
              <a:rPr lang="ru-RU" dirty="0" err="1" smtClean="0">
                <a:solidFill>
                  <a:srgbClr val="0070C0"/>
                </a:solidFill>
              </a:rPr>
              <a:t>Наседкина</a:t>
            </a:r>
            <a:r>
              <a:rPr lang="ru-RU" dirty="0" smtClean="0">
                <a:solidFill>
                  <a:srgbClr val="0070C0"/>
                </a:solidFill>
              </a:rPr>
              <a:t>, 12 до </a:t>
            </a:r>
            <a:r>
              <a:rPr lang="ru-RU" dirty="0" err="1" smtClean="0">
                <a:solidFill>
                  <a:srgbClr val="0070C0"/>
                </a:solidFill>
              </a:rPr>
              <a:t>Наседкина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29.</a:t>
            </a: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4100" name="Picture 4" descr="d93a8f59-2645-4e4c-96f0-265b5e365918@eurprd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16" y="4580937"/>
            <a:ext cx="2740259" cy="159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3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457379"/>
            <a:ext cx="432048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0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Освещение деятельности депутата в средствах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массовой </a:t>
            </a:r>
            <a:r>
              <a:rPr lang="ru-RU" dirty="0">
                <a:solidFill>
                  <a:schemeClr val="bg1"/>
                </a:solidFill>
              </a:rPr>
              <a:t>информации и в социальных сетях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9" y="68656"/>
            <a:ext cx="509017" cy="509017"/>
          </a:xfrm>
          <a:prstGeom prst="rect">
            <a:avLst/>
          </a:prstGeom>
        </p:spPr>
      </p:pic>
      <p:pic>
        <p:nvPicPr>
          <p:cNvPr id="1026" name="Picture 2" descr="6e93600f-af6a-4f85-8037-e22edc8b8792@eurprd0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b="13925"/>
          <a:stretch/>
        </p:blipFill>
        <p:spPr bwMode="auto">
          <a:xfrm>
            <a:off x="683568" y="1340768"/>
            <a:ext cx="131372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7290" y="1340768"/>
            <a:ext cx="675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 2020 год 7 раз опубликована информация о депутатской деятельности Орлова С.В. на официальной странице Череповецкой городской думы в социальной сети «</a:t>
            </a:r>
            <a:r>
              <a:rPr lang="ru-RU" dirty="0" err="1" smtClean="0">
                <a:solidFill>
                  <a:srgbClr val="0070C0"/>
                </a:solidFill>
              </a:rPr>
              <a:t>ВКонтакте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b13c3753-1482-4a87-a0e6-826e76e833e9@eurprd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90" y="2475424"/>
            <a:ext cx="5583101" cy="372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511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2F59457041F274E81AD24961B6AA47E" ma:contentTypeVersion="11" ma:contentTypeDescription="Создание документа." ma:contentTypeScope="" ma:versionID="798f763f0c44c763dedb4a1d5876b9f0">
  <xsd:schema xmlns:xsd="http://www.w3.org/2001/XMLSchema" xmlns:xs="http://www.w3.org/2001/XMLSchema" xmlns:p="http://schemas.microsoft.com/office/2006/metadata/properties" xmlns:ns3="710273b7-8d37-479f-bbd9-8f78fc0e6826" xmlns:ns4="8d2f58c1-0164-4e84-99d3-964d387503d7" targetNamespace="http://schemas.microsoft.com/office/2006/metadata/properties" ma:root="true" ma:fieldsID="363b83663585f5d43fc2482577343332" ns3:_="" ns4:_="">
    <xsd:import namespace="710273b7-8d37-479f-bbd9-8f78fc0e6826"/>
    <xsd:import namespace="8d2f58c1-0164-4e84-99d3-964d387503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273b7-8d37-479f-bbd9-8f78fc0e68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f58c1-0164-4e84-99d3-964d387503d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7DA953-1F27-41E1-9B1C-C6102C33310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d2f58c1-0164-4e84-99d3-964d387503d7"/>
    <ds:schemaRef ds:uri="710273b7-8d37-479f-bbd9-8f78fc0e68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6712E4-FE7D-4ADB-95C4-2F8373FF59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CDB7B-3611-4336-B81F-4F2A871ED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0273b7-8d37-479f-bbd9-8f78fc0e6826"/>
    <ds:schemaRef ds:uri="8d2f58c1-0164-4e84-99d3-964d38750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370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Анфалова Ирина Павловна</dc:creator>
  <cp:lastModifiedBy>Савин Никита Олегович</cp:lastModifiedBy>
  <cp:revision>38</cp:revision>
  <dcterms:created xsi:type="dcterms:W3CDTF">2018-09-05T06:59:14Z</dcterms:created>
  <dcterms:modified xsi:type="dcterms:W3CDTF">2021-02-28T15:57:06Z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0x010100C2F59457041F274E81AD24961B6AA47E</vt:lpwstr>
  </property>
</Properties>
</file>