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322" r:id="rId3"/>
    <p:sldId id="323" r:id="rId4"/>
    <p:sldId id="321" r:id="rId5"/>
    <p:sldId id="324" r:id="rId6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99FF99"/>
    <a:srgbClr val="FFCCFF"/>
    <a:srgbClr val="FFFFCC"/>
    <a:srgbClr val="FF9933"/>
    <a:srgbClr val="E0FFA7"/>
    <a:srgbClr val="E5EBF7"/>
    <a:srgbClr val="1F3D85"/>
    <a:srgbClr val="C323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98" autoAdjust="0"/>
    <p:restoredTop sz="75827" autoAdjust="0"/>
  </p:normalViewPr>
  <p:slideViewPr>
    <p:cSldViewPr snapToGrid="0" snapToObjects="1">
      <p:cViewPr varScale="1">
        <p:scale>
          <a:sx n="74" d="100"/>
          <a:sy n="74" d="100"/>
        </p:scale>
        <p:origin x="-288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b="0" dirty="0">
              <a:solidFill>
                <a:srgbClr val="1F3D85"/>
              </a:solidFill>
            </a:endParaRPr>
          </a:p>
          <a:p>
            <a:endParaRPr lang="ru-RU" sz="1369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7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74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wsrvol" TargetMode="External"/><Relationship Id="rId5" Type="http://schemas.openxmlformats.org/officeDocument/2006/relationships/hyperlink" Target="https://vk.com/public188809700" TargetMode="External"/><Relationship Id="rId4" Type="http://schemas.openxmlformats.org/officeDocument/2006/relationships/hyperlink" Target="https://mp.viro.edu.ru/w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1" y="2063931"/>
            <a:ext cx="7378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Движение Ворлдскиллс в Вологодской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510" y="4229615"/>
            <a:ext cx="449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ТЕКСТ ТЕКСТ ТЕКСТ ТЕКСТ</a:t>
            </a:r>
          </a:p>
          <a:p>
            <a:r>
              <a:rPr lang="ru-RU" sz="30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 ТЕКСТ ТЕКСТ ТЕКСТ ТЕКСТ</a:t>
            </a:r>
          </a:p>
          <a:p>
            <a:r>
              <a:rPr lang="ru-RU" sz="30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227" y="4905214"/>
            <a:ext cx="1952787" cy="23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67651" y="390525"/>
            <a:ext cx="2552700" cy="2304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-21771" y="0"/>
            <a:ext cx="10713584" cy="7595300"/>
            <a:chOff x="0" y="-35625"/>
            <a:chExt cx="10700383" cy="7595300"/>
          </a:xfrm>
        </p:grpSpPr>
        <p:pic>
          <p:nvPicPr>
            <p:cNvPr id="1027" name="Picture 3" descr="C:\Users\User\Documents\заставка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220"/>
              <a:ext cx="10700383" cy="71264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User\Documents\заставка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5625"/>
              <a:ext cx="10700383" cy="71264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70114" y="4043965"/>
            <a:ext cx="9361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VI</a:t>
            </a:r>
            <a:r>
              <a:rPr lang="ru-RU" sz="36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 Региональный</a:t>
            </a:r>
            <a:endParaRPr lang="ru-RU" sz="3600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чемпионат</a:t>
            </a:r>
          </a:p>
          <a:p>
            <a:r>
              <a:rPr lang="ru-RU" sz="36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«Молодые профессионалы» </a:t>
            </a:r>
            <a:r>
              <a:rPr lang="ru-RU" sz="36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WorldSkills</a:t>
            </a:r>
            <a:r>
              <a:rPr lang="en-US" sz="36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 Russia)</a:t>
            </a:r>
            <a:r>
              <a:rPr lang="ru-RU" sz="3600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Вологодской области 2020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166423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12206" y="308662"/>
            <a:ext cx="2552700" cy="2304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049" y="184939"/>
            <a:ext cx="954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Очно-дистанционный формат </a:t>
            </a:r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чемпионата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06" y="184939"/>
            <a:ext cx="1571545" cy="117623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82564" y="1394313"/>
            <a:ext cx="103112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CA66A5-54A8-4EA5-8FF6-A179F9AEC460}"/>
              </a:ext>
            </a:extLst>
          </p:cNvPr>
          <p:cNvSpPr/>
          <p:nvPr/>
        </p:nvSpPr>
        <p:spPr>
          <a:xfrm>
            <a:off x="5265737" y="1819319"/>
            <a:ext cx="50697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ДИСТАНЦИОННЫЙ ФОРМАТ –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деловая,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профориентационная программа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24–26 ноября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церемония открытия – 23 ноября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церемония закрытия – 27 ноября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новостные утренние эфиры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режиме онлайн 24, 25, 26 ноября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DEDD06-2A0F-4565-96DA-5C46860555D4}"/>
              </a:ext>
            </a:extLst>
          </p:cNvPr>
          <p:cNvSpPr/>
          <p:nvPr/>
        </p:nvSpPr>
        <p:spPr>
          <a:xfrm>
            <a:off x="-77788" y="1837710"/>
            <a:ext cx="534352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ОЧНЫЙ ФОРМАТ –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Соревнования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23–26 ноября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15 площадках в Вологде (25)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Череповце (3), Грязовце (1),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Кадуе</a:t>
            </a:r>
            <a:r>
              <a:rPr lang="ru-RU" sz="2400" b="1" dirty="0">
                <a:solidFill>
                  <a:srgbClr val="002060"/>
                </a:solidFill>
              </a:rPr>
              <a:t> (1), Тотьме (1)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FB373F-066B-46D8-B75F-53F5363E6C4B}"/>
              </a:ext>
            </a:extLst>
          </p:cNvPr>
          <p:cNvSpPr/>
          <p:nvPr/>
        </p:nvSpPr>
        <p:spPr>
          <a:xfrm>
            <a:off x="848663" y="5195866"/>
            <a:ext cx="3308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Соблюдение </a:t>
            </a:r>
            <a:r>
              <a:rPr lang="ru-RU" sz="2000" b="1" dirty="0" smtClean="0">
                <a:solidFill>
                  <a:srgbClr val="002060"/>
                </a:solidFill>
              </a:rPr>
              <a:t>СЭ мер: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дистанцирование</a:t>
            </a:r>
            <a:r>
              <a:rPr lang="ru-RU" sz="2000" b="1" dirty="0" smtClean="0">
                <a:solidFill>
                  <a:srgbClr val="002060"/>
                </a:solidFill>
              </a:rPr>
              <a:t>, отсутствие посетителей, санобработка помещений, масочный режим и др. меры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134861AF-1B70-48BC-9466-8C97E56287CE}"/>
              </a:ext>
            </a:extLst>
          </p:cNvPr>
          <p:cNvSpPr/>
          <p:nvPr/>
        </p:nvSpPr>
        <p:spPr>
          <a:xfrm>
            <a:off x="2359891" y="4502869"/>
            <a:ext cx="286328" cy="53667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072E8E41-E929-4E2A-A5C1-714F3C1BCB57}"/>
              </a:ext>
            </a:extLst>
          </p:cNvPr>
          <p:cNvSpPr/>
          <p:nvPr/>
        </p:nvSpPr>
        <p:spPr>
          <a:xfrm>
            <a:off x="7509164" y="2399417"/>
            <a:ext cx="212436" cy="60036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31D32BC9-E301-4E4A-AAA8-607A323B675B}"/>
              </a:ext>
            </a:extLst>
          </p:cNvPr>
          <p:cNvCxnSpPr>
            <a:cxnSpLocks/>
          </p:cNvCxnSpPr>
          <p:nvPr/>
        </p:nvCxnSpPr>
        <p:spPr>
          <a:xfrm>
            <a:off x="5740930" y="2309092"/>
            <a:ext cx="39613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829CA4F0-3F62-4252-859D-F723C33D7F82}"/>
              </a:ext>
            </a:extLst>
          </p:cNvPr>
          <p:cNvCxnSpPr>
            <a:cxnSpLocks/>
          </p:cNvCxnSpPr>
          <p:nvPr/>
        </p:nvCxnSpPr>
        <p:spPr>
          <a:xfrm>
            <a:off x="646545" y="2322946"/>
            <a:ext cx="39613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F719F740-F872-4126-AEAF-F547B3CB22E8}"/>
              </a:ext>
            </a:extLst>
          </p:cNvPr>
          <p:cNvSpPr/>
          <p:nvPr/>
        </p:nvSpPr>
        <p:spPr>
          <a:xfrm>
            <a:off x="5426076" y="3038465"/>
            <a:ext cx="4909413" cy="12187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4C9CCF6D-368B-43FA-BDBB-EB8A847C341D}"/>
              </a:ext>
            </a:extLst>
          </p:cNvPr>
          <p:cNvSpPr/>
          <p:nvPr/>
        </p:nvSpPr>
        <p:spPr>
          <a:xfrm>
            <a:off x="5426075" y="4386458"/>
            <a:ext cx="4909413" cy="12187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8A17CEE0-91CC-471D-BCAA-D8C9ED19CAED}"/>
              </a:ext>
            </a:extLst>
          </p:cNvPr>
          <p:cNvSpPr/>
          <p:nvPr/>
        </p:nvSpPr>
        <p:spPr>
          <a:xfrm>
            <a:off x="5411933" y="5740356"/>
            <a:ext cx="4909413" cy="12187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3467AB28-5B34-45B7-B2BC-0DBCCB16327C}"/>
              </a:ext>
            </a:extLst>
          </p:cNvPr>
          <p:cNvSpPr/>
          <p:nvPr/>
        </p:nvSpPr>
        <p:spPr>
          <a:xfrm>
            <a:off x="766618" y="5130970"/>
            <a:ext cx="3509818" cy="2088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91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64" y="294725"/>
            <a:ext cx="9087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VI</a:t>
            </a:r>
            <a:r>
              <a:rPr lang="ru-RU" sz="2800" b="1" dirty="0" smtClean="0">
                <a:solidFill>
                  <a:srgbClr val="002060"/>
                </a:solidFill>
              </a:rPr>
              <a:t> Региональный чемпионат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«Молодые профессионалы» (</a:t>
            </a:r>
            <a:r>
              <a:rPr lang="en-US" sz="2800" b="1" dirty="0" smtClean="0">
                <a:solidFill>
                  <a:srgbClr val="002060"/>
                </a:solidFill>
              </a:rPr>
              <a:t>WorldSkills Russia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58275" y="294724"/>
            <a:ext cx="1620203" cy="144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06" y="137641"/>
            <a:ext cx="1571545" cy="117623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38984" y="5421508"/>
            <a:ext cx="184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F3D8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11534" y="5994011"/>
            <a:ext cx="1847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F3D8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2564" y="1256940"/>
            <a:ext cx="103112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380818" y="2499234"/>
            <a:ext cx="5322308" cy="520263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/>
              <a:t>Конкурсантов: 198 </a:t>
            </a:r>
            <a:endParaRPr lang="ru-RU" sz="25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80817" y="4043833"/>
            <a:ext cx="5322309" cy="1170787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/>
              <a:t>30 соревновательных компетенций</a:t>
            </a:r>
            <a:endParaRPr lang="ru-RU" sz="25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0817" y="3293159"/>
            <a:ext cx="5322307" cy="52337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/>
              <a:t>Экспертов: 288 </a:t>
            </a:r>
            <a:endParaRPr lang="ru-RU" sz="25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380818" y="1583392"/>
            <a:ext cx="5322308" cy="65907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/>
              <a:t>Сроки: </a:t>
            </a:r>
            <a:r>
              <a:rPr lang="ru-RU" sz="2500" b="1" dirty="0" smtClean="0"/>
              <a:t>23–27 </a:t>
            </a:r>
            <a:r>
              <a:rPr lang="ru-RU" sz="2500" b="1" dirty="0"/>
              <a:t>ноября</a:t>
            </a:r>
            <a:endParaRPr lang="ru-RU" sz="25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80818" y="5513841"/>
            <a:ext cx="5322306" cy="52337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/>
              <a:t>34 </a:t>
            </a:r>
            <a:r>
              <a:rPr lang="ru-RU" sz="2500" b="1" dirty="0" smtClean="0"/>
              <a:t>образовательные организации</a:t>
            </a:r>
            <a:endParaRPr lang="ru-RU" sz="25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80818" y="6429655"/>
            <a:ext cx="5322306" cy="52337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/>
              <a:t>150 волонтеров</a:t>
            </a:r>
            <a:endParaRPr lang="ru-RU" sz="2500" dirty="0"/>
          </a:p>
        </p:txBody>
      </p:sp>
      <p:pic>
        <p:nvPicPr>
          <p:cNvPr id="30" name="Изображение 1">
            <a:extLst>
              <a:ext uri="{FF2B5EF4-FFF2-40B4-BE49-F238E27FC236}">
                <a16:creationId xmlns="" xmlns:a16="http://schemas.microsoft.com/office/drawing/2014/main" id="{E60EBF7A-5F25-414E-882E-6DC36A063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37922"/>
          <a:stretch>
            <a:fillRect/>
          </a:stretch>
        </p:blipFill>
        <p:spPr>
          <a:xfrm>
            <a:off x="0" y="4650718"/>
            <a:ext cx="2623698" cy="2887506"/>
          </a:xfrm>
          <a:prstGeom prst="rect">
            <a:avLst/>
          </a:prstGeom>
        </p:spPr>
      </p:pic>
      <p:pic>
        <p:nvPicPr>
          <p:cNvPr id="4106" name="Picture 10" descr="https://vkts.org.ru/sites/default/files/IMG_07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8416" y="5621130"/>
            <a:ext cx="2344285" cy="1563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7" name="Picture 11" descr="K:\управление профессионального образования\0 _СВЯТЫШЕВА Л.В\1. МАСТЕРСКИЕ\фото\IMG_20191223_1157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8364" y="3521723"/>
            <a:ext cx="2344285" cy="1758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Andreeva.OL\Desktop\19.11\фот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16" y="1583392"/>
            <a:ext cx="2375412" cy="170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27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844" y="502329"/>
            <a:ext cx="8034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Компетенции </a:t>
            </a:r>
            <a:r>
              <a:rPr lang="en-US" sz="28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VI </a:t>
            </a:r>
            <a:r>
              <a:rPr lang="ru-RU" sz="2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регионального чемпионата</a:t>
            </a:r>
          </a:p>
          <a:p>
            <a:pPr algn="ctr"/>
            <a:r>
              <a:rPr lang="ru-RU" sz="2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 2020 году</a:t>
            </a:r>
            <a:endParaRPr lang="ru-RU" sz="28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330540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58275" y="294724"/>
            <a:ext cx="1620203" cy="144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06" y="184939"/>
            <a:ext cx="1571545" cy="1176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844" y="3102816"/>
            <a:ext cx="26612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23–27</a:t>
            </a:r>
          </a:p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ноября</a:t>
            </a:r>
          </a:p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421" y="1947554"/>
            <a:ext cx="576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pPr lvl="0"/>
            <a:r>
              <a:rPr lang="ru-RU" sz="1100" b="1" dirty="0"/>
              <a:t> 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352997"/>
            <a:ext cx="999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F3D85"/>
              </a:solidFill>
              <a:latin typeface="Akrobat" charset="0"/>
              <a:ea typeface="Akrobat" charset="0"/>
              <a:cs typeface="Akrobat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2564" y="1486367"/>
            <a:ext cx="103112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EFD39733-C005-4B58-97A1-2FB18BA19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6029406"/>
              </p:ext>
            </p:extLst>
          </p:nvPr>
        </p:nvGraphicFramePr>
        <p:xfrm>
          <a:off x="13335" y="1611560"/>
          <a:ext cx="10595616" cy="583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820">
                  <a:extLst>
                    <a:ext uri="{9D8B030D-6E8A-4147-A177-3AD203B41FA5}">
                      <a16:colId xmlns="" xmlns:a16="http://schemas.microsoft.com/office/drawing/2014/main" val="2405069396"/>
                    </a:ext>
                  </a:extLst>
                </a:gridCol>
                <a:gridCol w="5061796">
                  <a:extLst>
                    <a:ext uri="{9D8B030D-6E8A-4147-A177-3AD203B41FA5}">
                      <a16:colId xmlns="" xmlns:a16="http://schemas.microsoft.com/office/drawing/2014/main" val="3181228492"/>
                    </a:ext>
                  </a:extLst>
                </a:gridCol>
              </a:tblGrid>
              <a:tr h="5559945">
                <a:tc>
                  <a:txBody>
                    <a:bodyPr/>
                    <a:lstStyle/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Инженерный дизайн </a:t>
                      </a:r>
                      <a:r>
                        <a:rPr lang="en-US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</a:t>
                      </a:r>
                      <a:endParaRPr lang="ru-RU" sz="1984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Сварочные технологии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Электромонтаж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Лабораторный химический анализ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Сухое строительство и штукатурные работы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Малярные и декоративные работы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Кирпичная кладка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Электроника 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кабельные сети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Сетевое и системное администрирование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решения для бизнеса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Интернет-маркетинг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 и управление многоквартирным домом  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 сельскохозяйственных машин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Ветеринария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Поварское дело</a:t>
                      </a:r>
                    </a:p>
                    <a:p>
                      <a:pPr lvl="0"/>
                      <a:endParaRPr lang="ru-RU" sz="1984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84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Медицинский и социальный уход 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Преподавание в начальных классах 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воспитание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Графический дизайн </a:t>
                      </a:r>
                    </a:p>
                    <a:p>
                      <a:pPr lvl="0"/>
                      <a:r>
                        <a:rPr lang="ru-RU" sz="1984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Администрирование </a:t>
                      </a: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отеля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Парикмахерское </a:t>
                      </a: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искусство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Предпринимательство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моды</a:t>
                      </a:r>
                    </a:p>
                    <a:p>
                      <a:pPr lvl="0"/>
                      <a:r>
                        <a:rPr lang="ru-RU" sz="1984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  <a:endParaRPr lang="ru-RU" sz="1984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Художественная роспись по дереву </a:t>
                      </a:r>
                    </a:p>
                    <a:p>
                      <a:pPr lvl="0"/>
                      <a:endParaRPr lang="ru-RU" sz="1984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84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Новые компетенции: 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Геодезия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и обслуживание легковых автомобилей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работа</a:t>
                      </a:r>
                    </a:p>
                    <a:p>
                      <a:pPr lvl="0"/>
                      <a:r>
                        <a:rPr lang="ru-RU" sz="1984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Документационное обеспечение управления и архивоведение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898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509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56188"/>
            <a:ext cx="848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Информация </a:t>
            </a:r>
            <a:r>
              <a:rPr lang="ru-RU" sz="28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о чемпионате </a:t>
            </a:r>
            <a:r>
              <a:rPr lang="ru-RU" sz="2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 </a:t>
            </a:r>
            <a:r>
              <a:rPr lang="ru-RU" sz="28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сети Интернет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330540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58275" y="294724"/>
            <a:ext cx="1620203" cy="144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43" y="182277"/>
            <a:ext cx="1391799" cy="1041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844" y="3102816"/>
            <a:ext cx="26612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23–27</a:t>
            </a:r>
          </a:p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ноября</a:t>
            </a:r>
          </a:p>
          <a:p>
            <a:pPr lvl="0" algn="ctr"/>
            <a:r>
              <a:rPr lang="ru-RU" sz="50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421" y="1947554"/>
            <a:ext cx="576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  <a:p>
            <a:pPr lvl="0"/>
            <a:r>
              <a:rPr lang="ru-RU" sz="1100" b="1" dirty="0"/>
              <a:t> 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352997"/>
            <a:ext cx="999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F3D85"/>
              </a:solidFill>
              <a:latin typeface="Akrobat" charset="0"/>
              <a:ea typeface="Akrobat" charset="0"/>
              <a:cs typeface="Akrobat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688" y="1259500"/>
            <a:ext cx="103112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FC2D65-78AA-47AC-BBC4-1FFE3C9A764B}"/>
              </a:ext>
            </a:extLst>
          </p:cNvPr>
          <p:cNvSpPr/>
          <p:nvPr/>
        </p:nvSpPr>
        <p:spPr>
          <a:xfrm>
            <a:off x="1865376" y="2121420"/>
            <a:ext cx="61514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1F3D85"/>
                </a:solidFill>
              </a:rPr>
              <a:t>Цифровая информационная платформа чемпионата:</a:t>
            </a:r>
          </a:p>
          <a:p>
            <a:pPr lvl="0" algn="ctr"/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https://mp.viro.edu.ru/ws/index.php#</a:t>
            </a:r>
            <a:endParaRPr lang="ru-RU" sz="2400" dirty="0">
              <a:solidFill>
                <a:srgbClr val="FF0000"/>
              </a:solidFill>
            </a:endParaRPr>
          </a:p>
          <a:p>
            <a:pPr lvl="0" algn="ctr"/>
            <a:endParaRPr lang="ru-RU" sz="2400" dirty="0">
              <a:solidFill>
                <a:srgbClr val="1F3D85"/>
              </a:solidFill>
            </a:endParaRPr>
          </a:p>
          <a:p>
            <a:pPr lvl="0" algn="ctr"/>
            <a:endParaRPr lang="ru-RU" sz="2400" dirty="0">
              <a:solidFill>
                <a:srgbClr val="1F3D85"/>
              </a:solidFill>
            </a:endParaRPr>
          </a:p>
          <a:p>
            <a:pPr lvl="0" algn="ctr"/>
            <a:r>
              <a:rPr lang="ru-RU" sz="2400" dirty="0">
                <a:solidFill>
                  <a:srgbClr val="1F3D85"/>
                </a:solidFill>
              </a:rPr>
              <a:t>Группа Чемпионата в </a:t>
            </a:r>
            <a:r>
              <a:rPr lang="ru-RU" sz="2400" dirty="0" err="1">
                <a:solidFill>
                  <a:srgbClr val="1F3D85"/>
                </a:solidFill>
              </a:rPr>
              <a:t>ВКонтакте</a:t>
            </a:r>
            <a:r>
              <a:rPr lang="ru-RU" sz="2400" dirty="0">
                <a:solidFill>
                  <a:srgbClr val="1F3D85"/>
                </a:solidFill>
              </a:rPr>
              <a:t>:</a:t>
            </a:r>
          </a:p>
          <a:p>
            <a:pPr lvl="0" algn="ctr"/>
            <a:r>
              <a:rPr lang="en-US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https://vk.com/public188809700</a:t>
            </a:r>
            <a:endParaRPr lang="ru-RU" sz="2400" dirty="0">
              <a:solidFill>
                <a:srgbClr val="FF0000"/>
              </a:solidFill>
            </a:endParaRPr>
          </a:p>
          <a:p>
            <a:pPr lvl="0" algn="ctr"/>
            <a:endParaRPr lang="ru-RU" sz="2400" dirty="0">
              <a:solidFill>
                <a:srgbClr val="1F3D85"/>
              </a:solidFill>
            </a:endParaRPr>
          </a:p>
          <a:p>
            <a:pPr algn="ctr"/>
            <a:r>
              <a:rPr lang="ru-RU" sz="2400" dirty="0">
                <a:solidFill>
                  <a:srgbClr val="1F3D85"/>
                </a:solidFill>
              </a:rPr>
              <a:t>Группа Движения в </a:t>
            </a:r>
            <a:r>
              <a:rPr lang="ru-RU" sz="2400" dirty="0" err="1">
                <a:solidFill>
                  <a:srgbClr val="1F3D85"/>
                </a:solidFill>
              </a:rPr>
              <a:t>ВКонтакте</a:t>
            </a:r>
            <a:r>
              <a:rPr lang="ru-RU" sz="2400" dirty="0">
                <a:solidFill>
                  <a:srgbClr val="1F3D85"/>
                </a:solidFill>
              </a:rPr>
              <a:t>:</a:t>
            </a:r>
          </a:p>
          <a:p>
            <a:pPr lvl="0" algn="ctr"/>
            <a:r>
              <a:rPr lang="en-US" sz="2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https://vk.com/wsrvol</a:t>
            </a:r>
            <a:endParaRPr lang="ru-RU" sz="2400" dirty="0">
              <a:solidFill>
                <a:srgbClr val="FF0000"/>
              </a:solidFill>
            </a:endParaRPr>
          </a:p>
          <a:p>
            <a:pPr lvl="0" algn="ctr"/>
            <a:endParaRPr lang="ru-RU" sz="24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0BE37F62-1E7F-42CE-91D4-E17CFF823FBD}"/>
              </a:ext>
            </a:extLst>
          </p:cNvPr>
          <p:cNvSpPr/>
          <p:nvPr/>
        </p:nvSpPr>
        <p:spPr>
          <a:xfrm>
            <a:off x="1580829" y="1844184"/>
            <a:ext cx="6790944" cy="488579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099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5387</TotalTime>
  <Words>276</Words>
  <Application>Microsoft Office PowerPoint</Application>
  <PresentationFormat>Произвольный</PresentationFormat>
  <Paragraphs>99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Andreeva.OL</cp:lastModifiedBy>
  <cp:revision>188</cp:revision>
  <dcterms:created xsi:type="dcterms:W3CDTF">2017-06-06T12:31:48Z</dcterms:created>
  <dcterms:modified xsi:type="dcterms:W3CDTF">2020-11-19T12:14:07Z</dcterms:modified>
</cp:coreProperties>
</file>