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15" r:id="rId4"/>
    <p:sldId id="266" r:id="rId5"/>
    <p:sldId id="313" r:id="rId6"/>
    <p:sldId id="306" r:id="rId7"/>
    <p:sldId id="314" r:id="rId8"/>
    <p:sldId id="30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3"/>
    <a:srgbClr val="A50021"/>
    <a:srgbClr val="D995AF"/>
    <a:srgbClr val="CC0000"/>
    <a:srgbClr val="FFFF99"/>
    <a:srgbClr val="FF5050"/>
    <a:srgbClr val="FFFF8B"/>
    <a:srgbClr val="F8465F"/>
    <a:srgbClr val="66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2674" autoAdjust="0"/>
  </p:normalViewPr>
  <p:slideViewPr>
    <p:cSldViewPr>
      <p:cViewPr>
        <p:scale>
          <a:sx n="80" d="100"/>
          <a:sy n="80" d="100"/>
        </p:scale>
        <p:origin x="-2430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!&#1051;&#1080;&#1089;&#1090;1!&#1044;&#1080;&#1072;&#1075;&#1088;&#1072;&#1084;&#1084;&#1072;%2024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!&#1051;&#1080;&#1089;&#1090;1!&#1044;&#1080;&#1072;&#1075;&#1088;&#1072;&#1084;&#1084;&#1072;%2023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!&#1051;&#1080;&#1089;&#1090;1!&#1044;&#1080;&#1072;&#1075;&#1088;&#1072;&#1084;&#1084;&#1072;%2024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!&#1051;&#1080;&#1089;&#1090;1!&#1044;&#1080;&#1072;&#1075;&#1088;&#1072;&#1084;&#1084;&#1072;%2023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!&#1051;&#1080;&#1089;&#1090;1!&#1044;&#1080;&#1072;&#1075;&#1088;&#1072;&#1084;&#1084;&#1072;%2024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702175748705884E-2"/>
          <c:y val="7.9350743920324401E-2"/>
          <c:w val="0.93737014223523141"/>
          <c:h val="0.84129851215935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32029027340805E-2"/>
                  <c:y val="0.319365298326076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588</a:t>
                    </a:r>
                    <a:r>
                      <a:rPr lang="ru-RU" baseline="0" dirty="0" smtClean="0"/>
                      <a:t> 728,3</a:t>
                    </a:r>
                  </a:p>
                  <a:p>
                    <a:r>
                      <a:rPr lang="ru-RU" dirty="0" smtClean="0"/>
                      <a:t>тыс.руб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498" b="1" i="1" kern="1200" dirty="0" smtClean="0">
                    <a:solidFill>
                      <a:schemeClr val="dk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E9A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5467697574265135E-2"/>
                  <c:y val="0.2789615407129895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557 660,5</a:t>
                    </a:r>
                  </a:p>
                  <a:p>
                    <a:r>
                      <a:rPr lang="ru-RU" baseline="0" dirty="0" smtClean="0"/>
                      <a:t>тыс.руб.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98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85365888"/>
        <c:axId val="85367424"/>
        <c:axId val="0"/>
      </c:bar3DChart>
      <c:catAx>
        <c:axId val="85365888"/>
        <c:scaling>
          <c:orientation val="minMax"/>
        </c:scaling>
        <c:delete val="1"/>
        <c:axPos val="b"/>
        <c:majorTickMark val="out"/>
        <c:minorTickMark val="none"/>
        <c:tickLblPos val="none"/>
        <c:crossAx val="85367424"/>
        <c:crosses val="autoZero"/>
        <c:auto val="1"/>
        <c:lblAlgn val="ctr"/>
        <c:lblOffset val="100"/>
        <c:noMultiLvlLbl val="0"/>
      </c:catAx>
      <c:valAx>
        <c:axId val="85367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5365888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702175748705884E-2"/>
          <c:y val="7.9350743920324401E-2"/>
          <c:w val="0.93737014223523141"/>
          <c:h val="0.84129851215935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32029027340805E-2"/>
                  <c:y val="0.319365298326076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324</a:t>
                    </a:r>
                    <a:r>
                      <a:rPr lang="ru-RU" baseline="0" dirty="0" smtClean="0"/>
                      <a:t> 593,8</a:t>
                    </a:r>
                    <a:r>
                      <a:rPr lang="ru-RU" dirty="0" smtClean="0"/>
                      <a:t> тыс.руб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498" b="1" i="1" kern="1200" dirty="0" smtClean="0">
                    <a:solidFill>
                      <a:schemeClr val="dk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E9A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5467697574265135E-2"/>
                  <c:y val="0.2789615407129895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300 862,0 тыс.руб.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98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83192448"/>
        <c:axId val="83210624"/>
        <c:axId val="0"/>
      </c:bar3DChart>
      <c:catAx>
        <c:axId val="83192448"/>
        <c:scaling>
          <c:orientation val="minMax"/>
        </c:scaling>
        <c:delete val="1"/>
        <c:axPos val="b"/>
        <c:majorTickMark val="out"/>
        <c:minorTickMark val="none"/>
        <c:tickLblPos val="none"/>
        <c:crossAx val="83210624"/>
        <c:crosses val="autoZero"/>
        <c:auto val="1"/>
        <c:lblAlgn val="ctr"/>
        <c:lblOffset val="100"/>
        <c:noMultiLvlLbl val="0"/>
      </c:catAx>
      <c:valAx>
        <c:axId val="83210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192448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384226967407114E-2"/>
          <c:y val="7.9350839772447002E-2"/>
          <c:w val="0.93737014223523141"/>
          <c:h val="0.84129851215935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32029027340805E-2"/>
                  <c:y val="0.319365298326076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345</a:t>
                    </a:r>
                    <a:r>
                      <a:rPr lang="ru-RU" baseline="0" dirty="0" smtClean="0"/>
                      <a:t> 936,9</a:t>
                    </a:r>
                  </a:p>
                  <a:p>
                    <a:r>
                      <a:rPr lang="ru-RU" dirty="0" smtClean="0"/>
                      <a:t>тыс.руб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498" b="1" i="1" kern="1200" dirty="0" smtClean="0">
                    <a:solidFill>
                      <a:schemeClr val="dk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E9A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5467697574265135E-2"/>
                  <c:y val="0.2789615407129895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345 229,0</a:t>
                    </a:r>
                  </a:p>
                  <a:p>
                    <a:r>
                      <a:rPr lang="ru-RU" baseline="0" dirty="0" smtClean="0"/>
                      <a:t>тыс.руб.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98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85479424"/>
        <c:axId val="85480960"/>
        <c:axId val="0"/>
      </c:bar3DChart>
      <c:catAx>
        <c:axId val="85479424"/>
        <c:scaling>
          <c:orientation val="minMax"/>
        </c:scaling>
        <c:delete val="1"/>
        <c:axPos val="b"/>
        <c:majorTickMark val="out"/>
        <c:minorTickMark val="none"/>
        <c:tickLblPos val="none"/>
        <c:crossAx val="85480960"/>
        <c:crosses val="autoZero"/>
        <c:auto val="1"/>
        <c:lblAlgn val="ctr"/>
        <c:lblOffset val="100"/>
        <c:noMultiLvlLbl val="0"/>
      </c:catAx>
      <c:valAx>
        <c:axId val="85480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5479424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Книга1 2]Лист1'!$B$1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785914445683732E-2"/>
                  <c:y val="0.22992669019820813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600" b="1" i="1" u="none" strike="noStrike" kern="1200" baseline="0" dirty="0" smtClean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35</a:t>
                    </a:r>
                    <a:r>
                      <a:rPr lang="en-US" sz="1600" baseline="0" dirty="0" smtClean="0"/>
                      <a:t>%</a:t>
                    </a:r>
                    <a:endParaRPr lang="ru-RU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 2]Лист1'!$A$2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 2]Лист1'!$B$2</c:f>
              <c:numCache>
                <c:formatCode>General</c:formatCode>
                <c:ptCount val="1"/>
                <c:pt idx="0">
                  <c:v>494</c:v>
                </c:pt>
              </c:numCache>
            </c:numRef>
          </c:val>
        </c:ser>
        <c:ser>
          <c:idx val="1"/>
          <c:order val="1"/>
          <c:tx>
            <c:strRef>
              <c:f>'[Диаграмма в Книга1 2]Лист1'!$C$1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6823314633239589E-2"/>
                  <c:y val="0.2911340392795728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 smtClean="0"/>
                      <a:t>3</a:t>
                    </a:r>
                    <a:r>
                      <a:rPr lang="ru-RU" sz="1600" baseline="0" dirty="0" smtClean="0"/>
                      <a:t>6,4</a:t>
                    </a:r>
                    <a:r>
                      <a:rPr lang="ru-RU" baseline="0" dirty="0" smtClean="0"/>
                      <a:t>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600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 2]Лист1'!$A$2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 2]Лист1'!$C$2</c:f>
              <c:numCache>
                <c:formatCode>General</c:formatCode>
                <c:ptCount val="1"/>
                <c:pt idx="0">
                  <c:v>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66997248"/>
        <c:axId val="67003136"/>
        <c:axId val="0"/>
      </c:bar3DChart>
      <c:catAx>
        <c:axId val="66997248"/>
        <c:scaling>
          <c:orientation val="minMax"/>
        </c:scaling>
        <c:delete val="1"/>
        <c:axPos val="b"/>
        <c:majorTickMark val="out"/>
        <c:minorTickMark val="none"/>
        <c:tickLblPos val="none"/>
        <c:crossAx val="67003136"/>
        <c:crosses val="autoZero"/>
        <c:auto val="1"/>
        <c:lblAlgn val="ctr"/>
        <c:lblOffset val="100"/>
        <c:noMultiLvlLbl val="0"/>
      </c:catAx>
      <c:valAx>
        <c:axId val="67003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6997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1228816983974605E-2"/>
          <c:w val="0.99167637574106848"/>
          <c:h val="0.881848993477855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Книга1]Лист1'!$B$1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2311245434841653E-2"/>
                  <c:y val="0.2423933021403823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69,5%</a:t>
                    </a:r>
                    <a:endParaRPr lang="ru-RU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600" b="1" i="1" kern="1200" dirty="0" smtClean="0">
                    <a:solidFill>
                      <a:schemeClr val="dk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Книга1]Лист1'!$B$2</c:f>
              <c:numCache>
                <c:formatCode>General</c:formatCode>
                <c:ptCount val="1"/>
                <c:pt idx="0">
                  <c:v>116.3</c:v>
                </c:pt>
              </c:numCache>
            </c:numRef>
          </c:val>
        </c:ser>
        <c:ser>
          <c:idx val="1"/>
          <c:order val="1"/>
          <c:tx>
            <c:strRef>
              <c:f>'[Диаграмма в Книга1]Лист1'!$C$1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6841103760639676E-2"/>
                  <c:y val="0.2112420217544379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65,7%</a:t>
                    </a:r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Книга1]Лист1'!$C$2</c:f>
              <c:numCache>
                <c:formatCode>General</c:formatCode>
                <c:ptCount val="1"/>
                <c:pt idx="0">
                  <c:v>114.8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77613312"/>
        <c:axId val="77619200"/>
        <c:axId val="0"/>
      </c:bar3DChart>
      <c:catAx>
        <c:axId val="77613312"/>
        <c:scaling>
          <c:orientation val="minMax"/>
        </c:scaling>
        <c:delete val="1"/>
        <c:axPos val="b"/>
        <c:majorTickMark val="out"/>
        <c:minorTickMark val="none"/>
        <c:tickLblPos val="none"/>
        <c:crossAx val="77619200"/>
        <c:crosses val="autoZero"/>
        <c:auto val="1"/>
        <c:lblAlgn val="ctr"/>
        <c:lblOffset val="100"/>
        <c:noMultiLvlLbl val="0"/>
      </c:catAx>
      <c:valAx>
        <c:axId val="7761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613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007751937984489E-2"/>
          <c:y val="9.1954022988505746E-2"/>
          <c:w val="0.93798449612403134"/>
          <c:h val="0.831417624521072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Книга1 2]Лист1'!$B$1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0880347144767607E-2"/>
                  <c:y val="0.2529151959453344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600" b="1" i="1" u="none" strike="noStrike" kern="1200" baseline="0" dirty="0" smtClean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380</a:t>
                    </a:r>
                    <a:r>
                      <a:rPr lang="ru-RU" sz="1600" baseline="0" dirty="0" smtClean="0"/>
                      <a:t> ед.</a:t>
                    </a:r>
                    <a:endParaRPr lang="ru-RU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 2]Лист1'!$A$2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 2]Лист1'!$B$2</c:f>
              <c:numCache>
                <c:formatCode>General</c:formatCode>
                <c:ptCount val="1"/>
                <c:pt idx="0">
                  <c:v>494</c:v>
                </c:pt>
              </c:numCache>
            </c:numRef>
          </c:val>
        </c:ser>
        <c:ser>
          <c:idx val="1"/>
          <c:order val="1"/>
          <c:tx>
            <c:strRef>
              <c:f>'[Диаграмма в Книга1 2]Лист1'!$C$1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6823314633239582E-2"/>
                  <c:y val="0.2911340392795728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417 ед.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600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 2]Лист1'!$A$2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 2]Лист1'!$C$2</c:f>
              <c:numCache>
                <c:formatCode>General</c:formatCode>
                <c:ptCount val="1"/>
                <c:pt idx="0">
                  <c:v>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42986112"/>
        <c:axId val="42992000"/>
        <c:axId val="0"/>
      </c:bar3DChart>
      <c:catAx>
        <c:axId val="42986112"/>
        <c:scaling>
          <c:orientation val="minMax"/>
        </c:scaling>
        <c:delete val="1"/>
        <c:axPos val="b"/>
        <c:majorTickMark val="out"/>
        <c:minorTickMark val="none"/>
        <c:tickLblPos val="none"/>
        <c:crossAx val="42992000"/>
        <c:crosses val="autoZero"/>
        <c:auto val="1"/>
        <c:lblAlgn val="ctr"/>
        <c:lblOffset val="100"/>
        <c:noMultiLvlLbl val="0"/>
      </c:catAx>
      <c:valAx>
        <c:axId val="42992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986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Книга1 3]Лист1'!$B$1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239993785132045E-2"/>
                  <c:y val="0.3470659809142360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4096,9</a:t>
                    </a:r>
                  </a:p>
                  <a:p>
                    <a:r>
                      <a:rPr lang="ru-RU" sz="1400" dirty="0" smtClean="0"/>
                      <a:t>тыс. руб. 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400" b="1" i="1" kern="1200" dirty="0" smtClean="0">
                    <a:solidFill>
                      <a:schemeClr val="dk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 3]Лист1'!$A$2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 3]Лист1'!$B$2</c:f>
              <c:numCache>
                <c:formatCode>General</c:formatCode>
                <c:ptCount val="1"/>
                <c:pt idx="0">
                  <c:v>136.1</c:v>
                </c:pt>
              </c:numCache>
            </c:numRef>
          </c:val>
        </c:ser>
        <c:ser>
          <c:idx val="1"/>
          <c:order val="1"/>
          <c:tx>
            <c:strRef>
              <c:f>'[Диаграмма в Книга1 3]Лист1'!$C$1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8428803693407247E-2"/>
                  <c:y val="0.3393588518198247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4096,9</a:t>
                    </a:r>
                  </a:p>
                  <a:p>
                    <a:r>
                      <a:rPr lang="ru-RU" sz="1400" dirty="0" smtClean="0"/>
                      <a:t>тыс.руб. 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 3]Лист1'!$A$2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 3]Лист1'!$C$2</c:f>
              <c:numCache>
                <c:formatCode>General</c:formatCode>
                <c:ptCount val="1"/>
                <c:pt idx="0">
                  <c:v>136.1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44083072"/>
        <c:axId val="44084608"/>
        <c:axId val="0"/>
      </c:bar3DChart>
      <c:catAx>
        <c:axId val="44083072"/>
        <c:scaling>
          <c:orientation val="minMax"/>
        </c:scaling>
        <c:delete val="1"/>
        <c:axPos val="b"/>
        <c:majorTickMark val="out"/>
        <c:minorTickMark val="none"/>
        <c:tickLblPos val="none"/>
        <c:crossAx val="44084608"/>
        <c:crosses val="autoZero"/>
        <c:auto val="1"/>
        <c:lblAlgn val="ctr"/>
        <c:lblOffset val="100"/>
        <c:noMultiLvlLbl val="0"/>
      </c:catAx>
      <c:valAx>
        <c:axId val="44084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083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8277511961722493E-2"/>
                  <c:y val="0.3145661029085597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ial Narrow" panose="020B0606020202030204" pitchFamily="34" charset="0"/>
                      </a:rPr>
                      <a:t>10125</a:t>
                    </a:r>
                    <a:r>
                      <a:rPr lang="ru-RU" sz="1400" b="1" i="1" baseline="0" dirty="0" smtClean="0">
                        <a:latin typeface="Arial Narrow" panose="020B0606020202030204" pitchFamily="34" charset="0"/>
                      </a:rPr>
                      <a:t> чел.</a:t>
                    </a:r>
                    <a:endParaRPr lang="en-US" sz="1400" b="1" dirty="0">
                      <a:latin typeface="Arial Narrow" panose="020B0606020202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1976738553613814E-2"/>
                  <c:y val="0.2579716867483444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8657</a:t>
                    </a:r>
                    <a:r>
                      <a:rPr lang="ru-RU" sz="1400" baseline="0" dirty="0" smtClean="0"/>
                      <a:t> чел</a:t>
                    </a:r>
                    <a:r>
                      <a:rPr lang="ru-RU" baseline="0" dirty="0" smtClean="0"/>
                      <a:t>.</a:t>
                    </a:r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599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32461952"/>
        <c:axId val="32463488"/>
        <c:axId val="0"/>
      </c:bar3DChart>
      <c:catAx>
        <c:axId val="32461952"/>
        <c:scaling>
          <c:orientation val="minMax"/>
        </c:scaling>
        <c:delete val="1"/>
        <c:axPos val="b"/>
        <c:majorTickMark val="out"/>
        <c:minorTickMark val="none"/>
        <c:tickLblPos val="none"/>
        <c:crossAx val="32463488"/>
        <c:crosses val="autoZero"/>
        <c:auto val="1"/>
        <c:lblAlgn val="ctr"/>
        <c:lblOffset val="100"/>
        <c:noMultiLvlLbl val="0"/>
      </c:catAx>
      <c:valAx>
        <c:axId val="3246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46195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702175748705884E-2"/>
          <c:y val="7.9350743920324401E-2"/>
          <c:w val="0.93737014223523141"/>
          <c:h val="0.84129851215935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32029027340805E-2"/>
                  <c:y val="0.319365298326076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218 346,4 тыс.руб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498" b="1" i="1" kern="1200" dirty="0" smtClean="0">
                    <a:solidFill>
                      <a:schemeClr val="dk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E9A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5467697574265135E-2"/>
                  <c:y val="0.278961540712989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211 458,8</a:t>
                    </a:r>
                    <a:r>
                      <a:rPr lang="ru-RU" baseline="0" dirty="0" smtClean="0"/>
                      <a:t> тыс.руб.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98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32731136"/>
        <c:axId val="32732672"/>
        <c:axId val="0"/>
      </c:bar3DChart>
      <c:catAx>
        <c:axId val="32731136"/>
        <c:scaling>
          <c:orientation val="minMax"/>
        </c:scaling>
        <c:delete val="1"/>
        <c:axPos val="b"/>
        <c:majorTickMark val="out"/>
        <c:minorTickMark val="none"/>
        <c:tickLblPos val="none"/>
        <c:crossAx val="32732672"/>
        <c:crosses val="autoZero"/>
        <c:auto val="1"/>
        <c:lblAlgn val="ctr"/>
        <c:lblOffset val="100"/>
        <c:noMultiLvlLbl val="0"/>
      </c:catAx>
      <c:valAx>
        <c:axId val="3273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731136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7.662835249042145E-2"/>
          <c:w val="0.93798449612403123"/>
          <c:h val="0.831417624521072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Книга1 2]Лист1'!$B$1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699233684584377E-2"/>
                  <c:y val="0.237589525447250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600" b="1" i="1" u="none" strike="noStrike" kern="1200" baseline="0" dirty="0" smtClean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95</a:t>
                    </a:r>
                    <a:r>
                      <a:rPr lang="ru-RU" sz="1600" baseline="0" dirty="0" smtClean="0"/>
                      <a:t> 000</a:t>
                    </a:r>
                    <a:endParaRPr lang="ru-RU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 2]Лист1'!$A$2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 2]Лист1'!$B$2</c:f>
              <c:numCache>
                <c:formatCode>General</c:formatCode>
                <c:ptCount val="1"/>
                <c:pt idx="0">
                  <c:v>494</c:v>
                </c:pt>
              </c:numCache>
            </c:numRef>
          </c:val>
        </c:ser>
        <c:ser>
          <c:idx val="1"/>
          <c:order val="1"/>
          <c:tx>
            <c:strRef>
              <c:f>'[Диаграмма в Книга1 2]Лист1'!$C$1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6823314633239582E-2"/>
                  <c:y val="0.2911340392795728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162 751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600" b="1" i="1" u="none" strike="noStrike" kern="1200" baseline="0" dirty="0" smtClean="0">
                    <a:solidFill>
                      <a:prstClr val="black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Книга1 2]Лист1'!$A$2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'[Диаграмма в Книга1 2]Лист1'!$C$2</c:f>
              <c:numCache>
                <c:formatCode>General</c:formatCode>
                <c:ptCount val="1"/>
                <c:pt idx="0">
                  <c:v>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79"/>
        <c:shape val="cylinder"/>
        <c:axId val="83144704"/>
        <c:axId val="83146240"/>
        <c:axId val="0"/>
      </c:bar3DChart>
      <c:catAx>
        <c:axId val="83144704"/>
        <c:scaling>
          <c:orientation val="minMax"/>
        </c:scaling>
        <c:delete val="1"/>
        <c:axPos val="b"/>
        <c:majorTickMark val="out"/>
        <c:minorTickMark val="none"/>
        <c:tickLblPos val="none"/>
        <c:crossAx val="83146240"/>
        <c:crosses val="autoZero"/>
        <c:auto val="1"/>
        <c:lblAlgn val="ctr"/>
        <c:lblOffset val="100"/>
        <c:noMultiLvlLbl val="0"/>
      </c:catAx>
      <c:valAx>
        <c:axId val="83146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144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0.19628</cdr:x>
      <cdr:y>0.60779</cdr:y>
    </cdr:from>
    <cdr:to>
      <cdr:x>0.31639</cdr:x>
      <cdr:y>0.73049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 rot="10800000">
          <a:off x="875650" y="1070039"/>
          <a:ext cx="535826" cy="216018"/>
        </a:xfrm>
        <a:prstGeom xmlns:a="http://schemas.openxmlformats.org/drawingml/2006/main" prst="bentConnector3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0.00816</cdr:x>
      <cdr:y>0.49493</cdr:y>
    </cdr:from>
    <cdr:to>
      <cdr:x>0.20211</cdr:x>
      <cdr:y>0.75462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6396" y="871351"/>
          <a:ext cx="865237" cy="45719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0.01372</cdr:x>
      <cdr:y>0.51365</cdr:y>
    </cdr:from>
    <cdr:to>
      <cdr:x>0.19662</cdr:x>
      <cdr:y>0.84086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192" y="904299"/>
          <a:ext cx="815941" cy="57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Arial Narrow" panose="020B0606020202030204" pitchFamily="34" charset="0"/>
            </a:rPr>
            <a:t>43 100,1</a:t>
          </a:r>
        </a:p>
        <a:p xmlns:a="http://schemas.openxmlformats.org/drawingml/2006/main">
          <a:pPr algn="ctr"/>
          <a:r>
            <a:rPr lang="ru-RU" sz="1000" b="1" dirty="0" smtClean="0">
              <a:latin typeface="Arial Narrow" panose="020B0606020202030204" pitchFamily="34" charset="0"/>
            </a:rPr>
            <a:t>внебюджет</a:t>
          </a:r>
          <a:endParaRPr lang="ru-RU" sz="10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140C-DF8E-4B3F-811B-D8EC552D560F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7916D-1612-4354-8BAA-BB0A92BA56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24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16D-1612-4354-8BAA-BB0A92BA567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08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16D-1612-4354-8BAA-BB0A92BA567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16D-1612-4354-8BAA-BB0A92BA567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16D-1612-4354-8BAA-BB0A92BA567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16D-1612-4354-8BAA-BB0A92BA567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16D-1612-4354-8BAA-BB0A92BA567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181121"/>
      </p:ext>
    </p:extLst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836065"/>
      </p:ext>
    </p:extLst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428130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98477"/>
      </p:ext>
    </p:extLst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033090"/>
      </p:ext>
    </p:extLst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12703"/>
      </p:ext>
    </p:extLst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066950"/>
      </p:ext>
    </p:extLst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37265"/>
      </p:ext>
    </p:extLst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96779"/>
      </p:ext>
    </p:extLst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289165"/>
      </p:ext>
    </p:extLst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985934"/>
      </p:ext>
    </p:extLst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20B8-B6E2-484C-8DA5-876CE57B18E1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7E18-F9A8-4924-A22B-894BF22188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74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132856"/>
            <a:ext cx="9072594" cy="302433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endParaRPr lang="ru-RU" sz="1400" b="1" i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Об итогах реализации муниципальной программы 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 сфере «Физическая культура и спорт» за 2018 год</a:t>
            </a:r>
            <a:endParaRPr lang="ru-RU" sz="4000" b="1" cap="small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309320"/>
            <a:ext cx="8928100" cy="3540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Arial Narrow" pitchFamily="34" charset="0"/>
              </a:rPr>
              <a:t>Май, 2019 год   </a:t>
            </a:r>
          </a:p>
        </p:txBody>
      </p:sp>
    </p:spTree>
    <p:extLst>
      <p:ext uri="{BB962C8B-B14F-4D97-AF65-F5344CB8AC3E}">
        <p14:creationId xmlns:p14="http://schemas.microsoft.com/office/powerpoint/2010/main" val="291577045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72198" y="714356"/>
            <a:ext cx="292895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4" y="1697360"/>
            <a:ext cx="2607976" cy="7235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Цель программы: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03848" y="1603648"/>
            <a:ext cx="5797308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условий для максимального привлечения горожан разновозрастных групп к занятиям физической культурой и спортом в городе Череповце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36940" y="2856394"/>
            <a:ext cx="5864215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Обеспечение качественного доступа горожан к закрытым и открытым объектам спортивной и физкультурной инфраструктуры для организованных и самостоятельных занятий на платной и бесплатной основе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36941" y="4293096"/>
            <a:ext cx="5864215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Вовлечение разновозрастных групп горожан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систематические занятия массовым спортом и двигательной активностью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36941" y="5272286"/>
            <a:ext cx="5864215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Подготовка спортивного резерва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36941" y="6093296"/>
            <a:ext cx="5864215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Пропаганда физической культуры и спорта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td3.mycdn.me/image?id=859767610606&amp;t=20&amp;plc=WEB&amp;tkn=*Cj32K5HFeKrb3RPcKnqeeqlo4L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710">
            <a:off x="74502" y="4106051"/>
            <a:ext cx="2332468" cy="23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731044" y="2014102"/>
            <a:ext cx="472803" cy="26276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6200000" flipH="1">
            <a:off x="2489709" y="3867504"/>
            <a:ext cx="724396" cy="57007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2698753" y="3361100"/>
            <a:ext cx="405897" cy="28673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16200000" flipH="1">
            <a:off x="1780372" y="4135424"/>
            <a:ext cx="1705117" cy="1018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6200000" flipH="1">
            <a:off x="1224340" y="4400245"/>
            <a:ext cx="2515793" cy="1295985"/>
          </a:xfrm>
          <a:prstGeom prst="curvedConnector3">
            <a:avLst>
              <a:gd name="adj1" fmla="val 419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107504" y="697858"/>
            <a:ext cx="889365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i="1" dirty="0" smtClean="0">
                <a:solidFill>
                  <a:schemeClr val="tx1"/>
                </a:solidFill>
                <a:latin typeface="Arial Narrow" pitchFamily="34" charset="0"/>
              </a:rPr>
              <a:t>Муниципальная программа «Создание условий для развития физической культуры и спорта в городе Череповце» на 2013-2022 годы</a:t>
            </a:r>
            <a:endParaRPr lang="ru-RU" sz="19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208" y="3068536"/>
            <a:ext cx="2607976" cy="7235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программы: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9768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1414"/>
            <a:ext cx="78855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Общий объем финансового обеспечения на реализацию </a:t>
            </a:r>
            <a:r>
              <a:rPr lang="ru-RU" sz="2000" b="1" dirty="0" smtClean="0">
                <a:latin typeface="Arial Narrow" panose="020B0606020202030204" pitchFamily="34" charset="0"/>
              </a:rPr>
              <a:t>муниципальной программы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63750"/>
              </p:ext>
            </p:extLst>
          </p:nvPr>
        </p:nvGraphicFramePr>
        <p:xfrm>
          <a:off x="155576" y="764704"/>
          <a:ext cx="8721350" cy="9239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90292"/>
                <a:gridCol w="1752935"/>
                <a:gridCol w="1612351"/>
                <a:gridCol w="1465772"/>
              </a:tblGrid>
              <a:tr h="36117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ресурсного обеспечения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Значение показателя, тыс. рублей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8183">
                <a:tc vMerge="1">
                  <a:txBody>
                    <a:bodyPr/>
                    <a:lstStyle/>
                    <a:p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(план)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(факт)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выполнения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59632" y="4077072"/>
            <a:ext cx="22322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i="1" dirty="0" smtClean="0">
              <a:solidFill>
                <a:schemeClr val="dk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005064"/>
            <a:ext cx="192882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i="1" dirty="0" smtClean="0">
              <a:solidFill>
                <a:schemeClr val="dk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5856" y="6203237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48080" y="6193053"/>
            <a:ext cx="1071570" cy="330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40037" y="4410241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56183"/>
              </p:ext>
            </p:extLst>
          </p:nvPr>
        </p:nvGraphicFramePr>
        <p:xfrm>
          <a:off x="155575" y="1700807"/>
          <a:ext cx="8708691" cy="21218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94468"/>
                <a:gridCol w="1740568"/>
                <a:gridCol w="1610010"/>
                <a:gridCol w="1463645"/>
              </a:tblGrid>
              <a:tr h="556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Городской бюджет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345 936,9</a:t>
                      </a:r>
                      <a:endParaRPr lang="ru-RU" sz="1800" b="1" i="0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345 229,0 </a:t>
                      </a:r>
                      <a:endParaRPr lang="ru-RU" sz="1800" b="1" i="0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Arial Narrow" pitchFamily="34" charset="0"/>
                        </a:rPr>
                        <a:t>99,8</a:t>
                      </a:r>
                      <a:endParaRPr lang="en-US" sz="1800" b="1" i="0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1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Областной бюджет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_</a:t>
                      </a:r>
                      <a:endParaRPr lang="ru-RU" sz="18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_</a:t>
                      </a:r>
                      <a:endParaRPr lang="ru-RU" sz="18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_</a:t>
                      </a:r>
                      <a:endParaRPr lang="en-US" sz="1800" b="1" i="1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6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Внебюджетные источники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242 791,4</a:t>
                      </a:r>
                      <a:endParaRPr lang="ru-RU" sz="18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212 431,5</a:t>
                      </a:r>
                      <a:endParaRPr lang="ru-RU" sz="18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Arial Narrow" pitchFamily="34" charset="0"/>
                        </a:rPr>
                        <a:t>87,5</a:t>
                      </a:r>
                      <a:endParaRPr lang="en-US" sz="1800" b="1" i="0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68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en-US" sz="18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1800" b="1" i="0" u="sng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Arial Narrow" pitchFamily="34" charset="0"/>
                        </a:rPr>
                        <a:t>588 728,3</a:t>
                      </a:r>
                      <a:endParaRPr lang="ru-RU" sz="1800" b="1" i="0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557 660,5</a:t>
                      </a:r>
                      <a:endParaRPr lang="ru-RU" sz="1800" b="1" i="0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Arial Narrow" pitchFamily="34" charset="0"/>
                        </a:rPr>
                        <a:t>94,7</a:t>
                      </a:r>
                      <a:endParaRPr lang="en-US" sz="1800" b="1" i="0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7310300" y="4309147"/>
            <a:ext cx="1008112" cy="402760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94,7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AutoShape 8" descr="https://mail.yandex.ru/message_part/ecvyFyjhFOA.jpg?_uid=35280186&amp;name=ecvyFyjhFOA.jpg&amp;hid=1.2&amp;ids=16747761114284864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https://mail.yandex.ru/message_part/ecvyFyjhFOA.jpg?_uid=35280186&amp;name=ecvyFyjhFOA.jpg&amp;hid=1.2&amp;ids=167477611142848646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258446"/>
              </p:ext>
            </p:extLst>
          </p:nvPr>
        </p:nvGraphicFramePr>
        <p:xfrm>
          <a:off x="4480081" y="4575159"/>
          <a:ext cx="4335933" cy="178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олилиния 26"/>
          <p:cNvSpPr/>
          <p:nvPr/>
        </p:nvSpPr>
        <p:spPr>
          <a:xfrm>
            <a:off x="5736946" y="4329420"/>
            <a:ext cx="1608315" cy="297191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48019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33331"/>
                  <a:pt x="947451" y="440675"/>
                </a:cubicBezTo>
                <a:cubicBezTo>
                  <a:pt x="1083326" y="448019"/>
                  <a:pt x="1356911" y="422313"/>
                  <a:pt x="1630496" y="396607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360228"/>
              </p:ext>
            </p:extLst>
          </p:nvPr>
        </p:nvGraphicFramePr>
        <p:xfrm>
          <a:off x="-87899" y="4376397"/>
          <a:ext cx="4488433" cy="184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54971" y="6054405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6051333"/>
            <a:ext cx="1071570" cy="330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 rot="21146135">
            <a:off x="1403649" y="4229785"/>
            <a:ext cx="1505339" cy="295385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48019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33331"/>
                  <a:pt x="947451" y="440675"/>
                </a:cubicBezTo>
                <a:cubicBezTo>
                  <a:pt x="1083326" y="448019"/>
                  <a:pt x="1356911" y="422313"/>
                  <a:pt x="1630496" y="396607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159733" y="4309147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08988" y="4122410"/>
            <a:ext cx="1008112" cy="402760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99,8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69923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Средства городского бюджета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9535" y="4766581"/>
            <a:ext cx="288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latin typeface="Arial Narrow" panose="020B0606020202030204" pitchFamily="34" charset="0"/>
              </a:rPr>
              <a:t>Общий </a:t>
            </a:r>
            <a:r>
              <a:rPr lang="ru-RU" sz="1400" b="1" dirty="0" smtClean="0">
                <a:latin typeface="Arial Narrow" panose="020B0606020202030204" pitchFamily="34" charset="0"/>
              </a:rPr>
              <a:t>объем финансового обеспечения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9823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1414"/>
            <a:ext cx="7885540" cy="76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Информация </a:t>
            </a:r>
            <a:r>
              <a:rPr lang="ru-RU" sz="2000" b="1" i="1" u="sng" dirty="0" smtClean="0">
                <a:solidFill>
                  <a:schemeClr val="bg1"/>
                </a:solidFill>
                <a:latin typeface="Arial Narrow" pitchFamily="34" charset="0"/>
              </a:rPr>
              <a:t>по основным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показателям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муниципальной программы</a:t>
            </a:r>
          </a:p>
          <a:p>
            <a:pPr algn="ctr"/>
            <a:endParaRPr lang="ru-RU" dirty="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78945"/>
              </p:ext>
            </p:extLst>
          </p:nvPr>
        </p:nvGraphicFramePr>
        <p:xfrm>
          <a:off x="307975" y="869148"/>
          <a:ext cx="8568951" cy="152492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2312"/>
                <a:gridCol w="1722304"/>
                <a:gridCol w="1584176"/>
                <a:gridCol w="1440159"/>
              </a:tblGrid>
              <a:tr h="27711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Значение показателя, %.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268">
                <a:tc vMerge="1">
                  <a:txBody>
                    <a:bodyPr/>
                    <a:lstStyle/>
                    <a:p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(план)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(факт)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выполнения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14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Доля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горожан,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систематически занимающихся физической культурой и спортом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35 ,0</a:t>
                      </a:r>
                      <a:endParaRPr lang="ru-RU" sz="18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36,4</a:t>
                      </a:r>
                      <a:endParaRPr lang="ru-RU" sz="18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104</a:t>
                      </a:r>
                      <a:endParaRPr lang="en-US" sz="1800" b="1" i="1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59632" y="4077072"/>
            <a:ext cx="22322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i="1" dirty="0" smtClean="0">
              <a:solidFill>
                <a:schemeClr val="dk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005064"/>
            <a:ext cx="192882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i="1" dirty="0" smtClean="0">
              <a:solidFill>
                <a:schemeClr val="dk1"/>
              </a:solidFill>
              <a:latin typeface="Arial Narrow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59832" y="5057180"/>
            <a:ext cx="1008112" cy="480797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94,5%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7812" y="4505147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53078" y="6445366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57460" y="4531838"/>
            <a:ext cx="1071570" cy="330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75756" y="6434494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426382" y="3237456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298988" y="5263313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33622"/>
              </p:ext>
            </p:extLst>
          </p:nvPr>
        </p:nvGraphicFramePr>
        <p:xfrm>
          <a:off x="307975" y="2426390"/>
          <a:ext cx="8568951" cy="518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31977"/>
                <a:gridCol w="1712639"/>
                <a:gridCol w="1584176"/>
                <a:gridCol w="1440159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Доля  горожан, 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поддерживающих собственное здоровье при помощи физических упражнений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69,5</a:t>
                      </a:r>
                      <a:endParaRPr lang="ru-RU" sz="18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65,7</a:t>
                      </a:r>
                      <a:endParaRPr lang="ru-RU" sz="18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 Narrow" pitchFamily="34" charset="0"/>
                        </a:rPr>
                        <a:t>94,5</a:t>
                      </a:r>
                      <a:endParaRPr lang="en-US" sz="1800" b="1" i="1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2073956" y="3050719"/>
            <a:ext cx="1008112" cy="402760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104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AutoShape 8" descr="https://mail.yandex.ru/message_part/ecvyFyjhFOA.jpg?_uid=35280186&amp;name=ecvyFyjhFOA.jpg&amp;hid=1.2&amp;ids=16747761114284864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pp.userapi.com/c847217/v847217622/2001eb/YxaNzFXXcf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53805"/>
            <a:ext cx="3223950" cy="17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mail.yandex.ru/message_part/ecvyFyjhFOA.jpg?_uid=35280186&amp;name=ecvyFyjhFOA.jpg&amp;hid=1.2&amp;ids=167477611142848646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D:\ИРИНА ВЛАДИМИРОВНА\МОИ ДОКУМЕНТЫ\для Мурогина А.В\для общественности\фотки\Yd_wFtq08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96" y="4917440"/>
            <a:ext cx="3133012" cy="18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Диаграмм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18167"/>
              </p:ext>
            </p:extLst>
          </p:nvPr>
        </p:nvGraphicFramePr>
        <p:xfrm>
          <a:off x="-457246" y="3026392"/>
          <a:ext cx="4505325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Полилиния 44"/>
          <p:cNvSpPr/>
          <p:nvPr/>
        </p:nvSpPr>
        <p:spPr>
          <a:xfrm>
            <a:off x="1426382" y="5115822"/>
            <a:ext cx="1707805" cy="363514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48019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33331"/>
                  <a:pt x="947451" y="440675"/>
                </a:cubicBezTo>
                <a:cubicBezTo>
                  <a:pt x="1083326" y="448019"/>
                  <a:pt x="1356911" y="422313"/>
                  <a:pt x="1630496" y="396607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олилиния 46"/>
          <p:cNvSpPr/>
          <p:nvPr/>
        </p:nvSpPr>
        <p:spPr>
          <a:xfrm flipV="1">
            <a:off x="792288" y="3053805"/>
            <a:ext cx="1630363" cy="458788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  <a:gd name="connsiteX0" fmla="*/ 0 w 1630496"/>
              <a:gd name="connsiteY0" fmla="*/ 0 h 470714"/>
              <a:gd name="connsiteX1" fmla="*/ 793215 w 1630496"/>
              <a:gd name="connsiteY1" fmla="*/ 77118 h 470714"/>
              <a:gd name="connsiteX2" fmla="*/ 815248 w 1630496"/>
              <a:gd name="connsiteY2" fmla="*/ 352540 h 470714"/>
              <a:gd name="connsiteX3" fmla="*/ 947451 w 1630496"/>
              <a:gd name="connsiteY3" fmla="*/ 440675 h 470714"/>
              <a:gd name="connsiteX4" fmla="*/ 1630496 w 1630496"/>
              <a:gd name="connsiteY4" fmla="*/ 445008 h 470714"/>
              <a:gd name="connsiteX0" fmla="*/ 0 w 1630496"/>
              <a:gd name="connsiteY0" fmla="*/ 0 h 456086"/>
              <a:gd name="connsiteX1" fmla="*/ 793215 w 1630496"/>
              <a:gd name="connsiteY1" fmla="*/ 77118 h 456086"/>
              <a:gd name="connsiteX2" fmla="*/ 815248 w 1630496"/>
              <a:gd name="connsiteY2" fmla="*/ 352540 h 456086"/>
              <a:gd name="connsiteX3" fmla="*/ 947451 w 1630496"/>
              <a:gd name="connsiteY3" fmla="*/ 440675 h 456086"/>
              <a:gd name="connsiteX4" fmla="*/ 1630496 w 1630496"/>
              <a:gd name="connsiteY4" fmla="*/ 445008 h 4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56086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25264"/>
                  <a:pt x="947451" y="440675"/>
                </a:cubicBezTo>
                <a:cubicBezTo>
                  <a:pt x="1083326" y="456086"/>
                  <a:pt x="1365491" y="391294"/>
                  <a:pt x="1630496" y="445008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9" name="Диаграмм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65743"/>
              </p:ext>
            </p:extLst>
          </p:nvPr>
        </p:nvGraphicFramePr>
        <p:xfrm>
          <a:off x="226344" y="4862337"/>
          <a:ext cx="4577333" cy="171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Полилиния 49"/>
          <p:cNvSpPr/>
          <p:nvPr/>
        </p:nvSpPr>
        <p:spPr>
          <a:xfrm flipV="1">
            <a:off x="808358" y="3053805"/>
            <a:ext cx="1630363" cy="458788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  <a:gd name="connsiteX0" fmla="*/ 0 w 1630496"/>
              <a:gd name="connsiteY0" fmla="*/ 0 h 470714"/>
              <a:gd name="connsiteX1" fmla="*/ 793215 w 1630496"/>
              <a:gd name="connsiteY1" fmla="*/ 77118 h 470714"/>
              <a:gd name="connsiteX2" fmla="*/ 815248 w 1630496"/>
              <a:gd name="connsiteY2" fmla="*/ 352540 h 470714"/>
              <a:gd name="connsiteX3" fmla="*/ 947451 w 1630496"/>
              <a:gd name="connsiteY3" fmla="*/ 440675 h 470714"/>
              <a:gd name="connsiteX4" fmla="*/ 1630496 w 1630496"/>
              <a:gd name="connsiteY4" fmla="*/ 445008 h 470714"/>
              <a:gd name="connsiteX0" fmla="*/ 0 w 1630496"/>
              <a:gd name="connsiteY0" fmla="*/ 0 h 456086"/>
              <a:gd name="connsiteX1" fmla="*/ 793215 w 1630496"/>
              <a:gd name="connsiteY1" fmla="*/ 77118 h 456086"/>
              <a:gd name="connsiteX2" fmla="*/ 815248 w 1630496"/>
              <a:gd name="connsiteY2" fmla="*/ 352540 h 456086"/>
              <a:gd name="connsiteX3" fmla="*/ 947451 w 1630496"/>
              <a:gd name="connsiteY3" fmla="*/ 440675 h 456086"/>
              <a:gd name="connsiteX4" fmla="*/ 1630496 w 1630496"/>
              <a:gd name="connsiteY4" fmla="*/ 445008 h 4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56086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25264"/>
                  <a:pt x="947451" y="440675"/>
                </a:cubicBezTo>
                <a:cubicBezTo>
                  <a:pt x="1083326" y="456086"/>
                  <a:pt x="1365491" y="391294"/>
                  <a:pt x="1630496" y="445008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59768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1414"/>
            <a:ext cx="7885540" cy="76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Информация </a:t>
            </a:r>
            <a:r>
              <a:rPr lang="ru-RU" sz="2000" b="1" i="1" u="sng" dirty="0" smtClean="0">
                <a:solidFill>
                  <a:schemeClr val="bg1"/>
                </a:solidFill>
                <a:latin typeface="Arial Narrow" pitchFamily="34" charset="0"/>
              </a:rPr>
              <a:t>по основным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показателям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муниципальной программы в увязке с объемом расходов </a:t>
            </a:r>
          </a:p>
          <a:p>
            <a:pPr algn="ctr"/>
            <a:endParaRPr lang="ru-RU" dirty="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39395"/>
              </p:ext>
            </p:extLst>
          </p:nvPr>
        </p:nvGraphicFramePr>
        <p:xfrm>
          <a:off x="178562" y="836712"/>
          <a:ext cx="8822594" cy="201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65246"/>
                <a:gridCol w="864096"/>
                <a:gridCol w="993164"/>
                <a:gridCol w="1186231"/>
                <a:gridCol w="963813"/>
                <a:gridCol w="963813"/>
                <a:gridCol w="1186231"/>
              </a:tblGrid>
              <a:tr h="313986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Значение показателя, ед.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Объем расходов, тыс. рублей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852">
                <a:tc vMerge="1">
                  <a:txBody>
                    <a:bodyPr/>
                    <a:lstStyle/>
                    <a:p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(план)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(факт)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выполнения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(план)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 (факт)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исполнения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53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спортивных мероприятий и физкультурных  мероприятий, проводимых на территории города</a:t>
                      </a:r>
                      <a:endParaRPr lang="ru-RU" sz="14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380</a:t>
                      </a:r>
                      <a:endParaRPr lang="ru-RU" sz="14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417</a:t>
                      </a:r>
                      <a:endParaRPr lang="ru-RU" sz="14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109,7</a:t>
                      </a:r>
                      <a:endParaRPr lang="en-US" sz="1400" b="1" i="1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4096,9</a:t>
                      </a:r>
                      <a:endParaRPr lang="ru-RU" sz="14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4096,9</a:t>
                      </a:r>
                      <a:endParaRPr lang="ru-RU" sz="14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itchFamily="34" charset="0"/>
                        </a:rPr>
                        <a:t>100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23035"/>
              </p:ext>
            </p:extLst>
          </p:nvPr>
        </p:nvGraphicFramePr>
        <p:xfrm>
          <a:off x="-363585" y="2880855"/>
          <a:ext cx="4505325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олилиния 20"/>
          <p:cNvSpPr/>
          <p:nvPr/>
        </p:nvSpPr>
        <p:spPr>
          <a:xfrm flipV="1">
            <a:off x="673260" y="3015914"/>
            <a:ext cx="1630363" cy="458787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  <a:gd name="connsiteX0" fmla="*/ 0 w 1630496"/>
              <a:gd name="connsiteY0" fmla="*/ 0 h 470714"/>
              <a:gd name="connsiteX1" fmla="*/ 793215 w 1630496"/>
              <a:gd name="connsiteY1" fmla="*/ 77118 h 470714"/>
              <a:gd name="connsiteX2" fmla="*/ 815248 w 1630496"/>
              <a:gd name="connsiteY2" fmla="*/ 352540 h 470714"/>
              <a:gd name="connsiteX3" fmla="*/ 947451 w 1630496"/>
              <a:gd name="connsiteY3" fmla="*/ 440675 h 470714"/>
              <a:gd name="connsiteX4" fmla="*/ 1630496 w 1630496"/>
              <a:gd name="connsiteY4" fmla="*/ 445008 h 470714"/>
              <a:gd name="connsiteX0" fmla="*/ 0 w 1630496"/>
              <a:gd name="connsiteY0" fmla="*/ 0 h 456086"/>
              <a:gd name="connsiteX1" fmla="*/ 793215 w 1630496"/>
              <a:gd name="connsiteY1" fmla="*/ 77118 h 456086"/>
              <a:gd name="connsiteX2" fmla="*/ 815248 w 1630496"/>
              <a:gd name="connsiteY2" fmla="*/ 352540 h 456086"/>
              <a:gd name="connsiteX3" fmla="*/ 947451 w 1630496"/>
              <a:gd name="connsiteY3" fmla="*/ 440675 h 456086"/>
              <a:gd name="connsiteX4" fmla="*/ 1630496 w 1630496"/>
              <a:gd name="connsiteY4" fmla="*/ 445008 h 4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56086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25264"/>
                  <a:pt x="947451" y="440675"/>
                </a:cubicBezTo>
                <a:cubicBezTo>
                  <a:pt x="1083326" y="456086"/>
                  <a:pt x="1365491" y="391294"/>
                  <a:pt x="1630496" y="445008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322812" y="2911282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95613" y="2911282"/>
            <a:ext cx="1224259" cy="4202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109,7%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3260" y="4402642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5088" y="4402642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27412"/>
              </p:ext>
            </p:extLst>
          </p:nvPr>
        </p:nvGraphicFramePr>
        <p:xfrm>
          <a:off x="172200" y="4912098"/>
          <a:ext cx="4505325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949519" y="5341361"/>
            <a:ext cx="2592388" cy="0"/>
          </a:xfrm>
          <a:prstGeom prst="line">
            <a:avLst/>
          </a:prstGeom>
          <a:ln w="19050"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3306338" y="5127047"/>
            <a:ext cx="214314" cy="215878"/>
          </a:xfrm>
          <a:prstGeom prst="ellipse">
            <a:avLst/>
          </a:prstGeom>
          <a:solidFill>
            <a:srgbClr val="FFC000"/>
          </a:solidFill>
          <a:ln>
            <a:solidFill>
              <a:srgbClr val="6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589243" y="4912733"/>
            <a:ext cx="1428760" cy="4286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100%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96180" y="6381328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00873" y="6398412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4" name="Picture 2" descr="https://pp.userapi.com/c855632/v855632425/2deff/8voJfeDnT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52" y="3331504"/>
            <a:ext cx="4595838" cy="30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6349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1414"/>
            <a:ext cx="7885540" cy="76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Информация </a:t>
            </a:r>
            <a:r>
              <a:rPr lang="ru-RU" sz="2000" b="1" i="1" u="sng" dirty="0" smtClean="0">
                <a:solidFill>
                  <a:schemeClr val="bg1"/>
                </a:solidFill>
                <a:latin typeface="Arial Narrow" pitchFamily="34" charset="0"/>
              </a:rPr>
              <a:t>по основным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показателям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муниципальной программы в увязке с объемом расходов </a:t>
            </a:r>
          </a:p>
          <a:p>
            <a:pPr algn="ctr"/>
            <a:endParaRPr lang="ru-RU" dirty="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321856"/>
              </p:ext>
            </p:extLst>
          </p:nvPr>
        </p:nvGraphicFramePr>
        <p:xfrm>
          <a:off x="178562" y="836712"/>
          <a:ext cx="8822594" cy="24357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20741"/>
                <a:gridCol w="887123"/>
                <a:gridCol w="841558"/>
                <a:gridCol w="1224136"/>
                <a:gridCol w="1080120"/>
                <a:gridCol w="1082685"/>
                <a:gridCol w="1186231"/>
              </a:tblGrid>
              <a:tr h="39316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Значение показателя, чел.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Объем расходов, тыс. рублей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574">
                <a:tc vMerge="1">
                  <a:txBody>
                    <a:bodyPr/>
                    <a:lstStyle/>
                    <a:p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(план)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(факт)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выполнения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(план)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(факт)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исполнения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404"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занимающихся в муниципальных учреждениях сферы физической культуры и спорта города</a:t>
                      </a:r>
                      <a:endParaRPr lang="ru-RU" sz="14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10125</a:t>
                      </a:r>
                      <a:endParaRPr lang="ru-RU" sz="14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8657</a:t>
                      </a:r>
                      <a:endParaRPr lang="ru-RU" sz="14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85,5</a:t>
                      </a:r>
                      <a:endParaRPr lang="en-US" sz="1400" b="1" i="1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en-US" sz="1300" b="1" i="1" dirty="0" smtClean="0">
                          <a:latin typeface="Arial Narrow" panose="020B0606020202030204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anose="020B0606020202030204" pitchFamily="34" charset="0"/>
                        </a:rPr>
                        <a:t>175 246,3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en-US" sz="1300" b="1" i="1" dirty="0" smtClean="0">
                          <a:latin typeface="Arial Narrow" panose="020B0606020202030204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anose="020B0606020202030204" pitchFamily="34" charset="0"/>
                        </a:rPr>
                        <a:t>174 986,8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99,8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Внебюджет</a:t>
                      </a:r>
                      <a:r>
                        <a:rPr lang="en-US" sz="1300" b="1" i="1" dirty="0" smtClean="0">
                          <a:latin typeface="Arial Narrow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43 100,1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Внебюджет</a:t>
                      </a:r>
                      <a:r>
                        <a:rPr lang="en-US" sz="1300" b="1" i="1" dirty="0" smtClean="0">
                          <a:latin typeface="Arial Narrow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36 472,0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itchFamily="34" charset="0"/>
                        </a:rPr>
                        <a:t>84,6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Итого</a:t>
                      </a:r>
                      <a:r>
                        <a:rPr lang="en-US" sz="1300" b="1" i="1" dirty="0" smtClean="0">
                          <a:latin typeface="Arial Narrow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218 346,4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Итого</a:t>
                      </a:r>
                      <a:r>
                        <a:rPr lang="en-US" sz="1300" b="1" i="1" dirty="0" smtClean="0">
                          <a:latin typeface="Arial Narrow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211 458,8</a:t>
                      </a:r>
                      <a:endParaRPr lang="ru-RU" sz="1300" b="1" i="1" dirty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itchFamily="34" charset="0"/>
                        </a:rPr>
                        <a:t>96,9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3359677" y="3413119"/>
            <a:ext cx="1008112" cy="402760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85,5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94947" y="5043777"/>
            <a:ext cx="1008112" cy="402760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96,9%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1886" y="4584161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470" y="6437804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6770" y="4565740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6460171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31361" y="3418403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74868" y="5190862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104" name="Picture 32" descr="https://pp.userapi.com/c853520/v853520433/333e7/qtgdoxHMb6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0">
            <a:off x="5513676" y="3527227"/>
            <a:ext cx="3370109" cy="30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659186"/>
              </p:ext>
            </p:extLst>
          </p:nvPr>
        </p:nvGraphicFramePr>
        <p:xfrm>
          <a:off x="-465743" y="2986344"/>
          <a:ext cx="4645025" cy="177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Полилиния 40"/>
          <p:cNvSpPr/>
          <p:nvPr/>
        </p:nvSpPr>
        <p:spPr>
          <a:xfrm>
            <a:off x="1687071" y="3372361"/>
            <a:ext cx="1631950" cy="262065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48019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33331"/>
                  <a:pt x="947451" y="440675"/>
                </a:cubicBezTo>
                <a:cubicBezTo>
                  <a:pt x="1083326" y="448019"/>
                  <a:pt x="1356911" y="422313"/>
                  <a:pt x="1630496" y="396607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610434"/>
              </p:ext>
            </p:extLst>
          </p:nvPr>
        </p:nvGraphicFramePr>
        <p:xfrm>
          <a:off x="400357" y="4838182"/>
          <a:ext cx="4461131" cy="176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Полилиния 43"/>
          <p:cNvSpPr/>
          <p:nvPr/>
        </p:nvSpPr>
        <p:spPr>
          <a:xfrm>
            <a:off x="1382034" y="5109694"/>
            <a:ext cx="1608315" cy="297191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48019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33331"/>
                  <a:pt x="947451" y="440675"/>
                </a:cubicBezTo>
                <a:cubicBezTo>
                  <a:pt x="1083326" y="448019"/>
                  <a:pt x="1356911" y="422313"/>
                  <a:pt x="1630496" y="396607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247671" y="5604517"/>
            <a:ext cx="572408" cy="179071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34186" y="5245958"/>
            <a:ext cx="802495" cy="424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9599" y="527062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Narrow" panose="020B0606020202030204" pitchFamily="34" charset="0"/>
              </a:rPr>
              <a:t>175 246,3 бюджет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cxnSp>
        <p:nvCxnSpPr>
          <p:cNvPr id="24" name="Соединительная линия уступом 23"/>
          <p:cNvCxnSpPr>
            <a:endCxn id="31" idx="2"/>
          </p:cNvCxnSpPr>
          <p:nvPr/>
        </p:nvCxnSpPr>
        <p:spPr>
          <a:xfrm flipV="1">
            <a:off x="3520999" y="5645541"/>
            <a:ext cx="605680" cy="145821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126679" y="5433155"/>
            <a:ext cx="802495" cy="424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3416" y="544548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 Narrow" panose="020B0606020202030204" pitchFamily="34" charset="0"/>
              </a:rPr>
              <a:t>174 986,8 бюджет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>
            <a:off x="3501546" y="6026585"/>
            <a:ext cx="839347" cy="12711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269321" y="5906344"/>
            <a:ext cx="802496" cy="449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297400" y="5931227"/>
            <a:ext cx="774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 Narrow" panose="020B0606020202030204" pitchFamily="34" charset="0"/>
              </a:rPr>
              <a:t>36 472,0 внебюджет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9768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1414"/>
            <a:ext cx="7885540" cy="76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Информация </a:t>
            </a:r>
            <a:r>
              <a:rPr lang="ru-RU" sz="2000" b="1" i="1" u="sng" dirty="0" smtClean="0">
                <a:solidFill>
                  <a:schemeClr val="bg1"/>
                </a:solidFill>
                <a:latin typeface="Arial Narrow" pitchFamily="34" charset="0"/>
              </a:rPr>
              <a:t>по основным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показателям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муниципальной программы в увязке с объемом расходов </a:t>
            </a: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131840" y="4922957"/>
            <a:ext cx="1008112" cy="402760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92,7%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3534" y="4467338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3009" y="6300209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План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2076" y="4467338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4579" y="6318308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 Narrow" pitchFamily="34" charset="0"/>
              </a:rPr>
              <a:t>Факт 2018</a:t>
            </a:r>
            <a:endParaRPr lang="ru-RU" sz="15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61968" y="5077220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1650407" y="4996052"/>
            <a:ext cx="1608315" cy="297191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48019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33331"/>
                  <a:pt x="947451" y="440675"/>
                </a:cubicBezTo>
                <a:cubicBezTo>
                  <a:pt x="1083326" y="448019"/>
                  <a:pt x="1356911" y="422313"/>
                  <a:pt x="1630496" y="396607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 flipV="1">
            <a:off x="827584" y="3273229"/>
            <a:ext cx="1649232" cy="298920"/>
          </a:xfrm>
          <a:custGeom>
            <a:avLst/>
            <a:gdLst>
              <a:gd name="connsiteX0" fmla="*/ 0 w 1630496"/>
              <a:gd name="connsiteY0" fmla="*/ 0 h 448019"/>
              <a:gd name="connsiteX1" fmla="*/ 793215 w 1630496"/>
              <a:gd name="connsiteY1" fmla="*/ 77118 h 448019"/>
              <a:gd name="connsiteX2" fmla="*/ 815248 w 1630496"/>
              <a:gd name="connsiteY2" fmla="*/ 352540 h 448019"/>
              <a:gd name="connsiteX3" fmla="*/ 947451 w 1630496"/>
              <a:gd name="connsiteY3" fmla="*/ 440675 h 448019"/>
              <a:gd name="connsiteX4" fmla="*/ 1630496 w 1630496"/>
              <a:gd name="connsiteY4" fmla="*/ 396607 h 448019"/>
              <a:gd name="connsiteX0" fmla="*/ 0 w 1630496"/>
              <a:gd name="connsiteY0" fmla="*/ 0 h 470714"/>
              <a:gd name="connsiteX1" fmla="*/ 793215 w 1630496"/>
              <a:gd name="connsiteY1" fmla="*/ 77118 h 470714"/>
              <a:gd name="connsiteX2" fmla="*/ 815248 w 1630496"/>
              <a:gd name="connsiteY2" fmla="*/ 352540 h 470714"/>
              <a:gd name="connsiteX3" fmla="*/ 947451 w 1630496"/>
              <a:gd name="connsiteY3" fmla="*/ 440675 h 470714"/>
              <a:gd name="connsiteX4" fmla="*/ 1630496 w 1630496"/>
              <a:gd name="connsiteY4" fmla="*/ 445008 h 470714"/>
              <a:gd name="connsiteX0" fmla="*/ 0 w 1630496"/>
              <a:gd name="connsiteY0" fmla="*/ 0 h 456086"/>
              <a:gd name="connsiteX1" fmla="*/ 793215 w 1630496"/>
              <a:gd name="connsiteY1" fmla="*/ 77118 h 456086"/>
              <a:gd name="connsiteX2" fmla="*/ 815248 w 1630496"/>
              <a:gd name="connsiteY2" fmla="*/ 352540 h 456086"/>
              <a:gd name="connsiteX3" fmla="*/ 947451 w 1630496"/>
              <a:gd name="connsiteY3" fmla="*/ 440675 h 456086"/>
              <a:gd name="connsiteX4" fmla="*/ 1630496 w 1630496"/>
              <a:gd name="connsiteY4" fmla="*/ 445008 h 4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496" h="456086">
                <a:moveTo>
                  <a:pt x="0" y="0"/>
                </a:moveTo>
                <a:cubicBezTo>
                  <a:pt x="328670" y="9180"/>
                  <a:pt x="657340" y="18361"/>
                  <a:pt x="793215" y="77118"/>
                </a:cubicBezTo>
                <a:cubicBezTo>
                  <a:pt x="929090" y="135875"/>
                  <a:pt x="789542" y="291947"/>
                  <a:pt x="815248" y="352540"/>
                </a:cubicBezTo>
                <a:cubicBezTo>
                  <a:pt x="840954" y="413133"/>
                  <a:pt x="811576" y="425264"/>
                  <a:pt x="947451" y="440675"/>
                </a:cubicBezTo>
                <a:cubicBezTo>
                  <a:pt x="1083326" y="456086"/>
                  <a:pt x="1365491" y="391294"/>
                  <a:pt x="1630496" y="445008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492599" y="3351533"/>
            <a:ext cx="216023" cy="216023"/>
          </a:xfrm>
          <a:prstGeom prst="ellipse">
            <a:avLst/>
          </a:prstGeom>
          <a:solidFill>
            <a:srgbClr val="FFCCCC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410361" y="3159670"/>
            <a:ext cx="1202219" cy="407886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171,3%</a:t>
            </a:r>
          </a:p>
        </p:txBody>
      </p:sp>
      <p:graphicFrame>
        <p:nvGraphicFramePr>
          <p:cNvPr id="25" name="Диаграмм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5593"/>
              </p:ext>
            </p:extLst>
          </p:nvPr>
        </p:nvGraphicFramePr>
        <p:xfrm>
          <a:off x="-417282" y="2988583"/>
          <a:ext cx="4505325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671621"/>
              </p:ext>
            </p:extLst>
          </p:nvPr>
        </p:nvGraphicFramePr>
        <p:xfrm>
          <a:off x="65882" y="4765372"/>
          <a:ext cx="4461131" cy="176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24" name="Picture 8" descr="D:\ИРИНА ВЛАДИМИРОВНА\МОИ ДОКУМЕНТЫ\для Мурогина А.В\для общественности\фотки\8ddb455bd3fad8d747333ed0d8e987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00424"/>
            <a:ext cx="2563439" cy="19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ИРИНА ВЛАДИМИРОВНА\МОИ ДОКУМЕНТЫ\для Мурогина А.В\для общественности\фотки\1537952493_ledovy_dvorec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52558"/>
            <a:ext cx="2503647" cy="175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Соединительная линия уступом 2"/>
          <p:cNvCxnSpPr/>
          <p:nvPr/>
        </p:nvCxnSpPr>
        <p:spPr>
          <a:xfrm rot="10800000">
            <a:off x="899592" y="5399852"/>
            <a:ext cx="593006" cy="14193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10800000">
            <a:off x="827584" y="5776245"/>
            <a:ext cx="665016" cy="109054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8591" y="5185231"/>
            <a:ext cx="821001" cy="37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94281" y="518523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 Narrow" panose="020B0606020202030204" pitchFamily="34" charset="0"/>
              </a:rPr>
              <a:t>124 902,5 бюджет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583" y="5643797"/>
            <a:ext cx="821001" cy="37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583" y="5634669"/>
            <a:ext cx="83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 Narrow" panose="020B0606020202030204" pitchFamily="34" charset="0"/>
              </a:rPr>
              <a:t>199 691,3</a:t>
            </a:r>
          </a:p>
          <a:p>
            <a:pPr algn="ctr"/>
            <a:r>
              <a:rPr lang="ru-RU" sz="1000" b="1" dirty="0" smtClean="0">
                <a:latin typeface="Arial Narrow" panose="020B0606020202030204" pitchFamily="34" charset="0"/>
              </a:rPr>
              <a:t>внебюджет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rot="10800000" flipV="1">
            <a:off x="3201735" y="5585341"/>
            <a:ext cx="724933" cy="121395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V="1">
            <a:off x="3166332" y="5885299"/>
            <a:ext cx="1117636" cy="7082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926668" y="5395863"/>
            <a:ext cx="821001" cy="37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281359" y="5769145"/>
            <a:ext cx="833791" cy="45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043787" y="537416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 Narrow" panose="020B0606020202030204" pitchFamily="34" charset="0"/>
              </a:rPr>
              <a:t>124 902,5 бюджет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812205"/>
            <a:ext cx="83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 Narrow" panose="020B0606020202030204" pitchFamily="34" charset="0"/>
              </a:rPr>
              <a:t>175 959,5 внебюджет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31850"/>
              </p:ext>
            </p:extLst>
          </p:nvPr>
        </p:nvGraphicFramePr>
        <p:xfrm>
          <a:off x="6583" y="712772"/>
          <a:ext cx="9065408" cy="235670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77185"/>
                <a:gridCol w="1008112"/>
                <a:gridCol w="1008112"/>
                <a:gridCol w="1152128"/>
                <a:gridCol w="1080120"/>
                <a:gridCol w="1080120"/>
                <a:gridCol w="1259631"/>
              </a:tblGrid>
              <a:tr h="33004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Значение показателя, чел.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Объем расходов, тыс. рублей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070">
                <a:tc vMerge="1">
                  <a:txBody>
                    <a:bodyPr/>
                    <a:lstStyle/>
                    <a:p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(план)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(факт)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выполнения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(план)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(факт)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исполнения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0066"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часов, предоставляемых горожанам для занятий ФКиС на объектах спорта муниципальных учреждений сферы </a:t>
                      </a:r>
                      <a:endParaRPr lang="ru-RU" sz="1400" b="1" i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95 000</a:t>
                      </a:r>
                      <a:endParaRPr lang="ru-RU" sz="14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162751</a:t>
                      </a:r>
                      <a:endParaRPr lang="ru-RU" sz="1400" b="1" i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itchFamily="34" charset="0"/>
                        </a:rPr>
                        <a:t>171,3</a:t>
                      </a:r>
                      <a:endParaRPr lang="en-US" sz="1400" b="1" i="1" dirty="0" smtClean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en-US" sz="1300" b="1" i="1" dirty="0" smtClean="0">
                          <a:latin typeface="Arial Narrow" panose="020B0606020202030204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anose="020B0606020202030204" pitchFamily="34" charset="0"/>
                        </a:rPr>
                        <a:t>124</a:t>
                      </a:r>
                      <a:r>
                        <a:rPr lang="ru-RU" sz="1300" b="1" i="1" baseline="0" dirty="0" smtClean="0">
                          <a:latin typeface="Arial Narrow" panose="020B0606020202030204" pitchFamily="34" charset="0"/>
                        </a:rPr>
                        <a:t> 902,5</a:t>
                      </a:r>
                      <a:endParaRPr lang="ru-RU" sz="1300" b="1" i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en-US" sz="1300" b="1" i="1" dirty="0" smtClean="0">
                          <a:latin typeface="Arial Narrow" panose="020B0606020202030204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anose="020B0606020202030204" pitchFamily="34" charset="0"/>
                        </a:rPr>
                        <a:t>124</a:t>
                      </a:r>
                      <a:r>
                        <a:rPr lang="ru-RU" sz="1300" b="1" i="1" baseline="0" dirty="0" smtClean="0">
                          <a:latin typeface="Arial Narrow" panose="020B0606020202030204" pitchFamily="34" charset="0"/>
                        </a:rPr>
                        <a:t> 902,5</a:t>
                      </a:r>
                      <a:endParaRPr lang="ru-RU" sz="1300" b="1" i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100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Внебюджет</a:t>
                      </a:r>
                      <a:r>
                        <a:rPr lang="en-US" sz="1300" b="1" i="1" dirty="0" smtClean="0">
                          <a:latin typeface="Arial Narrow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199</a:t>
                      </a:r>
                      <a:r>
                        <a:rPr lang="ru-RU" sz="1300" b="1" i="1" baseline="0" dirty="0" smtClean="0">
                          <a:latin typeface="Arial Narrow" pitchFamily="34" charset="0"/>
                        </a:rPr>
                        <a:t> 691,3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Внебюджет</a:t>
                      </a:r>
                      <a:r>
                        <a:rPr lang="en-US" sz="1300" b="1" i="1" dirty="0" smtClean="0">
                          <a:latin typeface="Arial Narrow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175</a:t>
                      </a:r>
                      <a:r>
                        <a:rPr lang="ru-RU" sz="1300" b="1" i="1" baseline="0" dirty="0" smtClean="0">
                          <a:latin typeface="Arial Narrow" pitchFamily="34" charset="0"/>
                        </a:rPr>
                        <a:t> 959,5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itchFamily="34" charset="0"/>
                        </a:rPr>
                        <a:t>88,1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Итого</a:t>
                      </a:r>
                      <a:r>
                        <a:rPr lang="en-US" sz="1300" b="1" i="1" dirty="0" smtClean="0">
                          <a:latin typeface="Arial Narrow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324 593,8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Итого</a:t>
                      </a:r>
                      <a:r>
                        <a:rPr lang="en-US" sz="1300" b="1" i="1" dirty="0" smtClean="0">
                          <a:latin typeface="Arial Narrow" pitchFamily="34" charset="0"/>
                        </a:rPr>
                        <a:t>:</a:t>
                      </a:r>
                      <a:endParaRPr lang="ru-RU" sz="1300" b="1" i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latin typeface="Arial Narrow" pitchFamily="34" charset="0"/>
                        </a:rPr>
                        <a:t>300 862,0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itchFamily="34" charset="0"/>
                        </a:rPr>
                        <a:t>92,7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87690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764703"/>
            <a:ext cx="8424936" cy="5904655"/>
          </a:xfrm>
          <a:prstGeom prst="roundRect">
            <a:avLst>
              <a:gd name="adj" fmla="val 6141"/>
            </a:avLst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lvl="2"/>
            <a:endParaRPr lang="ru-RU" sz="20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251520" y="764704"/>
            <a:ext cx="432048" cy="5904656"/>
          </a:xfrm>
          <a:prstGeom prst="flowChartOnlineStorag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сохраненные данные 10"/>
          <p:cNvSpPr/>
          <p:nvPr/>
        </p:nvSpPr>
        <p:spPr>
          <a:xfrm rot="10800000">
            <a:off x="8532440" y="764704"/>
            <a:ext cx="432048" cy="5904654"/>
          </a:xfrm>
          <a:prstGeom prst="flowChartOnlineStorag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54868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    </a:t>
            </a:r>
            <a:r>
              <a:rPr lang="ru-RU" sz="2200" b="1" i="1" dirty="0" smtClean="0">
                <a:solidFill>
                  <a:schemeClr val="bg1"/>
                </a:solidFill>
                <a:latin typeface="Arial Narrow" pitchFamily="34" charset="0"/>
              </a:rPr>
              <a:t>Выводы об итогах реализации муниципальной программы</a:t>
            </a:r>
            <a:endParaRPr lang="ru-RU" sz="22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3207" y="960255"/>
            <a:ext cx="5645578" cy="534736"/>
          </a:xfrm>
          <a:prstGeom prst="roundRect">
            <a:avLst>
              <a:gd name="adj" fmla="val 112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Arial Narrow" pitchFamily="34" charset="0"/>
              </a:rPr>
              <a:t>Приоритеты </a:t>
            </a:r>
            <a:r>
              <a:rPr lang="ru-RU" sz="2000" b="1" i="1" dirty="0" smtClean="0">
                <a:solidFill>
                  <a:schemeClr val="tx1"/>
                </a:solidFill>
                <a:latin typeface="Arial Narrow" pitchFamily="34" charset="0"/>
              </a:rPr>
              <a:t>развития</a:t>
            </a:r>
            <a:r>
              <a:rPr lang="ru-RU" b="1" i="1" dirty="0" smtClean="0">
                <a:solidFill>
                  <a:schemeClr val="tx1"/>
                </a:solidFill>
                <a:latin typeface="Arial Narrow" pitchFamily="34" charset="0"/>
              </a:rPr>
              <a:t> сферы: </a:t>
            </a:r>
            <a:endParaRPr lang="ru-RU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8290" y="2060848"/>
            <a:ext cx="7638338" cy="18500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Развитие спортивной инфраструктуры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Подготовка спортивного резерва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Активизация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спортивно-массовой работы на всех уровнях и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корпоративной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среде, в том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числе путем вовлечения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в подготовку и выполнение нормативов Всероссийского физкультурно-спортивного комплекса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«Готов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к труду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обороне»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(ГТО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347097" y="1535289"/>
            <a:ext cx="291260" cy="525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274210" y="4813820"/>
            <a:ext cx="291260" cy="525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3207" y="4279084"/>
            <a:ext cx="5645578" cy="534736"/>
          </a:xfrm>
          <a:prstGeom prst="roundRect">
            <a:avLst>
              <a:gd name="adj" fmla="val 112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Arial Narrow" pitchFamily="34" charset="0"/>
              </a:rPr>
              <a:t>Основные проблемы: </a:t>
            </a:r>
            <a:endParaRPr lang="ru-RU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8290" y="5350997"/>
            <a:ext cx="7644150" cy="1080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Недостаточное материально-техническое обеспечение развития сферы ФКиС;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Кадровое обеспечение развития ФКиС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7855</TotalTime>
  <Words>691</Words>
  <Application>Microsoft Office PowerPoint</Application>
  <PresentationFormat>Экран (4:3)</PresentationFormat>
  <Paragraphs>244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Выводы об итогах реализации муниципальной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Мухина</cp:lastModifiedBy>
  <cp:revision>989</cp:revision>
  <dcterms:created xsi:type="dcterms:W3CDTF">2014-11-10T08:46:32Z</dcterms:created>
  <dcterms:modified xsi:type="dcterms:W3CDTF">2019-05-27T09:48:45Z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2026418731</vt:i4>
  </property>
  <property fmtid="{D5CDD505-2E9C-101B-9397-08002B2CF9AE}" pid="3" name="_NewReviewCycle">
    <vt:lpwstr/>
  </property>
  <property fmtid="{D5CDD505-2E9C-101B-9397-08002B2CF9AE}" pid="4" name="_EmailSubject">
    <vt:lpwstr>Для размещения во вкладке https://mayor.cherinfo.ru/750</vt:lpwstr>
  </property>
  <property fmtid="{D5CDD505-2E9C-101B-9397-08002B2CF9AE}" pid="5" name="_AuthorEmail">
    <vt:lpwstr>D_Muhina@cherepovetscity.ru</vt:lpwstr>
  </property>
  <property fmtid="{D5CDD505-2E9C-101B-9397-08002B2CF9AE}" pid="6" name="_AuthorEmailDisplayName">
    <vt:lpwstr>Мухина Дария Вячеславовна</vt:lpwstr>
  </property>
  <property fmtid="{D5CDD505-2E9C-101B-9397-08002B2CF9AE}" pid="7" name="_PreviousAdHocReviewCycleID">
    <vt:i4>-947816493</vt:i4>
  </property>
</Properties>
</file>