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19" r:id="rId3"/>
    <p:sldId id="318" r:id="rId4"/>
    <p:sldId id="317" r:id="rId5"/>
    <p:sldId id="307" r:id="rId6"/>
    <p:sldId id="320" r:id="rId7"/>
    <p:sldId id="321" r:id="rId8"/>
    <p:sldId id="322" r:id="rId9"/>
    <p:sldId id="315" r:id="rId10"/>
    <p:sldId id="259" r:id="rId11"/>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CC"/>
    <a:srgbClr val="FFFF99"/>
    <a:srgbClr val="CC3300"/>
    <a:srgbClr val="EA7E68"/>
    <a:srgbClr val="BE120E"/>
    <a:srgbClr val="FF9966"/>
    <a:srgbClr val="FF9933"/>
    <a:srgbClr val="8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5" autoAdjust="0"/>
    <p:restoredTop sz="92593" autoAdjust="0"/>
  </p:normalViewPr>
  <p:slideViewPr>
    <p:cSldViewPr>
      <p:cViewPr>
        <p:scale>
          <a:sx n="90" d="100"/>
          <a:sy n="90" d="100"/>
        </p:scale>
        <p:origin x="-2244" y="-4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7" d="100"/>
          <a:sy n="77" d="100"/>
        </p:scale>
        <p:origin x="-2154" y="-90"/>
      </p:cViewPr>
      <p:guideLst>
        <p:guide orient="horz" pos="3131"/>
        <p:guide pos="21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2929837" cy="497126"/>
          </a:xfrm>
          <a:prstGeom prst="rect">
            <a:avLst/>
          </a:prstGeom>
        </p:spPr>
        <p:txBody>
          <a:bodyPr vert="horz" lIns="91431" tIns="45715" rIns="91431" bIns="45715" rtlCol="0"/>
          <a:lstStyle>
            <a:lvl1pPr algn="l">
              <a:defRPr sz="1200"/>
            </a:lvl1pPr>
          </a:lstStyle>
          <a:p>
            <a:endParaRPr lang="ru-RU" dirty="0"/>
          </a:p>
        </p:txBody>
      </p:sp>
      <p:sp>
        <p:nvSpPr>
          <p:cNvPr id="3" name="Дата 2"/>
          <p:cNvSpPr>
            <a:spLocks noGrp="1"/>
          </p:cNvSpPr>
          <p:nvPr>
            <p:ph type="dt" idx="1"/>
          </p:nvPr>
        </p:nvSpPr>
        <p:spPr>
          <a:xfrm>
            <a:off x="3829763" y="0"/>
            <a:ext cx="2929837" cy="497126"/>
          </a:xfrm>
          <a:prstGeom prst="rect">
            <a:avLst/>
          </a:prstGeom>
        </p:spPr>
        <p:txBody>
          <a:bodyPr vert="horz" lIns="91431" tIns="45715" rIns="91431" bIns="45715" rtlCol="0"/>
          <a:lstStyle>
            <a:lvl1pPr algn="r">
              <a:defRPr sz="1200"/>
            </a:lvl1pPr>
          </a:lstStyle>
          <a:p>
            <a:fld id="{D6B7140C-DF8E-4B3F-811B-D8EC552D560F}" type="datetimeFigureOut">
              <a:rPr lang="ru-RU" smtClean="0"/>
              <a:pPr/>
              <a:t>26.06.2018</a:t>
            </a:fld>
            <a:endParaRPr lang="ru-RU" dirty="0"/>
          </a:p>
        </p:txBody>
      </p:sp>
      <p:sp>
        <p:nvSpPr>
          <p:cNvPr id="4" name="Образ слайда 3"/>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1431" tIns="45715" rIns="91431" bIns="45715" rtlCol="0" anchor="ctr"/>
          <a:lstStyle/>
          <a:p>
            <a:endParaRPr lang="ru-RU" dirty="0"/>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31" tIns="45715" rIns="91431" bIns="4571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43661"/>
            <a:ext cx="2929837" cy="497126"/>
          </a:xfrm>
          <a:prstGeom prst="rect">
            <a:avLst/>
          </a:prstGeom>
        </p:spPr>
        <p:txBody>
          <a:bodyPr vert="horz" lIns="91431" tIns="45715" rIns="91431" bIns="45715" rtlCol="0" anchor="b"/>
          <a:lstStyle>
            <a:lvl1pPr algn="l">
              <a:defRPr sz="1200"/>
            </a:lvl1pPr>
          </a:lstStyle>
          <a:p>
            <a:endParaRPr lang="ru-RU" dirty="0"/>
          </a:p>
        </p:txBody>
      </p:sp>
      <p:sp>
        <p:nvSpPr>
          <p:cNvPr id="7" name="Номер слайда 6"/>
          <p:cNvSpPr>
            <a:spLocks noGrp="1"/>
          </p:cNvSpPr>
          <p:nvPr>
            <p:ph type="sldNum" sz="quarter" idx="5"/>
          </p:nvPr>
        </p:nvSpPr>
        <p:spPr>
          <a:xfrm>
            <a:off x="3829763" y="9443661"/>
            <a:ext cx="2929837" cy="497126"/>
          </a:xfrm>
          <a:prstGeom prst="rect">
            <a:avLst/>
          </a:prstGeom>
        </p:spPr>
        <p:txBody>
          <a:bodyPr vert="horz" lIns="91431" tIns="45715" rIns="91431" bIns="45715" rtlCol="0" anchor="b"/>
          <a:lstStyle>
            <a:lvl1pPr algn="r">
              <a:defRPr sz="1200"/>
            </a:lvl1pPr>
          </a:lstStyle>
          <a:p>
            <a:fld id="{1157916D-1612-4354-8BAA-BB0A92BA5678}" type="slidenum">
              <a:rPr lang="ru-RU" smtClean="0"/>
              <a:pPr/>
              <a:t>‹#›</a:t>
            </a:fld>
            <a:endParaRPr lang="ru-RU" dirty="0"/>
          </a:p>
        </p:txBody>
      </p:sp>
    </p:spTree>
    <p:extLst>
      <p:ext uri="{BB962C8B-B14F-4D97-AF65-F5344CB8AC3E}">
        <p14:creationId xmlns:p14="http://schemas.microsoft.com/office/powerpoint/2010/main" val="56081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95350" y="341313"/>
            <a:ext cx="5510213" cy="4133850"/>
          </a:xfrm>
        </p:spPr>
      </p:sp>
      <p:sp>
        <p:nvSpPr>
          <p:cNvPr id="3" name="Заметки 2"/>
          <p:cNvSpPr>
            <a:spLocks noGrp="1"/>
          </p:cNvSpPr>
          <p:nvPr>
            <p:ph type="body" idx="1"/>
          </p:nvPr>
        </p:nvSpPr>
        <p:spPr/>
        <p:txBody>
          <a:bodyPr>
            <a:normAutofit/>
          </a:bodyPr>
          <a:lstStyle/>
          <a:p>
            <a:endParaRPr lang="ru-RU" dirty="0">
              <a:solidFill>
                <a:srgbClr val="C00000"/>
              </a:solidFill>
            </a:endParaRPr>
          </a:p>
        </p:txBody>
      </p:sp>
      <p:sp>
        <p:nvSpPr>
          <p:cNvPr id="4" name="Номер слайда 3"/>
          <p:cNvSpPr>
            <a:spLocks noGrp="1"/>
          </p:cNvSpPr>
          <p:nvPr>
            <p:ph type="sldNum" sz="quarter" idx="10"/>
          </p:nvPr>
        </p:nvSpPr>
        <p:spPr/>
        <p:txBody>
          <a:bodyPr/>
          <a:lstStyle/>
          <a:p>
            <a:fld id="{1157916D-1612-4354-8BAA-BB0A92BA5678}"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57916D-1612-4354-8BAA-BB0A92BA5678}" type="slidenum">
              <a:rPr lang="ru-RU" smtClean="0"/>
              <a:pPr/>
              <a:t>5</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57916D-1612-4354-8BAA-BB0A92BA5678}" type="slidenum">
              <a:rPr lang="ru-RU" smtClean="0"/>
              <a:pPr/>
              <a:t>6</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57916D-1612-4354-8BAA-BB0A92BA5678}" type="slidenum">
              <a:rPr lang="ru-RU" smtClean="0"/>
              <a:pPr/>
              <a:t>7</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57916D-1612-4354-8BAA-BB0A92BA5678}" type="slidenum">
              <a:rPr lang="ru-RU" smtClean="0"/>
              <a:pPr/>
              <a:t>8</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a:xfrm>
            <a:off x="676117" y="4755232"/>
            <a:ext cx="5728800" cy="4441593"/>
          </a:xfrm>
        </p:spPr>
        <p:txBody>
          <a:bodyPr>
            <a:normAutofit/>
          </a:bodyPr>
          <a:lstStyle/>
          <a:p>
            <a:endParaRPr lang="ru-RU" sz="1200" b="1"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1157916D-1612-4354-8BAA-BB0A92BA5678}" type="slidenum">
              <a:rPr lang="ru-RU" smtClean="0"/>
              <a:pPr/>
              <a:t>9</a:t>
            </a:fld>
            <a:endParaRPr lang="ru-RU" dirty="0"/>
          </a:p>
        </p:txBody>
      </p:sp>
    </p:spTree>
    <p:extLst>
      <p:ext uri="{BB962C8B-B14F-4D97-AF65-F5344CB8AC3E}">
        <p14:creationId xmlns:p14="http://schemas.microsoft.com/office/powerpoint/2010/main" val="915421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157916D-1612-4354-8BAA-BB0A92BA5678}" type="slidenum">
              <a:rPr lang="ru-RU" smtClean="0"/>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3506181121"/>
      </p:ext>
    </p:extLst>
  </p:cSld>
  <p:clrMapOvr>
    <a:masterClrMapping/>
  </p:clrMapOvr>
  <p:transition spd="med">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3666836065"/>
      </p:ext>
    </p:extLst>
  </p:cSld>
  <p:clrMapOvr>
    <a:masterClrMapping/>
  </p:clrMapOvr>
  <p:transition spd="med">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2644428130"/>
      </p:ext>
    </p:extLst>
  </p:cSld>
  <p:clrMapOvr>
    <a:masterClrMapping/>
  </p:clrMapOvr>
  <p:transition spd="med">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2031098477"/>
      </p:ext>
    </p:extLst>
  </p:cSld>
  <p:clrMapOvr>
    <a:masterClrMapping/>
  </p:clrMapOvr>
  <p:transition spd="med">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3859033090"/>
      </p:ext>
    </p:extLst>
  </p:cSld>
  <p:clrMapOvr>
    <a:masterClrMapping/>
  </p:clrMapOvr>
  <p:transition spd="med">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428012703"/>
      </p:ext>
    </p:extLst>
  </p:cSld>
  <p:clrMapOvr>
    <a:masterClrMapping/>
  </p:clrMapOvr>
  <p:transition spd="med">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3224066950"/>
      </p:ext>
    </p:extLst>
  </p:cSld>
  <p:clrMapOvr>
    <a:masterClrMapping/>
  </p:clrMapOvr>
  <p:transition spd="med">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92637265"/>
      </p:ext>
    </p:extLst>
  </p:cSld>
  <p:clrMapOvr>
    <a:masterClrMapping/>
  </p:clrMapOvr>
  <p:transition spd="med">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3393896779"/>
      </p:ext>
    </p:extLst>
  </p:cSld>
  <p:clrMapOvr>
    <a:masterClrMapping/>
  </p:clrMapOvr>
  <p:transition spd="med">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431289165"/>
      </p:ext>
    </p:extLst>
  </p:cSld>
  <p:clrMapOvr>
    <a:masterClrMapping/>
  </p:clrMapOvr>
  <p:transition spd="med">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D620B8-B6E2-484C-8DA5-876CE57B18E1}" type="datetimeFigureOut">
              <a:rPr lang="ru-RU" smtClean="0"/>
              <a:pPr/>
              <a:t>26.06.2018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4187985934"/>
      </p:ext>
    </p:extLst>
  </p:cSld>
  <p:clrMapOvr>
    <a:masterClrMapping/>
  </p:clrMapOvr>
  <p:transition spd="med">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620B8-B6E2-484C-8DA5-876CE57B18E1}" type="datetimeFigureOut">
              <a:rPr lang="ru-RU" smtClean="0"/>
              <a:pPr/>
              <a:t>26.06.2018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27E18-F9A8-4924-A22B-894BF2218836}" type="slidenum">
              <a:rPr lang="ru-RU" smtClean="0"/>
              <a:pPr/>
              <a:t>‹#›</a:t>
            </a:fld>
            <a:endParaRPr lang="ru-RU" dirty="0"/>
          </a:p>
        </p:txBody>
      </p:sp>
    </p:spTree>
    <p:extLst>
      <p:ext uri="{BB962C8B-B14F-4D97-AF65-F5344CB8AC3E}">
        <p14:creationId xmlns:p14="http://schemas.microsoft.com/office/powerpoint/2010/main" val="97074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trips dir="l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0" y="2132856"/>
            <a:ext cx="9144000" cy="3240360"/>
          </a:xfrm>
          <a:prstGeom prst="rect">
            <a:avLst/>
          </a:prstGeom>
        </p:spPr>
        <p:txBody>
          <a:bodyPr>
            <a:scene3d>
              <a:camera prst="orthographicFront"/>
              <a:lightRig rig="threePt" dir="t"/>
            </a:scene3d>
            <a:sp3d extrusionH="57150">
              <a:bevelT w="57150" h="38100" prst="artDeco"/>
            </a:sp3d>
          </a:bodyPr>
          <a:lstStyle/>
          <a:p>
            <a:pPr algn="ctr">
              <a:defRPr/>
            </a:pPr>
            <a:endParaRPr lang="ru-RU" sz="1500" b="1" dirty="0" smtClean="0">
              <a:solidFill>
                <a:srgbClr val="C00000"/>
              </a:solidFill>
              <a:effectLst>
                <a:outerShdw blurRad="38100" dist="38100" dir="2700000" algn="tl">
                  <a:srgbClr val="000000">
                    <a:alpha val="43137"/>
                  </a:srgbClr>
                </a:outerShdw>
              </a:effectLst>
            </a:endParaRPr>
          </a:p>
          <a:p>
            <a:pPr algn="ctr">
              <a:defRPr/>
            </a:pPr>
            <a:endParaRPr lang="ru-RU" sz="1500" b="1" dirty="0" smtClean="0">
              <a:solidFill>
                <a:srgbClr val="C00000"/>
              </a:solidFill>
              <a:effectLst>
                <a:outerShdw blurRad="38100" dist="38100" dir="2700000" algn="tl">
                  <a:srgbClr val="000000">
                    <a:alpha val="43137"/>
                  </a:srgbClr>
                </a:outerShdw>
              </a:effectLst>
            </a:endParaRPr>
          </a:p>
          <a:p>
            <a:pPr algn="ctr">
              <a:defRPr/>
            </a:pPr>
            <a:r>
              <a:rPr lang="ru-RU" sz="5800" b="1" dirty="0" smtClean="0">
                <a:solidFill>
                  <a:srgbClr val="C00000"/>
                </a:solidFill>
                <a:effectLst>
                  <a:outerShdw blurRad="38100" dist="38100" dir="2700000" algn="tl">
                    <a:srgbClr val="000000">
                      <a:alpha val="43137"/>
                    </a:srgbClr>
                  </a:outerShdw>
                </a:effectLst>
              </a:rPr>
              <a:t>КОРРЕКТИРОВКА </a:t>
            </a:r>
          </a:p>
          <a:p>
            <a:pPr algn="ctr">
              <a:defRPr/>
            </a:pPr>
            <a:r>
              <a:rPr lang="ru-RU" sz="5800" b="1" dirty="0" smtClean="0">
                <a:solidFill>
                  <a:srgbClr val="C00000"/>
                </a:solidFill>
                <a:effectLst>
                  <a:outerShdw blurRad="38100" dist="38100" dir="2700000" algn="tl">
                    <a:srgbClr val="000000">
                      <a:alpha val="43137"/>
                    </a:srgbClr>
                  </a:outerShdw>
                </a:effectLst>
              </a:rPr>
              <a:t>ГОРОДСКОГО БЮДЖЕТА</a:t>
            </a:r>
          </a:p>
          <a:p>
            <a:pPr algn="ctr">
              <a:defRPr/>
            </a:pPr>
            <a:endParaRPr lang="ru-RU" sz="2000" b="1" i="1" dirty="0" smtClean="0">
              <a:solidFill>
                <a:srgbClr val="0070C0"/>
              </a:solidFill>
              <a:effectLst>
                <a:outerShdw blurRad="38100" dist="38100" dir="2700000" algn="tl">
                  <a:srgbClr val="000000">
                    <a:alpha val="43137"/>
                  </a:srgbClr>
                </a:outerShdw>
              </a:effectLst>
            </a:endParaRPr>
          </a:p>
          <a:p>
            <a:pPr algn="ctr">
              <a:defRPr/>
            </a:pPr>
            <a:endParaRPr lang="ru-RU" sz="2000" b="1" i="1" dirty="0" smtClean="0">
              <a:solidFill>
                <a:srgbClr val="0070C0"/>
              </a:solidFill>
              <a:effectLst>
                <a:outerShdw blurRad="38100" dist="38100" dir="2700000" algn="tl">
                  <a:srgbClr val="000000">
                    <a:alpha val="43137"/>
                  </a:srgbClr>
                </a:outerShdw>
              </a:effectLst>
            </a:endParaRPr>
          </a:p>
          <a:p>
            <a:pPr algn="ctr">
              <a:defRPr/>
            </a:pPr>
            <a:r>
              <a:rPr lang="ru-RU" sz="2000" b="1" i="1" dirty="0" smtClean="0">
                <a:solidFill>
                  <a:srgbClr val="0070C0"/>
                </a:solidFill>
                <a:effectLst>
                  <a:outerShdw blurRad="38100" dist="38100" dir="2700000" algn="tl">
                    <a:srgbClr val="000000">
                      <a:alpha val="43137"/>
                    </a:srgbClr>
                  </a:outerShdw>
                </a:effectLst>
              </a:rPr>
              <a:t>                                                                                                      (июнь 2018 года)</a:t>
            </a:r>
            <a:endParaRPr lang="ru-RU" sz="2000" b="1" i="1" cap="small" dirty="0" smtClean="0">
              <a:solidFill>
                <a:srgbClr val="0070C0"/>
              </a:solidFill>
              <a:effectLst>
                <a:outerShdw blurRad="38100" dist="38100" dir="2700000" algn="tl">
                  <a:srgbClr val="000000">
                    <a:alpha val="43137"/>
                  </a:srgbClr>
                </a:outerShdw>
              </a:effectLst>
              <a:ea typeface="+mj-ea"/>
              <a:cs typeface="+mj-cs"/>
            </a:endParaRPr>
          </a:p>
        </p:txBody>
      </p:sp>
      <p:sp>
        <p:nvSpPr>
          <p:cNvPr id="5" name="TextBox 4"/>
          <p:cNvSpPr txBox="1"/>
          <p:nvPr/>
        </p:nvSpPr>
        <p:spPr>
          <a:xfrm>
            <a:off x="3190738" y="6072206"/>
            <a:ext cx="3024336" cy="523220"/>
          </a:xfrm>
          <a:prstGeom prst="rect">
            <a:avLst/>
          </a:prstGeom>
          <a:noFill/>
        </p:spPr>
        <p:txBody>
          <a:bodyPr wrap="square">
            <a:spAutoFit/>
            <a:scene3d>
              <a:camera prst="orthographicFront"/>
              <a:lightRig rig="threePt" dir="t"/>
            </a:scene3d>
            <a:sp3d extrusionH="57150">
              <a:bevelT w="38100" h="38100" prst="relaxedInset"/>
            </a:sp3d>
          </a:bodyPr>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2800" b="1" i="1" dirty="0" smtClean="0">
                <a:solidFill>
                  <a:srgbClr val="FFFFFF"/>
                </a:solidFill>
                <a:latin typeface="+mn-lt"/>
              </a:rPr>
              <a:t>г. Череповец</a:t>
            </a:r>
          </a:p>
        </p:txBody>
      </p:sp>
    </p:spTree>
    <p:extLst>
      <p:ext uri="{BB962C8B-B14F-4D97-AF65-F5344CB8AC3E}">
        <p14:creationId xmlns:p14="http://schemas.microsoft.com/office/powerpoint/2010/main" val="2915770454"/>
      </p:ext>
    </p:extLst>
  </p:cSld>
  <p:clrMapOvr>
    <a:masterClrMapping/>
  </p:clrMapOvr>
  <p:transition spd="med">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5" name="Rectangle 2"/>
          <p:cNvSpPr txBox="1">
            <a:spLocks noChangeArrowheads="1"/>
          </p:cNvSpPr>
          <p:nvPr/>
        </p:nvSpPr>
        <p:spPr bwMode="auto">
          <a:xfrm>
            <a:off x="395536" y="2580294"/>
            <a:ext cx="8280920" cy="192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cene3d>
              <a:camera prst="orthographicFront"/>
              <a:lightRig rig="threePt" dir="t"/>
            </a:scene3d>
            <a:sp3d extrusionH="57150">
              <a:bevelT w="38100" h="38100"/>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spcBef>
                <a:spcPts val="1800"/>
              </a:spcBef>
              <a:defRPr/>
            </a:pPr>
            <a:r>
              <a:rPr lang="ru-RU" sz="6800" b="1" dirty="0">
                <a:solidFill>
                  <a:srgbClr val="C00000"/>
                </a:solidFill>
                <a:effectLst>
                  <a:outerShdw blurRad="38100" dist="38100" dir="2700000" algn="tl">
                    <a:srgbClr val="000000">
                      <a:alpha val="43137"/>
                    </a:srgbClr>
                  </a:outerShdw>
                </a:effectLst>
                <a:latin typeface="Arial Narrow" pitchFamily="34" charset="0"/>
                <a:ea typeface="+mn-ea"/>
                <a:cs typeface="+mn-cs"/>
              </a:rPr>
              <a:t>Спасибо за внимание!</a:t>
            </a:r>
          </a:p>
        </p:txBody>
      </p:sp>
    </p:spTree>
    <p:extLst>
      <p:ext uri="{BB962C8B-B14F-4D97-AF65-F5344CB8AC3E}">
        <p14:creationId xmlns:p14="http://schemas.microsoft.com/office/powerpoint/2010/main" val="651839131"/>
      </p:ext>
    </p:extLst>
  </p:cSld>
  <p:clrMapOvr>
    <a:masterClrMapping/>
  </p:clrMapOvr>
  <p:transition spd="med">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Скругленный прямоугольник 28"/>
          <p:cNvSpPr/>
          <p:nvPr/>
        </p:nvSpPr>
        <p:spPr>
          <a:xfrm>
            <a:off x="6300192" y="1268760"/>
            <a:ext cx="2664296" cy="5328592"/>
          </a:xfrm>
          <a:prstGeom prst="roundRect">
            <a:avLst>
              <a:gd name="adj" fmla="val 0"/>
            </a:avLst>
          </a:prstGeom>
          <a:solidFill>
            <a:schemeClr val="accent2">
              <a:lumMod val="20000"/>
              <a:lumOff val="80000"/>
              <a:alpha val="48000"/>
            </a:schemeClr>
          </a:solidFill>
          <a:ln w="31750">
            <a:solidFill>
              <a:srgbClr val="A5002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3275856" y="1268760"/>
            <a:ext cx="2808312" cy="5328592"/>
          </a:xfrm>
          <a:prstGeom prst="roundRect">
            <a:avLst>
              <a:gd name="adj" fmla="val 295"/>
            </a:avLst>
          </a:prstGeom>
          <a:solidFill>
            <a:schemeClr val="accent2">
              <a:lumMod val="20000"/>
              <a:lumOff val="80000"/>
              <a:alpha val="48000"/>
            </a:schemeClr>
          </a:solidFill>
          <a:ln w="31750">
            <a:solidFill>
              <a:srgbClr val="A5002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кругленный прямоугольник 21"/>
          <p:cNvSpPr/>
          <p:nvPr/>
        </p:nvSpPr>
        <p:spPr>
          <a:xfrm>
            <a:off x="179512" y="1268760"/>
            <a:ext cx="2880320" cy="5328592"/>
          </a:xfrm>
          <a:prstGeom prst="roundRect">
            <a:avLst>
              <a:gd name="adj" fmla="val 0"/>
            </a:avLst>
          </a:prstGeom>
          <a:solidFill>
            <a:schemeClr val="accent2">
              <a:lumMod val="20000"/>
              <a:lumOff val="80000"/>
              <a:alpha val="48000"/>
            </a:schemeClr>
          </a:solidFill>
          <a:ln w="31750">
            <a:solidFill>
              <a:srgbClr val="A5002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1"/>
          <p:cNvSpPr txBox="1">
            <a:spLocks/>
          </p:cNvSpPr>
          <p:nvPr/>
        </p:nvSpPr>
        <p:spPr>
          <a:xfrm>
            <a:off x="1043608" y="44624"/>
            <a:ext cx="7488832" cy="63408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2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ea typeface="+mn-ea"/>
                <a:cs typeface="+mn-cs"/>
              </a:rPr>
              <a:t>УВЕЛИЧЕНИЕ ДОХОДНОЙ ЧАСТИ БЮДЖЕТА, МЛН. РУБ.</a:t>
            </a:r>
            <a:endParaRPr kumimoji="0" lang="ru-RU" sz="22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a typeface="+mn-ea"/>
              <a:cs typeface="+mn-cs"/>
            </a:endParaRPr>
          </a:p>
        </p:txBody>
      </p:sp>
      <p:sp>
        <p:nvSpPr>
          <p:cNvPr id="14" name="Скругленный прямоугольник 13"/>
          <p:cNvSpPr/>
          <p:nvPr/>
        </p:nvSpPr>
        <p:spPr>
          <a:xfrm>
            <a:off x="323528" y="692696"/>
            <a:ext cx="8424936"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600" b="1" dirty="0" smtClean="0">
                <a:solidFill>
                  <a:schemeClr val="accent2">
                    <a:lumMod val="50000"/>
                  </a:schemeClr>
                </a:solidFill>
              </a:rPr>
              <a:t>Доходы городского бюджета увеличиваются: </a:t>
            </a:r>
          </a:p>
        </p:txBody>
      </p:sp>
      <p:sp>
        <p:nvSpPr>
          <p:cNvPr id="16" name="Прямоугольник 15"/>
          <p:cNvSpPr/>
          <p:nvPr/>
        </p:nvSpPr>
        <p:spPr>
          <a:xfrm>
            <a:off x="6948264" y="1268760"/>
            <a:ext cx="208823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i="1" dirty="0">
              <a:solidFill>
                <a:srgbClr val="C00000"/>
              </a:solidFill>
              <a:latin typeface="Comic Sans MS" pitchFamily="66" charset="0"/>
            </a:endParaRPr>
          </a:p>
        </p:txBody>
      </p:sp>
      <p:sp>
        <p:nvSpPr>
          <p:cNvPr id="11" name="Скругленный прямоугольник 10"/>
          <p:cNvSpPr/>
          <p:nvPr/>
        </p:nvSpPr>
        <p:spPr>
          <a:xfrm>
            <a:off x="503548" y="1421153"/>
            <a:ext cx="2160240" cy="864096"/>
          </a:xfrm>
          <a:prstGeom prst="roundRect">
            <a:avLst/>
          </a:prstGeom>
          <a:solidFill>
            <a:schemeClr val="accent6">
              <a:lumMod val="20000"/>
              <a:lumOff val="8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в 2018 году – </a:t>
            </a:r>
          </a:p>
          <a:p>
            <a:pPr algn="ctr"/>
            <a:r>
              <a:rPr lang="ru-RU" b="1" dirty="0" smtClean="0">
                <a:solidFill>
                  <a:schemeClr val="tx1"/>
                </a:solidFill>
              </a:rPr>
              <a:t>на 349,3 млн. руб., </a:t>
            </a:r>
          </a:p>
          <a:p>
            <a:pPr algn="ctr"/>
            <a:r>
              <a:rPr lang="ru-RU" b="1" dirty="0" smtClean="0">
                <a:solidFill>
                  <a:schemeClr val="tx1"/>
                </a:solidFill>
              </a:rPr>
              <a:t>из них:</a:t>
            </a:r>
            <a:endParaRPr lang="ru-RU" b="1" dirty="0">
              <a:solidFill>
                <a:schemeClr val="tx1"/>
              </a:solidFill>
            </a:endParaRPr>
          </a:p>
        </p:txBody>
      </p:sp>
      <p:sp>
        <p:nvSpPr>
          <p:cNvPr id="12" name="Скругленный прямоугольник 11"/>
          <p:cNvSpPr/>
          <p:nvPr/>
        </p:nvSpPr>
        <p:spPr>
          <a:xfrm>
            <a:off x="3635896" y="1408087"/>
            <a:ext cx="2160240" cy="864096"/>
          </a:xfrm>
          <a:prstGeom prst="roundRect">
            <a:avLst/>
          </a:prstGeom>
          <a:solidFill>
            <a:schemeClr val="accent6">
              <a:lumMod val="20000"/>
              <a:lumOff val="8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в 2019 году – </a:t>
            </a:r>
          </a:p>
          <a:p>
            <a:pPr algn="ctr"/>
            <a:r>
              <a:rPr lang="ru-RU" b="1" dirty="0" smtClean="0">
                <a:solidFill>
                  <a:schemeClr val="tx1"/>
                </a:solidFill>
              </a:rPr>
              <a:t>на 392,5 млн. руб., </a:t>
            </a:r>
          </a:p>
          <a:p>
            <a:pPr algn="ctr"/>
            <a:r>
              <a:rPr lang="ru-RU" b="1" dirty="0" smtClean="0">
                <a:solidFill>
                  <a:schemeClr val="tx1"/>
                </a:solidFill>
              </a:rPr>
              <a:t>из них: </a:t>
            </a:r>
            <a:endParaRPr lang="ru-RU" b="1" dirty="0">
              <a:solidFill>
                <a:schemeClr val="tx1"/>
              </a:solidFill>
            </a:endParaRPr>
          </a:p>
        </p:txBody>
      </p:sp>
      <p:sp>
        <p:nvSpPr>
          <p:cNvPr id="13" name="Скругленный прямоугольник 12"/>
          <p:cNvSpPr/>
          <p:nvPr/>
        </p:nvSpPr>
        <p:spPr>
          <a:xfrm>
            <a:off x="6660232" y="1412776"/>
            <a:ext cx="1944216" cy="864096"/>
          </a:xfrm>
          <a:prstGeom prst="roundRect">
            <a:avLst/>
          </a:prstGeom>
          <a:solidFill>
            <a:schemeClr val="accent6">
              <a:lumMod val="20000"/>
              <a:lumOff val="8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в 2020 году – </a:t>
            </a:r>
          </a:p>
          <a:p>
            <a:pPr algn="ctr"/>
            <a:r>
              <a:rPr lang="ru-RU" b="1" dirty="0" smtClean="0">
                <a:solidFill>
                  <a:schemeClr val="tx1"/>
                </a:solidFill>
              </a:rPr>
              <a:t>591,2 млн. руб., </a:t>
            </a:r>
          </a:p>
          <a:p>
            <a:pPr algn="ctr"/>
            <a:r>
              <a:rPr lang="ru-RU" b="1" dirty="0" smtClean="0">
                <a:solidFill>
                  <a:schemeClr val="tx1"/>
                </a:solidFill>
              </a:rPr>
              <a:t>из них:</a:t>
            </a:r>
            <a:endParaRPr lang="ru-RU" b="1" dirty="0">
              <a:solidFill>
                <a:schemeClr val="tx1"/>
              </a:solidFill>
            </a:endParaRPr>
          </a:p>
        </p:txBody>
      </p:sp>
      <p:sp>
        <p:nvSpPr>
          <p:cNvPr id="15" name="Прямоугольник 14"/>
          <p:cNvSpPr/>
          <p:nvPr/>
        </p:nvSpPr>
        <p:spPr>
          <a:xfrm>
            <a:off x="323528" y="3284984"/>
            <a:ext cx="2520280" cy="11161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Межбюджетные трансферты -</a:t>
            </a:r>
          </a:p>
          <a:p>
            <a:pPr algn="ctr"/>
            <a:r>
              <a:rPr lang="ru-RU" b="1" dirty="0" smtClean="0">
                <a:solidFill>
                  <a:schemeClr val="tx1"/>
                </a:solidFill>
              </a:rPr>
              <a:t> на 320,3 млн. рублей</a:t>
            </a:r>
            <a:endParaRPr lang="ru-RU" b="1" dirty="0">
              <a:solidFill>
                <a:schemeClr val="tx1"/>
              </a:solidFill>
            </a:endParaRPr>
          </a:p>
        </p:txBody>
      </p:sp>
      <p:sp>
        <p:nvSpPr>
          <p:cNvPr id="17" name="Прямоугольник 16"/>
          <p:cNvSpPr/>
          <p:nvPr/>
        </p:nvSpPr>
        <p:spPr>
          <a:xfrm>
            <a:off x="3491880" y="3284984"/>
            <a:ext cx="2431009" cy="10801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Межбюджетные трансферты -</a:t>
            </a:r>
          </a:p>
          <a:p>
            <a:pPr algn="ctr"/>
            <a:r>
              <a:rPr lang="ru-RU" b="1" dirty="0" smtClean="0">
                <a:solidFill>
                  <a:schemeClr val="tx1"/>
                </a:solidFill>
              </a:rPr>
              <a:t>на 302,5 млн. рублей</a:t>
            </a:r>
            <a:endParaRPr lang="ru-RU" b="1" dirty="0">
              <a:solidFill>
                <a:schemeClr val="tx1"/>
              </a:solidFill>
            </a:endParaRPr>
          </a:p>
        </p:txBody>
      </p:sp>
      <p:sp>
        <p:nvSpPr>
          <p:cNvPr id="18" name="Прямоугольник 17"/>
          <p:cNvSpPr/>
          <p:nvPr/>
        </p:nvSpPr>
        <p:spPr>
          <a:xfrm>
            <a:off x="6444208" y="3284984"/>
            <a:ext cx="2376264" cy="10801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Межбюджетные трансферты -</a:t>
            </a:r>
          </a:p>
          <a:p>
            <a:pPr algn="ctr"/>
            <a:r>
              <a:rPr lang="ru-RU" b="1" dirty="0" smtClean="0">
                <a:solidFill>
                  <a:schemeClr val="tx1"/>
                </a:solidFill>
              </a:rPr>
              <a:t>на 302,5 млн. руб.</a:t>
            </a:r>
            <a:endParaRPr lang="ru-RU" b="1" dirty="0">
              <a:solidFill>
                <a:schemeClr val="tx1"/>
              </a:solidFill>
            </a:endParaRPr>
          </a:p>
        </p:txBody>
      </p:sp>
      <p:sp>
        <p:nvSpPr>
          <p:cNvPr id="19" name="Прямоугольник 18"/>
          <p:cNvSpPr/>
          <p:nvPr/>
        </p:nvSpPr>
        <p:spPr>
          <a:xfrm>
            <a:off x="320558" y="2418181"/>
            <a:ext cx="2523250" cy="722787"/>
          </a:xfrm>
          <a:prstGeom prst="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700" dirty="0" smtClean="0">
                <a:solidFill>
                  <a:schemeClr val="tx1"/>
                </a:solidFill>
              </a:rPr>
              <a:t>Неналоговые  доходы –</a:t>
            </a:r>
          </a:p>
          <a:p>
            <a:pPr algn="ctr"/>
            <a:r>
              <a:rPr lang="ru-RU" sz="1700" b="1" dirty="0" smtClean="0">
                <a:solidFill>
                  <a:schemeClr val="tx1"/>
                </a:solidFill>
              </a:rPr>
              <a:t>на 20,7 млн. рублей</a:t>
            </a:r>
            <a:endParaRPr lang="ru-RU" sz="1700" dirty="0">
              <a:solidFill>
                <a:schemeClr val="tx1"/>
              </a:solidFill>
            </a:endParaRPr>
          </a:p>
        </p:txBody>
      </p:sp>
      <p:sp>
        <p:nvSpPr>
          <p:cNvPr id="21" name="Прямоугольник 20"/>
          <p:cNvSpPr/>
          <p:nvPr/>
        </p:nvSpPr>
        <p:spPr>
          <a:xfrm>
            <a:off x="323528" y="4509120"/>
            <a:ext cx="2520280" cy="1944216"/>
          </a:xfrm>
          <a:prstGeom prst="rect">
            <a:avLst/>
          </a:prstGeom>
          <a:solidFill>
            <a:srgbClr val="FFFF8B">
              <a:alpha val="61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Прочие безвозмездные поступления </a:t>
            </a:r>
          </a:p>
          <a:p>
            <a:pPr algn="ctr"/>
            <a:r>
              <a:rPr lang="ru-RU" dirty="0" smtClean="0">
                <a:solidFill>
                  <a:schemeClr val="tx1"/>
                </a:solidFill>
              </a:rPr>
              <a:t>(по договору о добровольных пожертвованиях) -</a:t>
            </a:r>
          </a:p>
          <a:p>
            <a:pPr algn="ctr"/>
            <a:r>
              <a:rPr lang="ru-RU" b="1" dirty="0" smtClean="0">
                <a:solidFill>
                  <a:schemeClr val="tx1"/>
                </a:solidFill>
              </a:rPr>
              <a:t>на 8,3 млн. рублей  </a:t>
            </a:r>
            <a:endParaRPr lang="ru-RU" b="1" dirty="0">
              <a:solidFill>
                <a:schemeClr val="tx1"/>
              </a:solidFill>
            </a:endParaRPr>
          </a:p>
        </p:txBody>
      </p:sp>
      <p:sp>
        <p:nvSpPr>
          <p:cNvPr id="20" name="Прямоугольник 19"/>
          <p:cNvSpPr/>
          <p:nvPr/>
        </p:nvSpPr>
        <p:spPr>
          <a:xfrm>
            <a:off x="3491880" y="4502470"/>
            <a:ext cx="2431010" cy="1944216"/>
          </a:xfrm>
          <a:prstGeom prst="rect">
            <a:avLst/>
          </a:prstGeom>
          <a:solidFill>
            <a:srgbClr val="FFFF8B">
              <a:alpha val="61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Прочие безвозмездные поступления </a:t>
            </a:r>
          </a:p>
          <a:p>
            <a:pPr algn="ctr"/>
            <a:r>
              <a:rPr lang="ru-RU" dirty="0" smtClean="0">
                <a:solidFill>
                  <a:schemeClr val="tx1"/>
                </a:solidFill>
              </a:rPr>
              <a:t>(по договору о добровольных пожертвованиях) -</a:t>
            </a:r>
          </a:p>
          <a:p>
            <a:pPr algn="ctr"/>
            <a:r>
              <a:rPr lang="ru-RU" b="1" dirty="0" smtClean="0">
                <a:solidFill>
                  <a:schemeClr val="tx1"/>
                </a:solidFill>
              </a:rPr>
              <a:t>на 90,0 млн. рублей  </a:t>
            </a:r>
            <a:endParaRPr lang="ru-RU" b="1" dirty="0">
              <a:solidFill>
                <a:schemeClr val="tx1"/>
              </a:solidFill>
            </a:endParaRPr>
          </a:p>
        </p:txBody>
      </p:sp>
      <p:sp>
        <p:nvSpPr>
          <p:cNvPr id="23" name="Прямоугольник 22"/>
          <p:cNvSpPr/>
          <p:nvPr/>
        </p:nvSpPr>
        <p:spPr>
          <a:xfrm>
            <a:off x="6444208" y="4502470"/>
            <a:ext cx="2376264" cy="1944216"/>
          </a:xfrm>
          <a:prstGeom prst="rect">
            <a:avLst/>
          </a:prstGeom>
          <a:solidFill>
            <a:srgbClr val="FFFF8B">
              <a:alpha val="61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Прочие безвозмездные поступления </a:t>
            </a:r>
          </a:p>
          <a:p>
            <a:pPr algn="ctr"/>
            <a:r>
              <a:rPr lang="ru-RU" dirty="0" smtClean="0">
                <a:solidFill>
                  <a:schemeClr val="tx1"/>
                </a:solidFill>
              </a:rPr>
              <a:t>(по договору о добровольных пожертвованиях) -</a:t>
            </a:r>
          </a:p>
          <a:p>
            <a:pPr algn="ctr"/>
            <a:r>
              <a:rPr lang="ru-RU" b="1" dirty="0" smtClean="0">
                <a:solidFill>
                  <a:schemeClr val="tx1"/>
                </a:solidFill>
              </a:rPr>
              <a:t>на 288,7 млн. рублей  </a:t>
            </a:r>
            <a:endParaRPr lang="ru-RU" b="1" dirty="0">
              <a:solidFill>
                <a:schemeClr val="tx1"/>
              </a:solidFill>
            </a:endParaRPr>
          </a:p>
        </p:txBody>
      </p:sp>
    </p:spTree>
  </p:cSld>
  <p:clrMapOvr>
    <a:masterClrMapping/>
  </p:clrMapOvr>
  <p:transition spd="med">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064" y="-15190"/>
            <a:ext cx="8567936" cy="707886"/>
          </a:xfrm>
          <a:prstGeom prst="rect">
            <a:avLst/>
          </a:prstGeom>
        </p:spPr>
        <p:txBody>
          <a:bodyPr wrap="square">
            <a:spAutoFit/>
          </a:bodyPr>
          <a:lstStyle/>
          <a:p>
            <a:pPr algn="ctr">
              <a:lnSpc>
                <a:spcPts val="2400"/>
              </a:lnSpc>
            </a:pPr>
            <a:r>
              <a:rPr lang="ru-RU" sz="2200" b="1" dirty="0" smtClean="0">
                <a:solidFill>
                  <a:schemeClr val="bg1"/>
                </a:solidFill>
                <a:effectLst>
                  <a:outerShdw blurRad="38100" dist="38100" dir="2700000" algn="tl">
                    <a:srgbClr val="000000">
                      <a:alpha val="43137"/>
                    </a:srgbClr>
                  </a:outerShdw>
                </a:effectLst>
              </a:rPr>
              <a:t>УВЕЛИЧЕНИЕ РАСХОДНОЙ ЧАСТИ БЮДЖЕТА </a:t>
            </a:r>
            <a:r>
              <a:rPr lang="ru-RU" sz="2200" b="1" cap="all" dirty="0" smtClean="0">
                <a:solidFill>
                  <a:schemeClr val="bg1"/>
                </a:solidFill>
                <a:effectLst>
                  <a:outerShdw blurRad="38100" dist="38100" dir="2700000" algn="tl">
                    <a:srgbClr val="000000">
                      <a:alpha val="43137"/>
                    </a:srgbClr>
                  </a:outerShdw>
                </a:effectLst>
              </a:rPr>
              <a:t>за счет межбюджетных трансфертов, МЛН. РУБ.</a:t>
            </a:r>
            <a:endParaRPr lang="ru-RU" sz="2200" cap="all" dirty="0"/>
          </a:p>
        </p:txBody>
      </p:sp>
      <p:sp>
        <p:nvSpPr>
          <p:cNvPr id="4" name="Прямоугольник 3"/>
          <p:cNvSpPr/>
          <p:nvPr/>
        </p:nvSpPr>
        <p:spPr>
          <a:xfrm>
            <a:off x="14457" y="692696"/>
            <a:ext cx="8950031" cy="4247317"/>
          </a:xfrm>
          <a:prstGeom prst="rect">
            <a:avLst/>
          </a:prstGeom>
        </p:spPr>
        <p:txBody>
          <a:bodyPr wrap="square">
            <a:spAutoFit/>
          </a:bodyPr>
          <a:lstStyle/>
          <a:p>
            <a:pPr marL="285750" indent="-285750">
              <a:buFont typeface="Wingdings" panose="05000000000000000000" pitchFamily="2" charset="2"/>
              <a:buChar char="v"/>
              <a:tabLst>
                <a:tab pos="1339850" algn="l"/>
              </a:tabLst>
            </a:pPr>
            <a:r>
              <a:rPr lang="ru-RU" b="1" i="1" u="sng" dirty="0" smtClean="0">
                <a:solidFill>
                  <a:srgbClr val="A50021"/>
                </a:solidFill>
              </a:rPr>
              <a:t>Расходная часть</a:t>
            </a:r>
            <a:r>
              <a:rPr lang="ru-RU" dirty="0" smtClean="0"/>
              <a:t> городского бюджета предлагается к увеличению за счет </a:t>
            </a:r>
            <a:r>
              <a:rPr lang="ru-RU" b="1" u="sng" dirty="0" smtClean="0"/>
              <a:t>межбюджетных трансфертов </a:t>
            </a:r>
            <a:r>
              <a:rPr lang="ru-RU" dirty="0" smtClean="0"/>
              <a:t>из бюджетов другого уровня в </a:t>
            </a:r>
            <a:r>
              <a:rPr lang="ru-RU" b="1" i="1" u="sng" dirty="0" smtClean="0">
                <a:solidFill>
                  <a:srgbClr val="A50021"/>
                </a:solidFill>
              </a:rPr>
              <a:t>2018</a:t>
            </a:r>
            <a:r>
              <a:rPr lang="ru-RU" dirty="0" smtClean="0"/>
              <a:t> году на сумму </a:t>
            </a:r>
            <a:r>
              <a:rPr lang="ru-RU" b="1" i="1" u="sng" dirty="0" smtClean="0">
                <a:solidFill>
                  <a:srgbClr val="A50021"/>
                </a:solidFill>
              </a:rPr>
              <a:t>175,7 </a:t>
            </a:r>
            <a:r>
              <a:rPr lang="ru-RU" dirty="0" smtClean="0"/>
              <a:t>млн. руб., в </a:t>
            </a:r>
            <a:r>
              <a:rPr lang="ru-RU" b="1" i="1" u="sng" dirty="0" smtClean="0">
                <a:solidFill>
                  <a:srgbClr val="A50021"/>
                </a:solidFill>
              </a:rPr>
              <a:t>2019 </a:t>
            </a:r>
            <a:r>
              <a:rPr lang="ru-RU" dirty="0" smtClean="0"/>
              <a:t>году на сумму </a:t>
            </a:r>
            <a:r>
              <a:rPr lang="ru-RU" b="1" i="1" u="sng" dirty="0" smtClean="0">
                <a:solidFill>
                  <a:srgbClr val="A50021"/>
                </a:solidFill>
              </a:rPr>
              <a:t>302,5 </a:t>
            </a:r>
            <a:r>
              <a:rPr lang="ru-RU" dirty="0" smtClean="0"/>
              <a:t>млн. руб., в </a:t>
            </a:r>
            <a:r>
              <a:rPr lang="ru-RU" b="1" i="1" u="sng" dirty="0" smtClean="0">
                <a:solidFill>
                  <a:srgbClr val="A50021"/>
                </a:solidFill>
              </a:rPr>
              <a:t>2020</a:t>
            </a:r>
            <a:r>
              <a:rPr lang="ru-RU" dirty="0" smtClean="0"/>
              <a:t> году на сумму </a:t>
            </a:r>
            <a:r>
              <a:rPr lang="ru-RU" b="1" i="1" u="sng" dirty="0" smtClean="0">
                <a:solidFill>
                  <a:srgbClr val="A50021"/>
                </a:solidFill>
              </a:rPr>
              <a:t>302,5 </a:t>
            </a:r>
            <a:r>
              <a:rPr lang="ru-RU" dirty="0" smtClean="0"/>
              <a:t>млн. руб., из них по: </a:t>
            </a:r>
          </a:p>
          <a:p>
            <a:pPr marL="360000" indent="-285750" algn="just" defTabSz="180000">
              <a:buFont typeface="Wingdings" panose="05000000000000000000" pitchFamily="2" charset="2"/>
              <a:buChar char="Ø"/>
            </a:pPr>
            <a:r>
              <a:rPr lang="ru-RU" dirty="0" smtClean="0"/>
              <a:t>субвенции на обеспечение дошкольного образования и общеобразовательного процесса в </a:t>
            </a:r>
            <a:r>
              <a:rPr lang="ru-RU" b="1" dirty="0" smtClean="0"/>
              <a:t>2018</a:t>
            </a:r>
            <a:r>
              <a:rPr lang="ru-RU" dirty="0" smtClean="0"/>
              <a:t> году на сумму </a:t>
            </a:r>
            <a:r>
              <a:rPr lang="ru-RU" b="1" dirty="0" smtClean="0"/>
              <a:t>53,6</a:t>
            </a:r>
            <a:r>
              <a:rPr lang="ru-RU" dirty="0" smtClean="0"/>
              <a:t> млн. руб.;</a:t>
            </a:r>
          </a:p>
          <a:p>
            <a:pPr marL="360000" indent="-285750" algn="just" defTabSz="180000">
              <a:buFont typeface="Wingdings" panose="05000000000000000000" pitchFamily="2" charset="2"/>
              <a:buChar char="Ø"/>
            </a:pPr>
            <a:r>
              <a:rPr lang="ru-RU" dirty="0" smtClean="0"/>
              <a:t>субсидии на осуществление дорожной деятельности за счет Дорожного фонда области в </a:t>
            </a:r>
            <a:r>
              <a:rPr lang="ru-RU" b="1" dirty="0" smtClean="0"/>
              <a:t>2018</a:t>
            </a:r>
            <a:r>
              <a:rPr lang="ru-RU" dirty="0" smtClean="0"/>
              <a:t> году на сумму </a:t>
            </a:r>
            <a:r>
              <a:rPr lang="ru-RU" b="1" dirty="0" smtClean="0"/>
              <a:t>100,0</a:t>
            </a:r>
            <a:r>
              <a:rPr lang="ru-RU" dirty="0" smtClean="0"/>
              <a:t> млн. руб., в </a:t>
            </a:r>
            <a:r>
              <a:rPr lang="ru-RU" b="1" dirty="0" smtClean="0"/>
              <a:t>2019</a:t>
            </a:r>
            <a:r>
              <a:rPr lang="ru-RU" dirty="0" smtClean="0"/>
              <a:t> и в </a:t>
            </a:r>
            <a:r>
              <a:rPr lang="ru-RU" b="1" dirty="0" smtClean="0"/>
              <a:t>2020</a:t>
            </a:r>
            <a:r>
              <a:rPr lang="ru-RU" dirty="0" smtClean="0"/>
              <a:t> годах по</a:t>
            </a:r>
            <a:r>
              <a:rPr lang="ru-RU" b="1" dirty="0" smtClean="0"/>
              <a:t> 302,5 </a:t>
            </a:r>
            <a:r>
              <a:rPr lang="ru-RU" dirty="0" smtClean="0"/>
              <a:t>млн. руб. ежегодно, для обеспечения подъездов к земельным участкам, предоставляемым отдельным категориям граждан в </a:t>
            </a:r>
            <a:r>
              <a:rPr lang="ru-RU" b="1" dirty="0" smtClean="0"/>
              <a:t>2018</a:t>
            </a:r>
            <a:r>
              <a:rPr lang="ru-RU" dirty="0" smtClean="0"/>
              <a:t> году на сумму </a:t>
            </a:r>
            <a:r>
              <a:rPr lang="ru-RU" b="1" dirty="0" smtClean="0"/>
              <a:t>21,8</a:t>
            </a:r>
            <a:r>
              <a:rPr lang="ru-RU" dirty="0" smtClean="0"/>
              <a:t> млн. руб.; </a:t>
            </a:r>
          </a:p>
          <a:p>
            <a:pPr marL="360000" indent="-285750" algn="just" defTabSz="180000">
              <a:buFont typeface="Wingdings" panose="05000000000000000000" pitchFamily="2" charset="2"/>
              <a:buChar char="Ø"/>
            </a:pPr>
            <a:r>
              <a:rPr lang="ru-RU" dirty="0" smtClean="0"/>
              <a:t>субсидии на повышение качества образования в школах с низкими результатами обучения, на комплектование книжных фондов муниципальных библиотек в </a:t>
            </a:r>
            <a:r>
              <a:rPr lang="ru-RU" b="1" dirty="0" smtClean="0"/>
              <a:t>2018</a:t>
            </a:r>
            <a:r>
              <a:rPr lang="ru-RU" dirty="0" smtClean="0"/>
              <a:t> году на сумму </a:t>
            </a:r>
            <a:r>
              <a:rPr lang="ru-RU" b="1" dirty="0" smtClean="0"/>
              <a:t>0,3</a:t>
            </a:r>
            <a:r>
              <a:rPr lang="ru-RU" dirty="0" smtClean="0"/>
              <a:t> млн. руб.,</a:t>
            </a:r>
          </a:p>
          <a:p>
            <a:pPr marL="360000" indent="-285750" algn="just" defTabSz="180000">
              <a:buFont typeface="Wingdings" panose="05000000000000000000" pitchFamily="2" charset="2"/>
              <a:buChar char="Ø"/>
            </a:pPr>
            <a:r>
              <a:rPr lang="ru-RU" dirty="0" smtClean="0"/>
              <a:t>а также уменьшаются субсидии по обеспечению жильем молодых семей в </a:t>
            </a:r>
            <a:r>
              <a:rPr lang="ru-RU" b="1" dirty="0" smtClean="0"/>
              <a:t>2018</a:t>
            </a:r>
            <a:r>
              <a:rPr lang="ru-RU" dirty="0" smtClean="0"/>
              <a:t> году на сумму </a:t>
            </a:r>
            <a:r>
              <a:rPr lang="ru-RU" b="1" dirty="0" smtClean="0"/>
              <a:t>0,03</a:t>
            </a:r>
            <a:r>
              <a:rPr lang="ru-RU" dirty="0" smtClean="0"/>
              <a:t> млн. рублей. </a:t>
            </a:r>
          </a:p>
        </p:txBody>
      </p:sp>
      <p:sp>
        <p:nvSpPr>
          <p:cNvPr id="5" name="Прямоугольник 4"/>
          <p:cNvSpPr/>
          <p:nvPr/>
        </p:nvSpPr>
        <p:spPr>
          <a:xfrm>
            <a:off x="179512" y="5301208"/>
            <a:ext cx="8712968" cy="923330"/>
          </a:xfrm>
          <a:prstGeom prst="rect">
            <a:avLst/>
          </a:prstGeom>
        </p:spPr>
        <p:txBody>
          <a:bodyPr wrap="square">
            <a:spAutoFit/>
          </a:bodyPr>
          <a:lstStyle/>
          <a:p>
            <a:pPr marL="285750" indent="-285750" algn="just">
              <a:buFont typeface="Wingdings" panose="05000000000000000000" pitchFamily="2" charset="2"/>
              <a:buChar char="v"/>
            </a:pPr>
            <a:r>
              <a:rPr lang="ru-RU" b="1" i="1" u="sng" dirty="0" smtClean="0">
                <a:solidFill>
                  <a:srgbClr val="A50021"/>
                </a:solidFill>
                <a:latin typeface="Arial Narrow" pitchFamily="34" charset="0"/>
              </a:rPr>
              <a:t>Уточняются коды бюджетной классификации </a:t>
            </a:r>
            <a:r>
              <a:rPr lang="ru-RU" dirty="0" smtClean="0"/>
              <a:t>по субсидиям из вышестоящих бюджетов  в </a:t>
            </a:r>
            <a:r>
              <a:rPr lang="ru-RU" b="1" dirty="0" smtClean="0"/>
              <a:t>2018 -2020 годах </a:t>
            </a:r>
            <a:r>
              <a:rPr lang="ru-RU" dirty="0" smtClean="0"/>
              <a:t>в части приведения в соответствие с измененными требованиями по бюджетной классификации Российской Федерации». </a:t>
            </a:r>
          </a:p>
        </p:txBody>
      </p:sp>
    </p:spTree>
  </p:cSld>
  <p:clrMapOvr>
    <a:masterClrMapping/>
  </p:clrMapOvr>
  <p:transition spd="med">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064" y="-27384"/>
            <a:ext cx="8567936" cy="769441"/>
          </a:xfrm>
          <a:prstGeom prst="rect">
            <a:avLst/>
          </a:prstGeom>
        </p:spPr>
        <p:txBody>
          <a:bodyPr wrap="square">
            <a:spAutoFit/>
          </a:bodyPr>
          <a:lstStyle/>
          <a:p>
            <a:pPr algn="ctr"/>
            <a:r>
              <a:rPr lang="ru-RU" sz="2200" b="1" dirty="0" smtClean="0">
                <a:solidFill>
                  <a:schemeClr val="bg1"/>
                </a:solidFill>
                <a:effectLst>
                  <a:outerShdw blurRad="38100" dist="38100" dir="2700000" algn="tl">
                    <a:srgbClr val="000000">
                      <a:alpha val="43137"/>
                    </a:srgbClr>
                  </a:outerShdw>
                </a:effectLst>
              </a:rPr>
              <a:t>ИЗМЕНЕНИЯ РАСХОДОВ ЗА СЧЕТ «СОБСТВЕННЫХ» ДОХОДОВ, </a:t>
            </a:r>
          </a:p>
          <a:p>
            <a:pPr algn="ctr"/>
            <a:r>
              <a:rPr lang="ru-RU" sz="2200" b="1" dirty="0" smtClean="0">
                <a:solidFill>
                  <a:schemeClr val="bg1"/>
                </a:solidFill>
                <a:effectLst>
                  <a:outerShdw blurRad="38100" dist="38100" dir="2700000" algn="tl">
                    <a:srgbClr val="000000">
                      <a:alpha val="43137"/>
                    </a:srgbClr>
                  </a:outerShdw>
                </a:effectLst>
              </a:rPr>
              <a:t>МЛН. РУБ.</a:t>
            </a:r>
            <a:endParaRPr lang="ru-RU" sz="2200" dirty="0"/>
          </a:p>
        </p:txBody>
      </p:sp>
      <p:sp>
        <p:nvSpPr>
          <p:cNvPr id="3" name="Прямоугольник 2"/>
          <p:cNvSpPr/>
          <p:nvPr/>
        </p:nvSpPr>
        <p:spPr>
          <a:xfrm>
            <a:off x="72008" y="692697"/>
            <a:ext cx="8964488" cy="2862322"/>
          </a:xfrm>
          <a:prstGeom prst="rect">
            <a:avLst/>
          </a:prstGeom>
        </p:spPr>
        <p:txBody>
          <a:bodyPr wrap="square">
            <a:spAutoFit/>
          </a:bodyPr>
          <a:lstStyle/>
          <a:p>
            <a:pPr marL="285750" indent="-285750">
              <a:buFont typeface="Wingdings" panose="05000000000000000000" pitchFamily="2" charset="2"/>
              <a:buChar char="v"/>
              <a:tabLst>
                <a:tab pos="1339850" algn="l"/>
              </a:tabLst>
            </a:pPr>
            <a:r>
              <a:rPr lang="ru-RU" sz="1500" b="1" i="1" u="sng" dirty="0" smtClean="0">
                <a:solidFill>
                  <a:srgbClr val="A50021"/>
                </a:solidFill>
              </a:rPr>
              <a:t>Расходы</a:t>
            </a:r>
            <a:r>
              <a:rPr lang="ru-RU" sz="1500" dirty="0" smtClean="0"/>
              <a:t> городского бюджета за счет </a:t>
            </a:r>
            <a:r>
              <a:rPr lang="ru-RU" sz="1500" b="1" i="1" u="sng" dirty="0" smtClean="0">
                <a:solidFill>
                  <a:srgbClr val="A50021"/>
                </a:solidFill>
              </a:rPr>
              <a:t>собственных ресурсов</a:t>
            </a:r>
            <a:r>
              <a:rPr lang="ru-RU" sz="1500" dirty="0" smtClean="0"/>
              <a:t> предлагаются к увеличению </a:t>
            </a:r>
            <a:r>
              <a:rPr lang="ru-RU" sz="1500" b="1" i="1" u="sng" dirty="0" smtClean="0">
                <a:solidFill>
                  <a:srgbClr val="A50021"/>
                </a:solidFill>
              </a:rPr>
              <a:t>в 2018</a:t>
            </a:r>
            <a:r>
              <a:rPr lang="ru-RU" sz="1500" dirty="0" smtClean="0"/>
              <a:t> году на сумму </a:t>
            </a:r>
            <a:r>
              <a:rPr lang="ru-RU" sz="1500" b="1" i="1" u="sng" dirty="0" smtClean="0">
                <a:solidFill>
                  <a:srgbClr val="A50021"/>
                </a:solidFill>
              </a:rPr>
              <a:t>159,5 </a:t>
            </a:r>
            <a:r>
              <a:rPr lang="ru-RU" sz="1500" dirty="0" smtClean="0"/>
              <a:t>млн. руб., </a:t>
            </a:r>
            <a:r>
              <a:rPr lang="ru-RU" sz="1500" b="1" i="1" u="sng" dirty="0" smtClean="0">
                <a:solidFill>
                  <a:srgbClr val="A50021"/>
                </a:solidFill>
              </a:rPr>
              <a:t>в 2019</a:t>
            </a:r>
            <a:r>
              <a:rPr lang="ru-RU" sz="1500" dirty="0" smtClean="0"/>
              <a:t> году на сумму </a:t>
            </a:r>
            <a:r>
              <a:rPr lang="ru-RU" sz="1500" b="1" i="1" u="sng" dirty="0" smtClean="0">
                <a:solidFill>
                  <a:srgbClr val="A50021"/>
                </a:solidFill>
              </a:rPr>
              <a:t>90,0 </a:t>
            </a:r>
            <a:r>
              <a:rPr lang="ru-RU" sz="1500" dirty="0" smtClean="0"/>
              <a:t>млн. руб., в </a:t>
            </a:r>
            <a:r>
              <a:rPr lang="ru-RU" sz="1500" b="1" i="1" u="sng" dirty="0" smtClean="0">
                <a:solidFill>
                  <a:srgbClr val="A50021"/>
                </a:solidFill>
              </a:rPr>
              <a:t>2020 году </a:t>
            </a:r>
            <a:r>
              <a:rPr lang="ru-RU" sz="1500" dirty="0" smtClean="0"/>
              <a:t>на сумму </a:t>
            </a:r>
            <a:r>
              <a:rPr lang="ru-RU" sz="1500" b="1" i="1" u="sng" dirty="0" smtClean="0">
                <a:solidFill>
                  <a:srgbClr val="A50021"/>
                </a:solidFill>
              </a:rPr>
              <a:t>288,7 </a:t>
            </a:r>
            <a:r>
              <a:rPr lang="ru-RU" sz="1500" dirty="0" smtClean="0"/>
              <a:t>млн. руб., в том числе:</a:t>
            </a:r>
          </a:p>
          <a:p>
            <a:pPr marL="360000" indent="-285750" algn="just" defTabSz="180000">
              <a:buFont typeface="Wingdings" panose="05000000000000000000" pitchFamily="2" charset="2"/>
              <a:buChar char="Ø"/>
            </a:pPr>
            <a:r>
              <a:rPr lang="ru-RU" sz="1500" dirty="0" smtClean="0"/>
              <a:t>за счет увеличения доходов от платных услуг по МКУ «ЦБ по обслуживанию учреждений физической культуры и спорта» в 2018 году на сумму </a:t>
            </a:r>
            <a:r>
              <a:rPr lang="ru-RU" sz="1500" b="1" dirty="0" smtClean="0"/>
              <a:t>0,4</a:t>
            </a:r>
            <a:r>
              <a:rPr lang="ru-RU" sz="1500" dirty="0" smtClean="0"/>
              <a:t> млн. руб.  на расходы при выполнении условий</a:t>
            </a:r>
            <a:r>
              <a:rPr lang="en-US" sz="1500" dirty="0" smtClean="0"/>
              <a:t>;</a:t>
            </a:r>
            <a:endParaRPr lang="ru-RU" sz="1500" dirty="0" smtClean="0"/>
          </a:p>
          <a:p>
            <a:pPr marL="360000" indent="-285750" algn="just" defTabSz="180000">
              <a:buFont typeface="Wingdings" panose="05000000000000000000" pitchFamily="2" charset="2"/>
              <a:buChar char="Ø"/>
            </a:pPr>
            <a:r>
              <a:rPr lang="ru-RU" sz="1500" dirty="0" smtClean="0"/>
              <a:t>за счет планируемых </a:t>
            </a:r>
            <a:r>
              <a:rPr lang="ru-RU" sz="1500" dirty="0" smtClean="0">
                <a:solidFill>
                  <a:schemeClr val="dk1"/>
                </a:solidFill>
              </a:rPr>
              <a:t>поступлений добровольных пожертвований </a:t>
            </a:r>
            <a:r>
              <a:rPr lang="ru-RU" sz="1500" dirty="0" smtClean="0"/>
              <a:t>ПАО «Северсталь» и АО «Апатит» на:</a:t>
            </a:r>
          </a:p>
          <a:p>
            <a:pPr marL="360000" indent="-285750" algn="just" defTabSz="180000">
              <a:buFontTx/>
              <a:buChar char="-"/>
            </a:pPr>
            <a:r>
              <a:rPr lang="ru-RU" sz="1500" dirty="0" smtClean="0"/>
              <a:t>Мемориальный дом-музей Верещагина в </a:t>
            </a:r>
            <a:r>
              <a:rPr lang="ru-RU" sz="1500" b="1" dirty="0" smtClean="0"/>
              <a:t>2018</a:t>
            </a:r>
            <a:r>
              <a:rPr lang="ru-RU" sz="1500" dirty="0" smtClean="0"/>
              <a:t> году в сумме </a:t>
            </a:r>
            <a:r>
              <a:rPr lang="ru-RU" sz="1500" b="1" dirty="0" smtClean="0"/>
              <a:t>1,5</a:t>
            </a:r>
            <a:r>
              <a:rPr lang="ru-RU" sz="1500" dirty="0" smtClean="0"/>
              <a:t> млн. руб., в </a:t>
            </a:r>
            <a:r>
              <a:rPr lang="ru-RU" sz="1500" b="1" dirty="0" smtClean="0"/>
              <a:t>2019</a:t>
            </a:r>
            <a:r>
              <a:rPr lang="ru-RU" sz="1500" dirty="0" smtClean="0"/>
              <a:t> году в сумме </a:t>
            </a:r>
            <a:r>
              <a:rPr lang="ru-RU" sz="1500" b="1" dirty="0" smtClean="0"/>
              <a:t>32,5</a:t>
            </a:r>
            <a:r>
              <a:rPr lang="ru-RU" sz="1500" dirty="0" smtClean="0"/>
              <a:t> млн. руб.;</a:t>
            </a:r>
          </a:p>
          <a:p>
            <a:pPr marL="360000" indent="-285750" algn="just" defTabSz="180000">
              <a:buFontTx/>
              <a:buChar char="-"/>
            </a:pPr>
            <a:r>
              <a:rPr lang="ru-RU" sz="1500" dirty="0" smtClean="0"/>
              <a:t>МБУК «Дворец Химиков» в </a:t>
            </a:r>
            <a:r>
              <a:rPr lang="ru-RU" sz="1500" b="1" dirty="0" smtClean="0"/>
              <a:t>2018</a:t>
            </a:r>
            <a:r>
              <a:rPr lang="ru-RU" sz="1500" dirty="0" smtClean="0"/>
              <a:t> году в сумме </a:t>
            </a:r>
            <a:r>
              <a:rPr lang="ru-RU" sz="1500" b="1" dirty="0" smtClean="0"/>
              <a:t>5,0</a:t>
            </a:r>
            <a:r>
              <a:rPr lang="ru-RU" sz="1500" dirty="0" smtClean="0"/>
              <a:t> млн. руб., в </a:t>
            </a:r>
            <a:r>
              <a:rPr lang="ru-RU" sz="1500" b="1" dirty="0" smtClean="0"/>
              <a:t>2019</a:t>
            </a:r>
            <a:r>
              <a:rPr lang="ru-RU" sz="1500" dirty="0" smtClean="0"/>
              <a:t> году в сумме </a:t>
            </a:r>
            <a:r>
              <a:rPr lang="ru-RU" sz="1500" b="1" dirty="0" smtClean="0"/>
              <a:t>10,0</a:t>
            </a:r>
            <a:r>
              <a:rPr lang="ru-RU" sz="1500" dirty="0" smtClean="0"/>
              <a:t> млн. руб.;</a:t>
            </a:r>
          </a:p>
          <a:p>
            <a:pPr marL="360000" indent="-285750" algn="just" defTabSz="180000">
              <a:buFontTx/>
              <a:buChar char="-"/>
            </a:pPr>
            <a:r>
              <a:rPr lang="ru-RU" sz="1500" dirty="0" smtClean="0"/>
              <a:t>Физкультурно-оздоровительный комплекс в Зашекснинском районе в </a:t>
            </a:r>
            <a:r>
              <a:rPr lang="ru-RU" sz="1500" b="1" dirty="0" smtClean="0"/>
              <a:t>2018</a:t>
            </a:r>
            <a:r>
              <a:rPr lang="ru-RU" sz="1500" dirty="0" smtClean="0"/>
              <a:t> году в сумме </a:t>
            </a:r>
            <a:r>
              <a:rPr lang="ru-RU" sz="1500" b="1" dirty="0" smtClean="0"/>
              <a:t>1,8</a:t>
            </a:r>
            <a:r>
              <a:rPr lang="ru-RU" sz="1500" dirty="0" smtClean="0"/>
              <a:t> млн. руб., в </a:t>
            </a:r>
            <a:r>
              <a:rPr lang="ru-RU" sz="1500" b="1" dirty="0" smtClean="0"/>
              <a:t>2019</a:t>
            </a:r>
            <a:r>
              <a:rPr lang="ru-RU" sz="1500" dirty="0" smtClean="0"/>
              <a:t> году в сумме </a:t>
            </a:r>
            <a:r>
              <a:rPr lang="ru-RU" sz="1500" b="1" dirty="0" smtClean="0"/>
              <a:t>47,5</a:t>
            </a:r>
            <a:r>
              <a:rPr lang="ru-RU" sz="1500" dirty="0" smtClean="0"/>
              <a:t> млн. руб.;</a:t>
            </a:r>
          </a:p>
          <a:p>
            <a:pPr marL="360000" indent="-285750" algn="just" defTabSz="180000">
              <a:buFontTx/>
              <a:buChar char="-"/>
            </a:pPr>
            <a:r>
              <a:rPr lang="ru-RU" sz="1500" dirty="0" smtClean="0"/>
              <a:t>Северную объездную дорогу в </a:t>
            </a:r>
            <a:r>
              <a:rPr lang="ru-RU" sz="1500" b="1" dirty="0" smtClean="0"/>
              <a:t>2020</a:t>
            </a:r>
            <a:r>
              <a:rPr lang="ru-RU" sz="1500" dirty="0" smtClean="0"/>
              <a:t> году в сумме </a:t>
            </a:r>
            <a:r>
              <a:rPr lang="ru-RU" sz="1500" b="1" dirty="0" smtClean="0"/>
              <a:t>288,7</a:t>
            </a:r>
            <a:r>
              <a:rPr lang="ru-RU" sz="1500" dirty="0" smtClean="0"/>
              <a:t> млн. руб.</a:t>
            </a:r>
          </a:p>
        </p:txBody>
      </p:sp>
      <p:sp>
        <p:nvSpPr>
          <p:cNvPr id="4" name="Прямоугольник 3"/>
          <p:cNvSpPr/>
          <p:nvPr/>
        </p:nvSpPr>
        <p:spPr>
          <a:xfrm>
            <a:off x="251520" y="3501008"/>
            <a:ext cx="8640960" cy="2708434"/>
          </a:xfrm>
          <a:prstGeom prst="rect">
            <a:avLst/>
          </a:prstGeom>
        </p:spPr>
        <p:txBody>
          <a:bodyPr wrap="square">
            <a:spAutoFit/>
          </a:bodyPr>
          <a:lstStyle/>
          <a:p>
            <a:pPr marL="285750" indent="-285750">
              <a:buFont typeface="Wingdings" panose="05000000000000000000" pitchFamily="2" charset="2"/>
              <a:buChar char="v"/>
              <a:tabLst>
                <a:tab pos="1339850" algn="l"/>
              </a:tabLst>
            </a:pPr>
            <a:r>
              <a:rPr lang="ru-RU" sz="1500" b="1" i="1" u="sng" dirty="0" smtClean="0">
                <a:solidFill>
                  <a:srgbClr val="A50021"/>
                </a:solidFill>
              </a:rPr>
              <a:t>Расходы</a:t>
            </a:r>
            <a:r>
              <a:rPr lang="ru-RU" sz="1500" dirty="0" smtClean="0"/>
              <a:t> городского бюджета за счет </a:t>
            </a:r>
            <a:r>
              <a:rPr lang="ru-RU" sz="1500" b="1" i="1" u="sng" dirty="0" smtClean="0">
                <a:solidFill>
                  <a:srgbClr val="A50021"/>
                </a:solidFill>
              </a:rPr>
              <a:t>собственных ресурсов</a:t>
            </a:r>
            <a:r>
              <a:rPr lang="ru-RU" sz="1500" dirty="0" smtClean="0"/>
              <a:t> предлагаются к  увеличению и перераспределению с уточнением кодов бюджетной классификации, в том числе:</a:t>
            </a:r>
          </a:p>
          <a:p>
            <a:pPr marL="360000" indent="-285750" algn="just" defTabSz="180000">
              <a:buFont typeface="Wingdings" panose="05000000000000000000" pitchFamily="2" charset="2"/>
              <a:buChar char="Ø"/>
            </a:pPr>
            <a:r>
              <a:rPr lang="ru-RU" sz="1400" b="1" dirty="0" smtClean="0"/>
              <a:t>По получателю «Мэрия города» в 2018 году:</a:t>
            </a:r>
          </a:p>
          <a:p>
            <a:pPr marL="361950" indent="-276225" algn="just">
              <a:buSzPct val="100000"/>
              <a:buFont typeface="Wingdings" pitchFamily="2" charset="2"/>
              <a:buChar char="ü"/>
            </a:pPr>
            <a:r>
              <a:rPr lang="ru-RU" sz="1400" b="1" dirty="0" smtClean="0"/>
              <a:t>увеличение</a:t>
            </a:r>
            <a:r>
              <a:rPr lang="ru-RU" sz="1400" dirty="0" smtClean="0"/>
              <a:t> на доплату до МРОТ в сумме </a:t>
            </a:r>
            <a:r>
              <a:rPr lang="ru-RU" sz="1400" b="1" dirty="0" smtClean="0"/>
              <a:t>0,5 </a:t>
            </a:r>
            <a:r>
              <a:rPr lang="ru-RU" sz="1400" dirty="0" smtClean="0"/>
              <a:t>млн. руб.;</a:t>
            </a:r>
          </a:p>
          <a:p>
            <a:pPr marL="361950" indent="-276225" algn="just">
              <a:buSzPct val="100000"/>
              <a:buFont typeface="Wingdings" pitchFamily="2" charset="2"/>
              <a:buChar char="ü"/>
            </a:pPr>
            <a:r>
              <a:rPr lang="ru-RU" sz="1400" b="1" dirty="0" smtClean="0"/>
              <a:t>Перераспределение   </a:t>
            </a:r>
            <a:r>
              <a:rPr lang="ru-RU" sz="1400" dirty="0" smtClean="0"/>
              <a:t>на:</a:t>
            </a:r>
          </a:p>
          <a:p>
            <a:pPr marL="360000" indent="-285750" algn="just" defTabSz="180000">
              <a:buSzPct val="100000"/>
              <a:buFontTx/>
              <a:buChar char="-"/>
            </a:pPr>
            <a:r>
              <a:rPr lang="ru-RU" sz="1400" dirty="0" smtClean="0"/>
              <a:t>доплату до МРОТ по МКУ «ЦЗНИЧС», обучение на курсах повышения квалификации сотрудника МБУ «ЦМИРИТ», приведение парка техники в соответствие с муниципальным технологическим IT-стандартом,  за счет внутренней экономии по учреждениям в сумме </a:t>
            </a:r>
            <a:r>
              <a:rPr lang="ru-RU" sz="1400" b="1" dirty="0" smtClean="0"/>
              <a:t>0,2</a:t>
            </a:r>
            <a:r>
              <a:rPr lang="ru-RU" sz="1400" dirty="0" smtClean="0"/>
              <a:t> млн. руб.;</a:t>
            </a:r>
          </a:p>
          <a:p>
            <a:pPr marL="360000" indent="-285750" algn="just" defTabSz="180000">
              <a:buSzPct val="100000"/>
              <a:buFontTx/>
              <a:buChar char="-"/>
            </a:pPr>
            <a:r>
              <a:rPr lang="ru-RU" sz="1400" dirty="0" smtClean="0"/>
              <a:t>осуществление выплат денежного вознаграждения гражданам, добровольно сдавшим незаконно хранящееся оружие, боеприпасы за счет средств резервного фонда в сумме </a:t>
            </a:r>
            <a:r>
              <a:rPr lang="ru-RU" sz="1400" b="1" dirty="0" smtClean="0"/>
              <a:t>0,03</a:t>
            </a:r>
            <a:r>
              <a:rPr lang="ru-RU" sz="1400" dirty="0" smtClean="0"/>
              <a:t> млн. руб.</a:t>
            </a:r>
          </a:p>
          <a:p>
            <a:pPr marL="358775" indent="-273050" algn="just" defTabSz="180000">
              <a:buSzPct val="100000"/>
              <a:buFontTx/>
              <a:buChar char="-"/>
              <a:tabLst>
                <a:tab pos="361950" algn="l"/>
              </a:tabLst>
            </a:pPr>
            <a:r>
              <a:rPr lang="ru-RU" sz="1400" dirty="0" smtClean="0"/>
              <a:t>уточнение кодов бюджетной классификации по МКАУ «ЧЦХД» по оплате договоров ГПХ по уборке помещений в сумме</a:t>
            </a:r>
            <a:r>
              <a:rPr lang="ru-RU" sz="1400" b="1" dirty="0" smtClean="0"/>
              <a:t> 0,3 </a:t>
            </a:r>
            <a:r>
              <a:rPr lang="ru-RU" sz="1400" dirty="0" smtClean="0"/>
              <a:t>млн. руб.;</a:t>
            </a:r>
          </a:p>
        </p:txBody>
      </p:sp>
    </p:spTree>
  </p:cSld>
  <p:clrMapOvr>
    <a:masterClrMapping/>
  </p:clrMapOvr>
  <p:transition spd="med">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064" y="-27384"/>
            <a:ext cx="8567936" cy="769441"/>
          </a:xfrm>
          <a:prstGeom prst="rect">
            <a:avLst/>
          </a:prstGeom>
        </p:spPr>
        <p:txBody>
          <a:bodyPr wrap="square">
            <a:spAutoFit/>
          </a:bodyPr>
          <a:lstStyle/>
          <a:p>
            <a:pPr algn="ctr"/>
            <a:r>
              <a:rPr lang="ru-RU" sz="2200" b="1" dirty="0" smtClean="0">
                <a:solidFill>
                  <a:schemeClr val="bg1"/>
                </a:solidFill>
                <a:effectLst>
                  <a:outerShdw blurRad="38100" dist="38100" dir="2700000" algn="tl">
                    <a:srgbClr val="000000">
                      <a:alpha val="43137"/>
                    </a:srgbClr>
                  </a:outerShdw>
                </a:effectLst>
              </a:rPr>
              <a:t>УВЕЛИЧЕНИЕ И ПЕРЕРАСПРЕДЕЛЕНИЕ «СОБСТВЕННЫХ» РАСХОДОВ, МЛН. РУБ.</a:t>
            </a:r>
            <a:endParaRPr lang="ru-RU" sz="2200" dirty="0"/>
          </a:p>
        </p:txBody>
      </p:sp>
      <p:sp>
        <p:nvSpPr>
          <p:cNvPr id="23" name="Прямоугольник 22"/>
          <p:cNvSpPr/>
          <p:nvPr/>
        </p:nvSpPr>
        <p:spPr>
          <a:xfrm>
            <a:off x="14457" y="692697"/>
            <a:ext cx="8950031" cy="5909310"/>
          </a:xfrm>
          <a:prstGeom prst="rect">
            <a:avLst/>
          </a:prstGeom>
        </p:spPr>
        <p:txBody>
          <a:bodyPr wrap="square">
            <a:spAutoFit/>
          </a:bodyPr>
          <a:lstStyle/>
          <a:p>
            <a:pPr marL="360000" indent="-285750" algn="just" defTabSz="180000">
              <a:buFont typeface="Wingdings" panose="05000000000000000000" pitchFamily="2" charset="2"/>
              <a:buChar char="Ø"/>
            </a:pPr>
            <a:r>
              <a:rPr lang="ru-RU" b="1" dirty="0" smtClean="0"/>
              <a:t>По получателю «Департамент жилищно-коммунального хозяйства мэрии города»:</a:t>
            </a:r>
          </a:p>
          <a:p>
            <a:pPr marL="361950" indent="-276225" algn="just">
              <a:buSzPct val="100000"/>
              <a:buFont typeface="Wingdings" pitchFamily="2" charset="2"/>
              <a:buChar char="ü"/>
            </a:pPr>
            <a:r>
              <a:rPr lang="ru-RU" b="1" dirty="0" smtClean="0"/>
              <a:t>Увеличение</a:t>
            </a:r>
            <a:r>
              <a:rPr lang="ru-RU" dirty="0" smtClean="0"/>
              <a:t> </a:t>
            </a:r>
            <a:r>
              <a:rPr lang="ru-RU" b="1" dirty="0" smtClean="0"/>
              <a:t>в сумме 22,0 млн. руб. </a:t>
            </a:r>
            <a:r>
              <a:rPr lang="ru-RU" dirty="0" smtClean="0"/>
              <a:t>на содержания УДС города с целью передвижения части ремонтных работ с 2019 на 2018 год в сумме 21,0 млн. руб. с учетом сезонности выполнения и увеличения работ в пределах 10% по законодательству, выполнение работ по благоустройству территорий в Заягорбском районе с целью приведения территории в надлежащее состояние в сумме 1,0 млн. руб. </a:t>
            </a:r>
          </a:p>
          <a:p>
            <a:pPr marL="361950" indent="-276225" algn="just">
              <a:buSzPct val="100000"/>
              <a:buFont typeface="Wingdings" pitchFamily="2" charset="2"/>
              <a:buChar char="ü"/>
            </a:pPr>
            <a:r>
              <a:rPr lang="ru-RU" b="1" dirty="0" smtClean="0"/>
              <a:t>Перераспределение  </a:t>
            </a:r>
            <a:r>
              <a:rPr lang="ru-RU" dirty="0" smtClean="0"/>
              <a:t>на</a:t>
            </a:r>
            <a:r>
              <a:rPr lang="ru-RU" b="1" dirty="0" smtClean="0"/>
              <a:t>:</a:t>
            </a:r>
          </a:p>
          <a:p>
            <a:pPr marL="360000" indent="-285750" algn="just" defTabSz="180000">
              <a:buSzPct val="100000"/>
              <a:buFontTx/>
              <a:buChar char="-"/>
            </a:pPr>
            <a:r>
              <a:rPr lang="ru-RU" dirty="0" smtClean="0"/>
              <a:t>оплату исполнительных листов по мероприятию «Текущее содержание и ремонты улично-дорожной сети города» в сумме </a:t>
            </a:r>
            <a:r>
              <a:rPr lang="ru-RU" b="1" dirty="0" smtClean="0"/>
              <a:t>0,2</a:t>
            </a:r>
            <a:r>
              <a:rPr lang="ru-RU" dirty="0" smtClean="0"/>
              <a:t> млн. руб. и выполнение работ по изготовлению, монтажу и установке двух катальных горок в сумме </a:t>
            </a:r>
            <a:r>
              <a:rPr lang="ru-RU" b="1" dirty="0" smtClean="0"/>
              <a:t>0,5</a:t>
            </a:r>
            <a:r>
              <a:rPr lang="ru-RU" dirty="0" smtClean="0"/>
              <a:t> млн. руб. за счет уменьшения расходов по взносам в фонд капитального ремонта»;</a:t>
            </a:r>
          </a:p>
          <a:p>
            <a:pPr marL="360000" indent="-285750" algn="just" defTabSz="180000">
              <a:buSzPct val="100000"/>
              <a:buFontTx/>
              <a:buChar char="-"/>
            </a:pPr>
            <a:r>
              <a:rPr lang="ru-RU" dirty="0" smtClean="0"/>
              <a:t>проведение проверки сметной стоимости ремонта УДС в сумме </a:t>
            </a:r>
            <a:r>
              <a:rPr lang="ru-RU" b="1" dirty="0" smtClean="0"/>
              <a:t>0,1</a:t>
            </a:r>
            <a:r>
              <a:rPr lang="ru-RU" dirty="0" smtClean="0"/>
              <a:t> млн. руб. и выполнение работ по изготовлению и установке указателей (знаков турнавигации) в сумме </a:t>
            </a:r>
            <a:r>
              <a:rPr lang="ru-RU" b="1" dirty="0" smtClean="0"/>
              <a:t>0,3</a:t>
            </a:r>
            <a:r>
              <a:rPr lang="ru-RU" dirty="0" smtClean="0"/>
              <a:t> млн. руб. за счет экономии от проведения аукционных процедур по уборке аварийных деревьев, вырубке кустарника и мелколесья на территории муниципальных кладбищ города;</a:t>
            </a:r>
          </a:p>
          <a:p>
            <a:pPr marL="360000" indent="-285750" algn="just" defTabSz="180000">
              <a:buSzPct val="100000"/>
              <a:buFontTx/>
              <a:buChar char="-"/>
            </a:pPr>
            <a:r>
              <a:rPr lang="ru-RU" dirty="0" smtClean="0"/>
              <a:t>функционирование МКУ «САТ» за счет экономии по электроэнергии по направлению «Содержание кладбищ через МКУ «САТ» в сумме </a:t>
            </a:r>
            <a:r>
              <a:rPr lang="ru-RU" b="1" dirty="0" smtClean="0"/>
              <a:t>0,1</a:t>
            </a:r>
            <a:r>
              <a:rPr lang="ru-RU" dirty="0" smtClean="0"/>
              <a:t> млн. руб.;</a:t>
            </a:r>
          </a:p>
          <a:p>
            <a:pPr marL="360000" indent="-285750" algn="just" defTabSz="180000">
              <a:buSzPct val="100000"/>
              <a:buFontTx/>
              <a:buChar char="-"/>
            </a:pPr>
            <a:r>
              <a:rPr lang="ru-RU" dirty="0" smtClean="0"/>
              <a:t>приобретение детских городков в сумме </a:t>
            </a:r>
            <a:r>
              <a:rPr lang="ru-RU" b="1" dirty="0" smtClean="0"/>
              <a:t>0,5</a:t>
            </a:r>
            <a:r>
              <a:rPr lang="ru-RU" dirty="0" smtClean="0"/>
              <a:t> млн. руб. в рамках «Народный бюджет-ТОС» за счет экономии по объектам капитального строительства;</a:t>
            </a:r>
          </a:p>
        </p:txBody>
      </p:sp>
    </p:spTree>
    <p:extLst>
      <p:ext uri="{BB962C8B-B14F-4D97-AF65-F5344CB8AC3E}">
        <p14:creationId xmlns:p14="http://schemas.microsoft.com/office/powerpoint/2010/main" val="3619348740"/>
      </p:ext>
    </p:extLst>
  </p:cSld>
  <p:clrMapOvr>
    <a:masterClrMapping/>
  </p:clrMapOvr>
  <p:transition spd="med">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064" y="-27384"/>
            <a:ext cx="8567936" cy="769441"/>
          </a:xfrm>
          <a:prstGeom prst="rect">
            <a:avLst/>
          </a:prstGeom>
        </p:spPr>
        <p:txBody>
          <a:bodyPr wrap="square">
            <a:spAutoFit/>
          </a:bodyPr>
          <a:lstStyle/>
          <a:p>
            <a:pPr algn="ctr"/>
            <a:r>
              <a:rPr lang="ru-RU" sz="2200" b="1" dirty="0" smtClean="0">
                <a:solidFill>
                  <a:schemeClr val="bg1"/>
                </a:solidFill>
                <a:effectLst>
                  <a:outerShdw blurRad="38100" dist="38100" dir="2700000" algn="tl">
                    <a:srgbClr val="000000">
                      <a:alpha val="43137"/>
                    </a:srgbClr>
                  </a:outerShdw>
                </a:effectLst>
              </a:rPr>
              <a:t>УВЕЛИЧЕНИЕ И ПЕРЕРАСПРЕДЕЛЕНИЕ «СОБСТВЕННЫХ» РАСХОДОВ, МЛН. РУБ.</a:t>
            </a:r>
            <a:endParaRPr lang="ru-RU" sz="2200" dirty="0"/>
          </a:p>
        </p:txBody>
      </p:sp>
      <p:sp>
        <p:nvSpPr>
          <p:cNvPr id="23" name="Прямоугольник 22"/>
          <p:cNvSpPr/>
          <p:nvPr/>
        </p:nvSpPr>
        <p:spPr>
          <a:xfrm>
            <a:off x="1" y="692696"/>
            <a:ext cx="8964488" cy="6124754"/>
          </a:xfrm>
          <a:prstGeom prst="rect">
            <a:avLst/>
          </a:prstGeom>
        </p:spPr>
        <p:txBody>
          <a:bodyPr wrap="square">
            <a:spAutoFit/>
          </a:bodyPr>
          <a:lstStyle/>
          <a:p>
            <a:pPr marL="360000" indent="-285750" algn="just" defTabSz="180000">
              <a:buFont typeface="Wingdings" panose="05000000000000000000" pitchFamily="2" charset="2"/>
              <a:buChar char="Ø"/>
            </a:pPr>
            <a:r>
              <a:rPr lang="ru-RU" sz="1400" b="1" dirty="0" smtClean="0"/>
              <a:t>По получателю «Комитет по физической культуре и спорту мэрии»:</a:t>
            </a:r>
          </a:p>
          <a:p>
            <a:pPr marL="361950" indent="-276225" algn="just">
              <a:buSzPct val="100000"/>
              <a:buFont typeface="Wingdings" pitchFamily="2" charset="2"/>
              <a:buChar char="ü"/>
            </a:pPr>
            <a:r>
              <a:rPr lang="ru-RU" sz="1400" b="1" dirty="0" smtClean="0"/>
              <a:t>увеличение</a:t>
            </a:r>
            <a:r>
              <a:rPr lang="ru-RU" sz="1400" dirty="0" smtClean="0"/>
              <a:t> </a:t>
            </a:r>
            <a:r>
              <a:rPr lang="ru-RU" sz="1400" b="1" dirty="0" smtClean="0"/>
              <a:t>в сумме 32,5 млн. руб. </a:t>
            </a:r>
            <a:r>
              <a:rPr lang="ru-RU" sz="1400" dirty="0" smtClean="0"/>
              <a:t>на доплату до МРОТ в сумме 6,6 млн. руб., проведение противопожарных мероприятий в сумме 0,9 млн. руб., восстановление ранее уменьшенных бюджетных ассигнований в сумме 25,0 млн. руб.</a:t>
            </a:r>
          </a:p>
          <a:p>
            <a:pPr marL="361950" indent="-276225" algn="just">
              <a:buSzPct val="100000"/>
              <a:buFont typeface="Wingdings" pitchFamily="2" charset="2"/>
              <a:buChar char="ü"/>
            </a:pPr>
            <a:r>
              <a:rPr lang="ru-RU" sz="1400" b="1" dirty="0" smtClean="0"/>
              <a:t>перераспределение в сумме 0,3 млн. руб. на </a:t>
            </a:r>
            <a:r>
              <a:rPr lang="ru-RU" sz="1400" dirty="0" smtClean="0"/>
              <a:t>оплату коммунальных услуг за счет расходов по программам повышения квалификации в рамках финансового обеспечения выполнения муниципального задания МАУ ДО «ДЮСШ боевых искусств», а также на уточнение кодов бюджетной классификации по профессиональной переподготовки в сфере закупок по комитету по физической культуре и спорту мэрии.</a:t>
            </a:r>
          </a:p>
          <a:p>
            <a:pPr marL="361950" indent="-276225" algn="just">
              <a:buSzPct val="100000"/>
              <a:buFont typeface="Wingdings" pitchFamily="2" charset="2"/>
              <a:buChar char="ü"/>
            </a:pPr>
            <a:endParaRPr lang="ru-RU" sz="1400" dirty="0" smtClean="0"/>
          </a:p>
          <a:p>
            <a:pPr marL="360000" indent="-285750" algn="just" defTabSz="180000">
              <a:buFont typeface="Wingdings" panose="05000000000000000000" pitchFamily="2" charset="2"/>
              <a:buChar char="Ø"/>
            </a:pPr>
            <a:r>
              <a:rPr lang="ru-RU" sz="1400" b="1" dirty="0" smtClean="0"/>
              <a:t>По получателю «Управление образования мэрии города»:</a:t>
            </a:r>
          </a:p>
          <a:p>
            <a:pPr marL="361950" indent="-276225" algn="just">
              <a:buSzPct val="100000"/>
              <a:buFont typeface="Wingdings" pitchFamily="2" charset="2"/>
              <a:buChar char="ü"/>
            </a:pPr>
            <a:r>
              <a:rPr lang="ru-RU" sz="1400" b="1" dirty="0" smtClean="0"/>
              <a:t>увеличение</a:t>
            </a:r>
            <a:r>
              <a:rPr lang="ru-RU" sz="1400" dirty="0" smtClean="0"/>
              <a:t> </a:t>
            </a:r>
            <a:r>
              <a:rPr lang="ru-RU" sz="1400" b="1" dirty="0" smtClean="0"/>
              <a:t>в сумме 83,9 млн. руб. </a:t>
            </a:r>
            <a:r>
              <a:rPr lang="ru-RU" sz="1400" dirty="0" smtClean="0"/>
              <a:t>на финансовое обеспечение муниципального задания, включая доплату до МРОТ в сумме 81,4 млн. руб., проведение противопожарных мероприятий в сумме 2,5 млн. руб. </a:t>
            </a:r>
          </a:p>
          <a:p>
            <a:pPr marL="361950" indent="-276225" algn="just">
              <a:buSzPct val="100000"/>
              <a:buFont typeface="Wingdings" pitchFamily="2" charset="2"/>
              <a:buChar char="ü"/>
            </a:pPr>
            <a:r>
              <a:rPr lang="ru-RU" sz="1400" b="1" dirty="0" smtClean="0"/>
              <a:t>Перераспределение   </a:t>
            </a:r>
            <a:r>
              <a:rPr lang="ru-RU" sz="1400" dirty="0" smtClean="0"/>
              <a:t>на</a:t>
            </a:r>
            <a:r>
              <a:rPr lang="ru-RU" sz="1400" b="1" dirty="0" smtClean="0"/>
              <a:t>:</a:t>
            </a:r>
            <a:endParaRPr lang="ru-RU" sz="1400" dirty="0" smtClean="0"/>
          </a:p>
          <a:p>
            <a:pPr marL="360000" indent="-285750" algn="just" defTabSz="180000">
              <a:buSzPct val="100000"/>
              <a:buFontTx/>
              <a:buChar char="-"/>
            </a:pPr>
            <a:r>
              <a:rPr lang="ru-RU" sz="1400" dirty="0" smtClean="0"/>
              <a:t>выплату единовременной премии выпускникам муниципальных образовательных учреждений, транспортные расходы по мероприятиям с одаренным детьми за счет экономии, сложившейся в 2018 году по выплате пособия на оздоровление отдельным категориям работников МДОУ в сумме </a:t>
            </a:r>
            <a:r>
              <a:rPr lang="ru-RU" sz="1400" b="1" dirty="0" smtClean="0"/>
              <a:t>0,1</a:t>
            </a:r>
            <a:r>
              <a:rPr lang="ru-RU" sz="1400" dirty="0" smtClean="0"/>
              <a:t> млн. руб.;</a:t>
            </a:r>
          </a:p>
          <a:p>
            <a:pPr marL="360000" indent="-285750" algn="just" defTabSz="180000">
              <a:buSzPct val="100000"/>
              <a:buFontTx/>
              <a:buChar char="-"/>
            </a:pPr>
            <a:r>
              <a:rPr lang="ru-RU" sz="1400" dirty="0" smtClean="0"/>
              <a:t>субсидию СОНКО для возмещения затрат по сертификатам дополнительного образования в период с 01.09.2018 по 31.12.2018, за счет уменьшения муниципального задания учреждений дополнительного образования в 2018 году в сумме </a:t>
            </a:r>
            <a:r>
              <a:rPr lang="ru-RU" sz="1400" b="1" dirty="0" smtClean="0"/>
              <a:t>9,0</a:t>
            </a:r>
            <a:r>
              <a:rPr lang="ru-RU" sz="1400" dirty="0" smtClean="0"/>
              <a:t> млн. руб.,</a:t>
            </a:r>
          </a:p>
          <a:p>
            <a:pPr marL="360000" indent="-285750" algn="just" defTabSz="180000">
              <a:buSzPct val="100000"/>
              <a:buFont typeface="Wingdings" pitchFamily="2" charset="2"/>
              <a:buChar char="ü"/>
            </a:pPr>
            <a:r>
              <a:rPr lang="ru-RU" sz="1400" b="1" dirty="0" smtClean="0"/>
              <a:t>А также, </a:t>
            </a:r>
            <a:r>
              <a:rPr lang="ru-RU" sz="1400" dirty="0" smtClean="0"/>
              <a:t>уточняются коды бюджетной классификации </a:t>
            </a:r>
            <a:r>
              <a:rPr lang="ru-RU" sz="1400" b="1" dirty="0" smtClean="0"/>
              <a:t> </a:t>
            </a:r>
            <a:r>
              <a:rPr lang="ru-RU" sz="1400" dirty="0" smtClean="0"/>
              <a:t>на:</a:t>
            </a:r>
          </a:p>
          <a:p>
            <a:pPr marL="360000" indent="-285750" algn="just" defTabSz="180000">
              <a:buSzPct val="100000"/>
              <a:buFontTx/>
              <a:buChar char="-"/>
            </a:pPr>
            <a:r>
              <a:rPr lang="ru-RU" sz="1400" dirty="0" smtClean="0"/>
              <a:t>приобретение образовательных услуг муниципальными учреждениями в 2018 году в сумме </a:t>
            </a:r>
            <a:r>
              <a:rPr lang="ru-RU" sz="1400" b="1" dirty="0" smtClean="0"/>
              <a:t>0,4 </a:t>
            </a:r>
            <a:r>
              <a:rPr lang="ru-RU" sz="1400" dirty="0" smtClean="0"/>
              <a:t>млн. руб.;</a:t>
            </a:r>
          </a:p>
          <a:p>
            <a:pPr marL="360000" indent="-285750" algn="just" defTabSz="180000">
              <a:buSzPct val="100000"/>
              <a:buFontTx/>
              <a:buChar char="-"/>
            </a:pPr>
            <a:r>
              <a:rPr lang="ru-RU" sz="1400" dirty="0" smtClean="0"/>
              <a:t>проведение закупки оборудования для объекта «СОШ№ 24 в 112 </a:t>
            </a:r>
            <a:r>
              <a:rPr lang="ru-RU" sz="1400" dirty="0" err="1" smtClean="0"/>
              <a:t>мкр</a:t>
            </a:r>
            <a:r>
              <a:rPr lang="ru-RU" sz="1400" dirty="0" smtClean="0"/>
              <a:t>.» в 2018 году в сумме </a:t>
            </a:r>
            <a:r>
              <a:rPr lang="ru-RU" sz="1400" b="1" dirty="0" smtClean="0"/>
              <a:t>25,8</a:t>
            </a:r>
            <a:r>
              <a:rPr lang="ru-RU" sz="1400" dirty="0" smtClean="0"/>
              <a:t> млн. руб., в 2019 год в сумме </a:t>
            </a:r>
            <a:r>
              <a:rPr lang="ru-RU" sz="1400" b="1" dirty="0" smtClean="0"/>
              <a:t>0,5</a:t>
            </a:r>
            <a:r>
              <a:rPr lang="ru-RU" sz="1400" dirty="0" smtClean="0"/>
              <a:t> млн. руб.;</a:t>
            </a:r>
          </a:p>
          <a:p>
            <a:pPr marL="360000" indent="-285750" algn="just" defTabSz="180000">
              <a:buSzPct val="100000"/>
              <a:buFontTx/>
              <a:buChar char="-"/>
            </a:pPr>
            <a:r>
              <a:rPr lang="ru-RU" sz="1400" dirty="0" smtClean="0"/>
              <a:t>проведение текущих ремонтов и работ по благоустройству территорий между образовательными учреждениями в 2018 году в сумме </a:t>
            </a:r>
            <a:r>
              <a:rPr lang="ru-RU" sz="1400" b="1" dirty="0" smtClean="0"/>
              <a:t>0,5</a:t>
            </a:r>
            <a:r>
              <a:rPr lang="ru-RU" sz="1400" dirty="0" smtClean="0"/>
              <a:t> млн. руб.;</a:t>
            </a:r>
          </a:p>
          <a:p>
            <a:pPr marL="360000" indent="-285750" algn="just" defTabSz="180000">
              <a:buSzPct val="100000"/>
              <a:buFontTx/>
              <a:buChar char="-"/>
            </a:pPr>
            <a:r>
              <a:rPr lang="ru-RU" sz="1400" dirty="0" smtClean="0"/>
              <a:t>мероприятия МП «Развитие системы комплексной безопасности жизнедеятельности населения города» в 2018 году в сумме </a:t>
            </a:r>
            <a:r>
              <a:rPr lang="ru-RU" sz="1400" b="1" dirty="0" smtClean="0"/>
              <a:t>0,2</a:t>
            </a:r>
            <a:r>
              <a:rPr lang="ru-RU" sz="1400" dirty="0" smtClean="0"/>
              <a:t> млн. руб.</a:t>
            </a:r>
            <a:endParaRPr lang="ru-RU" sz="1200" dirty="0" smtClean="0"/>
          </a:p>
        </p:txBody>
      </p:sp>
    </p:spTree>
    <p:extLst>
      <p:ext uri="{BB962C8B-B14F-4D97-AF65-F5344CB8AC3E}">
        <p14:creationId xmlns:p14="http://schemas.microsoft.com/office/powerpoint/2010/main" val="3619348740"/>
      </p:ext>
    </p:extLst>
  </p:cSld>
  <p:clrMapOvr>
    <a:masterClrMapping/>
  </p:clrMapOvr>
  <p:transition spd="med">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064" y="-27384"/>
            <a:ext cx="8567936" cy="769441"/>
          </a:xfrm>
          <a:prstGeom prst="rect">
            <a:avLst/>
          </a:prstGeom>
        </p:spPr>
        <p:txBody>
          <a:bodyPr wrap="square">
            <a:spAutoFit/>
          </a:bodyPr>
          <a:lstStyle/>
          <a:p>
            <a:pPr algn="ctr"/>
            <a:r>
              <a:rPr lang="ru-RU" sz="2200" b="1" dirty="0" smtClean="0">
                <a:solidFill>
                  <a:schemeClr val="bg1"/>
                </a:solidFill>
                <a:effectLst>
                  <a:outerShdw blurRad="38100" dist="38100" dir="2700000" algn="tl">
                    <a:srgbClr val="000000">
                      <a:alpha val="43137"/>
                    </a:srgbClr>
                  </a:outerShdw>
                </a:effectLst>
              </a:rPr>
              <a:t>УВЕЛИЧЕНИЕ И ПЕРЕРАСПРЕДЕЛЕНИЕ «СОБСТВЕННЫХ» РАСХОДОВ, МЛН. РУБ.</a:t>
            </a:r>
            <a:endParaRPr lang="ru-RU" sz="2200" dirty="0"/>
          </a:p>
        </p:txBody>
      </p:sp>
      <p:sp>
        <p:nvSpPr>
          <p:cNvPr id="23" name="Прямоугольник 22"/>
          <p:cNvSpPr/>
          <p:nvPr/>
        </p:nvSpPr>
        <p:spPr>
          <a:xfrm>
            <a:off x="72008" y="692696"/>
            <a:ext cx="8964488" cy="6155531"/>
          </a:xfrm>
          <a:prstGeom prst="rect">
            <a:avLst/>
          </a:prstGeom>
        </p:spPr>
        <p:txBody>
          <a:bodyPr wrap="square">
            <a:spAutoFit/>
          </a:bodyPr>
          <a:lstStyle/>
          <a:p>
            <a:pPr marL="360000" indent="-285750" algn="just" defTabSz="180000">
              <a:buFont typeface="Wingdings" panose="05000000000000000000" pitchFamily="2" charset="2"/>
              <a:buChar char="Ø"/>
            </a:pPr>
            <a:r>
              <a:rPr lang="ru-RU" sz="1400" b="1" dirty="0" smtClean="0"/>
              <a:t>По получателю «Управление по делам культуры мэрии»:</a:t>
            </a:r>
          </a:p>
          <a:p>
            <a:pPr marL="361950" indent="-276225" algn="just">
              <a:buSzPct val="100000"/>
              <a:buFont typeface="Wingdings" pitchFamily="2" charset="2"/>
              <a:buChar char="ü"/>
            </a:pPr>
            <a:r>
              <a:rPr lang="ru-RU" sz="1400" b="1" dirty="0" smtClean="0"/>
              <a:t>увеличение</a:t>
            </a:r>
            <a:r>
              <a:rPr lang="ru-RU" sz="1400" dirty="0" smtClean="0"/>
              <a:t> </a:t>
            </a:r>
            <a:r>
              <a:rPr lang="ru-RU" sz="1400" b="1" dirty="0" smtClean="0"/>
              <a:t>в сумме 11,1 млн. руб. </a:t>
            </a:r>
            <a:r>
              <a:rPr lang="ru-RU" sz="1400" dirty="0" smtClean="0"/>
              <a:t>на доплату до МРОТ в сумме 9,9 млн. руб., проведение противопожарных мероприятий в сумме 1,2 млн. руб.</a:t>
            </a:r>
          </a:p>
          <a:p>
            <a:pPr marL="360000" indent="-285750" algn="just" defTabSz="180000">
              <a:buSzPct val="100000"/>
              <a:buFont typeface="Wingdings" pitchFamily="2" charset="2"/>
              <a:buChar char="ü"/>
            </a:pPr>
            <a:r>
              <a:rPr lang="ru-RU" sz="1400" b="1" dirty="0" smtClean="0"/>
              <a:t>уточняются </a:t>
            </a:r>
            <a:r>
              <a:rPr lang="ru-RU" sz="1400" dirty="0" smtClean="0"/>
              <a:t>коды бюджетной классификации </a:t>
            </a:r>
            <a:r>
              <a:rPr lang="ru-RU" sz="1400" b="1" dirty="0" smtClean="0"/>
              <a:t> </a:t>
            </a:r>
            <a:r>
              <a:rPr lang="ru-RU" sz="1400" dirty="0" smtClean="0"/>
              <a:t>на:</a:t>
            </a:r>
          </a:p>
          <a:p>
            <a:pPr marL="360000" indent="-285750" algn="just" defTabSz="180000">
              <a:buSzPct val="100000"/>
              <a:buFontTx/>
              <a:buChar char="-"/>
            </a:pPr>
            <a:r>
              <a:rPr lang="ru-RU" sz="1400" dirty="0" smtClean="0"/>
              <a:t>Организационно штатные мероприятия по мероприятиям в МКУ «ЦБ ОУК» в сумме </a:t>
            </a:r>
            <a:r>
              <a:rPr lang="ru-RU" sz="1400" b="1" dirty="0" smtClean="0"/>
              <a:t>3,7</a:t>
            </a:r>
            <a:r>
              <a:rPr lang="ru-RU" sz="1400" dirty="0" smtClean="0"/>
              <a:t> млн. руб.;</a:t>
            </a:r>
          </a:p>
          <a:p>
            <a:pPr marL="360000" indent="-285750" algn="just" defTabSz="180000">
              <a:buSzPct val="100000"/>
              <a:buFontTx/>
              <a:buChar char="-"/>
            </a:pPr>
            <a:r>
              <a:rPr lang="ru-RU" sz="1400" dirty="0" smtClean="0"/>
              <a:t>передачу персонала с 01.06.2018 из МКУ «ЦБ ОУК» в МБУК «ДК «Строитель» в сумме </a:t>
            </a:r>
            <a:r>
              <a:rPr lang="ru-RU" sz="1400" b="1" dirty="0" smtClean="0"/>
              <a:t>3,5</a:t>
            </a:r>
            <a:r>
              <a:rPr lang="ru-RU" sz="1400" dirty="0" smtClean="0"/>
              <a:t> млн. руб.</a:t>
            </a:r>
          </a:p>
          <a:p>
            <a:pPr marL="360000" indent="-285750" algn="just" defTabSz="180000">
              <a:buSzPct val="100000"/>
              <a:buFontTx/>
              <a:buChar char="-"/>
            </a:pPr>
            <a:endParaRPr lang="ru-RU" sz="800" dirty="0" smtClean="0"/>
          </a:p>
          <a:p>
            <a:pPr marL="360000" indent="-285750" algn="just" defTabSz="180000">
              <a:buSzPct val="100000"/>
              <a:buFont typeface="Wingdings" panose="05000000000000000000" pitchFamily="2" charset="2"/>
              <a:buChar char="Ø"/>
            </a:pPr>
            <a:r>
              <a:rPr lang="ru-RU" sz="1400" b="1" dirty="0" smtClean="0"/>
              <a:t>По получателю «Финансовое управление мэрии» </a:t>
            </a:r>
          </a:p>
          <a:p>
            <a:pPr marL="360000" indent="-285750" algn="just" defTabSz="180000">
              <a:buSzPct val="100000"/>
              <a:buFont typeface="Wingdings" pitchFamily="2" charset="2"/>
              <a:buChar char="ü"/>
            </a:pPr>
            <a:r>
              <a:rPr lang="ru-RU" sz="1400" b="1" dirty="0" smtClean="0"/>
              <a:t>перераспределение в сумме 1,9 млн. руб. на </a:t>
            </a:r>
            <a:r>
              <a:rPr lang="ru-RU" sz="1400" dirty="0" smtClean="0"/>
              <a:t>выполнение функций по ведению бюджетного (бухгалтерского) учета и отчетности МКУ «Финансово-бухгалтерский центр» в связи с их передачей от МКАУ «Череповецкий центр хранения документации», МКУ «Череповецкий молодежный центр», МКУ «Центр по защите населения и территорий от чрезвычайных ситуаций», МКУ «Спецавтотранс», а также за возмещение расходов по уплате государственной пошлины МКУ «Финансово-бухгалтерский центр» за счет внутренней экономии; </a:t>
            </a:r>
          </a:p>
          <a:p>
            <a:pPr marL="360000" indent="-285750" algn="just" defTabSz="180000">
              <a:buSzPct val="100000"/>
              <a:buFont typeface="Wingdings" pitchFamily="2" charset="2"/>
              <a:buChar char="ü"/>
            </a:pPr>
            <a:r>
              <a:rPr lang="ru-RU" sz="1400" b="1" dirty="0" smtClean="0"/>
              <a:t>уточняются </a:t>
            </a:r>
            <a:r>
              <a:rPr lang="ru-RU" sz="1400" dirty="0" smtClean="0"/>
              <a:t>коды бюджетной классификации по выплатам пособий на период трудоустройства в связи с сокращением штатной численности финансового управления.</a:t>
            </a:r>
            <a:endParaRPr lang="ru-RU" sz="1400" b="1" dirty="0" smtClean="0"/>
          </a:p>
          <a:p>
            <a:pPr marL="361950" indent="-276225" algn="just">
              <a:buSzPct val="100000"/>
              <a:buFont typeface="Wingdings" pitchFamily="2" charset="2"/>
              <a:buChar char="ü"/>
            </a:pPr>
            <a:endParaRPr lang="ru-RU" sz="800" dirty="0" smtClean="0"/>
          </a:p>
          <a:p>
            <a:pPr marL="360000" indent="-285750" algn="just" defTabSz="180000">
              <a:buSzPct val="100000"/>
              <a:buFont typeface="Wingdings" panose="05000000000000000000" pitchFamily="2" charset="2"/>
              <a:buChar char="Ø"/>
            </a:pPr>
            <a:r>
              <a:rPr lang="ru-RU" sz="1400" b="1" dirty="0" smtClean="0"/>
              <a:t>По получателю «Комитет по управлению имуществом города» :</a:t>
            </a:r>
          </a:p>
          <a:p>
            <a:pPr marL="361950" indent="-276225" algn="just">
              <a:buSzPct val="100000"/>
              <a:buFont typeface="Wingdings" pitchFamily="2" charset="2"/>
              <a:buChar char="ü"/>
            </a:pPr>
            <a:r>
              <a:rPr lang="ru-RU" sz="1400" b="1" dirty="0" smtClean="0"/>
              <a:t>увеличение</a:t>
            </a:r>
            <a:r>
              <a:rPr lang="ru-RU" sz="1400" dirty="0" smtClean="0"/>
              <a:t> </a:t>
            </a:r>
            <a:r>
              <a:rPr lang="ru-RU" sz="1400" b="1" dirty="0" smtClean="0"/>
              <a:t>в сумме 0,9 млн. руб. </a:t>
            </a:r>
            <a:r>
              <a:rPr lang="ru-RU" sz="1400" dirty="0" smtClean="0"/>
              <a:t>на восстановление бюджетных ассигнований по смете комитета по управлению имуществом города на текущее функционирование в 2018 году.</a:t>
            </a:r>
          </a:p>
          <a:p>
            <a:pPr marL="361950" indent="-276225" algn="just">
              <a:buSzPct val="100000"/>
              <a:buFont typeface="Wingdings" pitchFamily="2" charset="2"/>
              <a:buChar char="ü"/>
            </a:pPr>
            <a:r>
              <a:rPr lang="ru-RU" sz="1400" b="1" dirty="0" smtClean="0"/>
              <a:t>перераспределение в сумме 4,3 млн. руб. на</a:t>
            </a:r>
            <a:endParaRPr lang="ru-RU" sz="1400" dirty="0" smtClean="0"/>
          </a:p>
          <a:p>
            <a:pPr marL="360000" indent="-285750" algn="just" defTabSz="180000">
              <a:buSzPct val="100000"/>
              <a:buFontTx/>
              <a:buChar char="-"/>
            </a:pPr>
            <a:r>
              <a:rPr lang="ru-RU" sz="1400" dirty="0" smtClean="0"/>
              <a:t>выплаты по исполнительным документам </a:t>
            </a:r>
            <a:r>
              <a:rPr lang="ru-RU" sz="1400" b="1" dirty="0" smtClean="0"/>
              <a:t>0,1</a:t>
            </a:r>
            <a:r>
              <a:rPr lang="ru-RU" sz="1400" dirty="0" smtClean="0"/>
              <a:t> млн. руб., за счет экономии по ДОЛ «Жемчужина Мологи»;</a:t>
            </a:r>
          </a:p>
          <a:p>
            <a:pPr marL="360000" indent="-285750" algn="just" defTabSz="180000">
              <a:buSzPct val="100000"/>
              <a:buFontTx/>
              <a:buChar char="-"/>
            </a:pPr>
            <a:r>
              <a:rPr lang="ru-RU" sz="1400" dirty="0" smtClean="0"/>
              <a:t>осуществление текущего ремонта муниципального сооружения (забора) за счет уменьшения начальной максимальной цены контракта по объекту «Ритуальный центр» в сумме </a:t>
            </a:r>
            <a:r>
              <a:rPr lang="ru-RU" sz="1400" b="1" dirty="0" smtClean="0"/>
              <a:t>0,3</a:t>
            </a:r>
            <a:r>
              <a:rPr lang="ru-RU" sz="1400" dirty="0" smtClean="0"/>
              <a:t> млн. руб.;</a:t>
            </a:r>
          </a:p>
          <a:p>
            <a:pPr marL="360000" indent="-285750" algn="just" defTabSz="180000">
              <a:buSzPct val="100000"/>
              <a:buFontTx/>
              <a:buChar char="-"/>
            </a:pPr>
            <a:r>
              <a:rPr lang="ru-RU" sz="1400" dirty="0" smtClean="0"/>
              <a:t>по объектам капитального строительства и ремонтов МКУ «Управление капитального строительства и ремонтов» в связи с уточнением видов работ, направлений в сумме </a:t>
            </a:r>
            <a:r>
              <a:rPr lang="ru-RU" sz="1400" b="1" dirty="0" smtClean="0"/>
              <a:t>3,9</a:t>
            </a:r>
            <a:r>
              <a:rPr lang="ru-RU" sz="1400" dirty="0" smtClean="0"/>
              <a:t> млн. руб.</a:t>
            </a:r>
          </a:p>
          <a:p>
            <a:pPr marL="358775" indent="-3175" algn="just" defTabSz="180000">
              <a:buSzPct val="100000"/>
            </a:pPr>
            <a:r>
              <a:rPr lang="ru-RU" sz="1400" dirty="0" smtClean="0"/>
              <a:t>Кроме того, бюджетные ассигнования </a:t>
            </a:r>
            <a:r>
              <a:rPr lang="ru-RU" sz="1400" b="1" dirty="0" smtClean="0"/>
              <a:t>в 2019 году </a:t>
            </a:r>
            <a:r>
              <a:rPr lang="ru-RU" sz="1400" dirty="0" smtClean="0"/>
              <a:t>предлагаются к перераспределению с объекта капитального ремонта «Площадь МБУК «Дворец металлургов» (ул. Сталеваров, 41). Благоустройство территории» на условно утверждаемые расходы в сумме 61,4 млн. руб.</a:t>
            </a:r>
          </a:p>
        </p:txBody>
      </p:sp>
    </p:spTree>
    <p:extLst>
      <p:ext uri="{BB962C8B-B14F-4D97-AF65-F5344CB8AC3E}">
        <p14:creationId xmlns:p14="http://schemas.microsoft.com/office/powerpoint/2010/main" val="3619348740"/>
      </p:ext>
    </p:extLst>
  </p:cSld>
  <p:clrMapOvr>
    <a:masterClrMapping/>
  </p:clrMapOvr>
  <p:transition spd="med">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6064" y="-27384"/>
            <a:ext cx="8567936" cy="430887"/>
          </a:xfrm>
          <a:prstGeom prst="rect">
            <a:avLst/>
          </a:prstGeom>
        </p:spPr>
        <p:txBody>
          <a:bodyPr wrap="square">
            <a:spAutoFit/>
          </a:bodyPr>
          <a:lstStyle/>
          <a:p>
            <a:pPr algn="ctr"/>
            <a:r>
              <a:rPr lang="ru-RU" sz="2200" b="1" dirty="0" smtClean="0">
                <a:solidFill>
                  <a:schemeClr val="bg1"/>
                </a:solidFill>
                <a:effectLst>
                  <a:outerShdw blurRad="38100" dist="38100" dir="2700000" algn="tl">
                    <a:srgbClr val="000000">
                      <a:alpha val="43137"/>
                    </a:srgbClr>
                  </a:outerShdw>
                </a:effectLst>
              </a:rPr>
              <a:t>ПЕРЕРАСПРЕДЕЛЕНИЕ «СОБСТВЕННЫХ» РАСХОДОВ, МЛН. РУБ.</a:t>
            </a:r>
            <a:endParaRPr lang="ru-RU" sz="2200" dirty="0"/>
          </a:p>
        </p:txBody>
      </p:sp>
      <p:sp>
        <p:nvSpPr>
          <p:cNvPr id="23" name="Прямоугольник 22"/>
          <p:cNvSpPr/>
          <p:nvPr/>
        </p:nvSpPr>
        <p:spPr>
          <a:xfrm>
            <a:off x="72008" y="692696"/>
            <a:ext cx="8964488" cy="5932393"/>
          </a:xfrm>
          <a:prstGeom prst="rect">
            <a:avLst/>
          </a:prstGeom>
        </p:spPr>
        <p:txBody>
          <a:bodyPr wrap="square">
            <a:spAutoFit/>
          </a:bodyPr>
          <a:lstStyle/>
          <a:p>
            <a:pPr marL="360000" indent="-285750" algn="just" defTabSz="180000">
              <a:buFont typeface="Wingdings" panose="05000000000000000000" pitchFamily="2" charset="2"/>
              <a:buChar char="Ø"/>
            </a:pPr>
            <a:r>
              <a:rPr lang="ru-RU" sz="1650" b="1" dirty="0" smtClean="0"/>
              <a:t>Кроме того, </a:t>
            </a:r>
            <a:r>
              <a:rPr lang="ru-RU" sz="1650" dirty="0" smtClean="0"/>
              <a:t>предлагается </a:t>
            </a:r>
            <a:r>
              <a:rPr lang="ru-RU" sz="1650" b="1" dirty="0" smtClean="0"/>
              <a:t>перераспределение</a:t>
            </a:r>
            <a:r>
              <a:rPr lang="ru-RU" sz="1650" dirty="0" smtClean="0"/>
              <a:t> бюджетных ассигнований по расходам за счет «собственных» доходов городского бюджета на приоритетные направления расходов согласно обращениям главных распорядителей бюджетных средств между разделами, подразделами, целевыми статьями, видами расходов бюджетной классификации, главными распорядителями бюджетных средств, из них:</a:t>
            </a:r>
          </a:p>
          <a:p>
            <a:pPr marL="361950" indent="-276225" algn="just">
              <a:buSzPct val="100000"/>
              <a:buFont typeface="Wingdings" pitchFamily="2" charset="2"/>
              <a:buChar char="ü"/>
            </a:pPr>
            <a:r>
              <a:rPr lang="ru-RU" sz="1650" dirty="0" smtClean="0"/>
              <a:t>за счет уменьшения начальной максимальной цены контракта по объекту капитальное строительство «Ритуальный центр» в части строительно-монтажных работ по пожарно-охранной сигнализации в сумме </a:t>
            </a:r>
            <a:r>
              <a:rPr lang="ru-RU" sz="1650" b="1" dirty="0" smtClean="0"/>
              <a:t>1,3 </a:t>
            </a:r>
            <a:r>
              <a:rPr lang="ru-RU" sz="1650" dirty="0" smtClean="0"/>
              <a:t>млн. руб. на:</a:t>
            </a:r>
          </a:p>
          <a:p>
            <a:pPr marL="360000" indent="-285750" algn="just" defTabSz="180000">
              <a:buSzPct val="100000"/>
              <a:buFontTx/>
              <a:buChar char="-"/>
            </a:pPr>
            <a:r>
              <a:rPr lang="ru-RU" sz="1650" dirty="0" smtClean="0"/>
              <a:t>проведение кадастровых работ по выносу границ земельных участков под индивидуальное жилищное строительство в сумме </a:t>
            </a:r>
            <a:r>
              <a:rPr lang="ru-RU" sz="1650" b="1" dirty="0" smtClean="0"/>
              <a:t>0,7 </a:t>
            </a:r>
            <a:r>
              <a:rPr lang="ru-RU" sz="1650" dirty="0" smtClean="0"/>
              <a:t>млн. руб.; </a:t>
            </a:r>
          </a:p>
          <a:p>
            <a:pPr marL="360000" indent="-285750" algn="just" defTabSz="180000">
              <a:buSzPct val="100000"/>
              <a:buFontTx/>
              <a:buChar char="-"/>
            </a:pPr>
            <a:r>
              <a:rPr lang="ru-RU" sz="1650" dirty="0" smtClean="0"/>
              <a:t>внесение изменений в проект планировки территории </a:t>
            </a:r>
            <a:r>
              <a:rPr lang="ru-RU" sz="1650" dirty="0" err="1" smtClean="0"/>
              <a:t>Зашекснинского</a:t>
            </a:r>
            <a:r>
              <a:rPr lang="ru-RU" sz="1650" dirty="0" smtClean="0"/>
              <a:t> района в отношении территории 106 </a:t>
            </a:r>
            <a:r>
              <a:rPr lang="ru-RU" sz="1650" dirty="0" err="1" smtClean="0"/>
              <a:t>мкр</a:t>
            </a:r>
            <a:r>
              <a:rPr lang="ru-RU" sz="1650" dirty="0" smtClean="0"/>
              <a:t>. и разработка проекта межевания территории 106 </a:t>
            </a:r>
            <a:r>
              <a:rPr lang="ru-RU" sz="1650" dirty="0" err="1" smtClean="0"/>
              <a:t>мкр</a:t>
            </a:r>
            <a:r>
              <a:rPr lang="ru-RU" sz="1650" dirty="0" smtClean="0"/>
              <a:t>. в целях размещения средней общеобразовательной школы на 1500 мест в сумме</a:t>
            </a:r>
            <a:r>
              <a:rPr lang="ru-RU" sz="1650" b="1" dirty="0" smtClean="0"/>
              <a:t>   0,2 </a:t>
            </a:r>
            <a:r>
              <a:rPr lang="ru-RU" sz="1650" dirty="0" smtClean="0"/>
              <a:t>млн. руб.;</a:t>
            </a:r>
          </a:p>
          <a:p>
            <a:pPr marL="360000" indent="-285750" algn="just" defTabSz="180000">
              <a:buSzPct val="100000"/>
              <a:buFontTx/>
              <a:buChar char="-"/>
            </a:pPr>
            <a:r>
              <a:rPr lang="ru-RU" sz="1650" dirty="0" smtClean="0"/>
              <a:t>разработку комплексной схемы организации дорожного движения в городе в сумме </a:t>
            </a:r>
            <a:r>
              <a:rPr lang="ru-RU" sz="1650" b="1" dirty="0" smtClean="0"/>
              <a:t>0,950 </a:t>
            </a:r>
            <a:r>
              <a:rPr lang="ru-RU" sz="1650" dirty="0" smtClean="0"/>
              <a:t>млн. руб. с учетом уменьшения ассигнований  резервного фонда мэрии города</a:t>
            </a:r>
            <a:r>
              <a:rPr lang="en-US" sz="1650" dirty="0" smtClean="0"/>
              <a:t>;</a:t>
            </a:r>
            <a:endParaRPr lang="ru-RU" sz="1650" dirty="0" smtClean="0"/>
          </a:p>
          <a:p>
            <a:pPr marL="361950" indent="-276225" algn="just">
              <a:buSzPct val="100000"/>
              <a:buFont typeface="Wingdings" pitchFamily="2" charset="2"/>
              <a:buChar char="ü"/>
            </a:pPr>
            <a:r>
              <a:rPr lang="ru-RU" sz="1650" dirty="0" smtClean="0"/>
              <a:t>за счет экономии по осуществлению полномочий собственника муниципального имущества городского округа в части внесения взносов в региональный фонд капитального ремонта» на проведение работ по восстановлению подпорной стенки вдоль дома № 26 по ул. Ленина в сумме </a:t>
            </a:r>
            <a:r>
              <a:rPr lang="ru-RU" sz="1650" b="1" dirty="0" smtClean="0"/>
              <a:t>0,05</a:t>
            </a:r>
            <a:r>
              <a:rPr lang="ru-RU" sz="1650" dirty="0" smtClean="0"/>
              <a:t> млн. руб.</a:t>
            </a:r>
          </a:p>
          <a:p>
            <a:pPr marL="361950" indent="-276225" algn="just">
              <a:buSzPct val="100000"/>
              <a:buFont typeface="Wingdings" pitchFamily="2" charset="2"/>
              <a:buChar char="ü"/>
            </a:pPr>
            <a:r>
              <a:rPr lang="ru-RU" sz="1650" dirty="0" smtClean="0"/>
              <a:t>за счет субсидий на иные цели по развитию библиотечного дела на обеспечение софинансирования доли города в связи с выделением городу субсидии из вышестоящих бюджетов на комплектование книжных фондов муниципальных общедоступных библиотек в сумме </a:t>
            </a:r>
            <a:r>
              <a:rPr lang="ru-RU" sz="1650" b="1" dirty="0" smtClean="0"/>
              <a:t>0,0001</a:t>
            </a:r>
            <a:r>
              <a:rPr lang="ru-RU" sz="1650" dirty="0" smtClean="0"/>
              <a:t> млн. руб.</a:t>
            </a:r>
            <a:endParaRPr lang="ru-RU" sz="1650" b="1" dirty="0" smtClean="0"/>
          </a:p>
        </p:txBody>
      </p:sp>
    </p:spTree>
    <p:extLst>
      <p:ext uri="{BB962C8B-B14F-4D97-AF65-F5344CB8AC3E}">
        <p14:creationId xmlns:p14="http://schemas.microsoft.com/office/powerpoint/2010/main" val="3619348740"/>
      </p:ext>
    </p:extLst>
  </p:cSld>
  <p:clrMapOvr>
    <a:masterClrMapping/>
  </p:clrMapOvr>
  <p:transition spd="med">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561095" y="857232"/>
            <a:ext cx="393946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500" b="1" dirty="0" smtClean="0">
              <a:solidFill>
                <a:schemeClr val="tx1"/>
              </a:solidFill>
              <a:latin typeface="Arial Narrow" pitchFamily="34" charset="0"/>
            </a:endParaRPr>
          </a:p>
        </p:txBody>
      </p:sp>
      <p:sp>
        <p:nvSpPr>
          <p:cNvPr id="13" name="Прямоугольник 12"/>
          <p:cNvSpPr/>
          <p:nvPr/>
        </p:nvSpPr>
        <p:spPr>
          <a:xfrm>
            <a:off x="563141" y="1601053"/>
            <a:ext cx="3937421" cy="399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500" b="1" dirty="0" smtClean="0">
              <a:solidFill>
                <a:schemeClr val="tx1"/>
              </a:solidFill>
              <a:latin typeface="Arial Narrow" pitchFamily="34" charset="0"/>
              <a:cs typeface="Tahoma" pitchFamily="34" charset="0"/>
            </a:endParaRPr>
          </a:p>
        </p:txBody>
      </p:sp>
      <p:sp>
        <p:nvSpPr>
          <p:cNvPr id="15" name="Прямоугольник 14"/>
          <p:cNvSpPr/>
          <p:nvPr/>
        </p:nvSpPr>
        <p:spPr>
          <a:xfrm>
            <a:off x="554094" y="1142984"/>
            <a:ext cx="3803592" cy="574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500" b="1" dirty="0">
              <a:solidFill>
                <a:schemeClr val="tx1"/>
              </a:solidFill>
              <a:latin typeface="Arial Narrow" pitchFamily="34" charset="0"/>
              <a:cs typeface="Tahoma" pitchFamily="34" charset="0"/>
            </a:endParaRPr>
          </a:p>
        </p:txBody>
      </p:sp>
      <p:sp>
        <p:nvSpPr>
          <p:cNvPr id="18" name="Прямоугольник 17"/>
          <p:cNvSpPr/>
          <p:nvPr/>
        </p:nvSpPr>
        <p:spPr>
          <a:xfrm>
            <a:off x="586114" y="44624"/>
            <a:ext cx="8557886" cy="430887"/>
          </a:xfrm>
          <a:prstGeom prst="rect">
            <a:avLst/>
          </a:prstGeom>
        </p:spPr>
        <p:txBody>
          <a:bodyPr wrap="square">
            <a:spAutoFit/>
          </a:bodyPr>
          <a:lstStyle/>
          <a:p>
            <a:pPr algn="ctr"/>
            <a:r>
              <a:rPr lang="ru-RU" sz="2200" b="1" dirty="0" smtClean="0">
                <a:solidFill>
                  <a:schemeClr val="bg1"/>
                </a:solidFill>
                <a:effectLst>
                  <a:outerShdw blurRad="38100" dist="38100" dir="2700000" algn="tl">
                    <a:srgbClr val="000000">
                      <a:alpha val="43137"/>
                    </a:srgbClr>
                  </a:outerShdw>
                </a:effectLst>
                <a:latin typeface="Arial Narrow" pitchFamily="34" charset="0"/>
              </a:rPr>
              <a:t>ОСНОВНЫЕ ХАРАКТЕРИСТИКИ ГОРОДСКОГО БЮДЖЕТА, МЛН. РУБ.</a:t>
            </a:r>
            <a:endParaRPr lang="ru-RU" sz="2200" b="1" dirty="0">
              <a:solidFill>
                <a:schemeClr val="bg1"/>
              </a:solidFill>
              <a:effectLst>
                <a:outerShdw blurRad="38100" dist="38100" dir="2700000" algn="tl">
                  <a:srgbClr val="000000">
                    <a:alpha val="43137"/>
                  </a:srgbClr>
                </a:outerShdw>
              </a:effectLst>
              <a:latin typeface="Arial Narrow"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235444436"/>
              </p:ext>
            </p:extLst>
          </p:nvPr>
        </p:nvGraphicFramePr>
        <p:xfrm>
          <a:off x="107503" y="759668"/>
          <a:ext cx="8928993" cy="5853873"/>
        </p:xfrm>
        <a:graphic>
          <a:graphicData uri="http://schemas.openxmlformats.org/drawingml/2006/table">
            <a:tbl>
              <a:tblPr/>
              <a:tblGrid>
                <a:gridCol w="1512169"/>
                <a:gridCol w="1224136"/>
                <a:gridCol w="576064"/>
                <a:gridCol w="720080"/>
                <a:gridCol w="1008112"/>
                <a:gridCol w="576064"/>
                <a:gridCol w="792088"/>
                <a:gridCol w="1080120"/>
                <a:gridCol w="576064"/>
                <a:gridCol w="864096"/>
              </a:tblGrid>
              <a:tr h="941140">
                <a:tc>
                  <a:txBody>
                    <a:bodyPr/>
                    <a:lstStyle/>
                    <a:p>
                      <a:pPr indent="36000" algn="ctr" rtl="0" fontAlgn="ctr"/>
                      <a:r>
                        <a:rPr lang="ru-RU" sz="1150" b="1" i="0" u="none" strike="noStrike" dirty="0">
                          <a:solidFill>
                            <a:srgbClr val="000000"/>
                          </a:solidFill>
                          <a:latin typeface="Arial Narrow" panose="020B0606020202030204" pitchFamily="34" charset="0"/>
                        </a:rPr>
                        <a:t>Наименование </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36000" algn="ctr" defTabSz="914400" rtl="0" eaLnBrk="1" fontAlgn="ctr" latinLnBrk="0" hangingPunct="1">
                        <a:lnSpc>
                          <a:spcPct val="100000"/>
                        </a:lnSpc>
                        <a:spcBef>
                          <a:spcPts val="0"/>
                        </a:spcBef>
                        <a:spcAft>
                          <a:spcPts val="0"/>
                        </a:spcAft>
                        <a:buClrTx/>
                        <a:buSzTx/>
                        <a:buFontTx/>
                        <a:buNone/>
                        <a:tabLst/>
                        <a:defRPr/>
                      </a:pPr>
                      <a:r>
                        <a:rPr lang="ru-RU" sz="1200" b="1" i="0" u="none" strike="noStrike" kern="1200" dirty="0" smtClean="0">
                          <a:solidFill>
                            <a:srgbClr val="000000"/>
                          </a:solidFill>
                          <a:latin typeface="Arial Narrow" panose="020B0606020202030204" pitchFamily="34" charset="0"/>
                          <a:ea typeface="+mn-ea"/>
                          <a:cs typeface="+mn-cs"/>
                        </a:rPr>
                        <a:t>Решение ЧГД  от 07.12.2017 № 221 (с изменениями)</a:t>
                      </a:r>
                    </a:p>
                    <a:p>
                      <a:pPr marL="0" marR="0" indent="36000" algn="ctr" defTabSz="914400" rtl="0" eaLnBrk="1" fontAlgn="ctr" latinLnBrk="0" hangingPunct="1">
                        <a:lnSpc>
                          <a:spcPct val="100000"/>
                        </a:lnSpc>
                        <a:spcBef>
                          <a:spcPts val="0"/>
                        </a:spcBef>
                        <a:spcAft>
                          <a:spcPts val="0"/>
                        </a:spcAft>
                        <a:buClrTx/>
                        <a:buSzTx/>
                        <a:buFontTx/>
                        <a:buNone/>
                        <a:tabLst/>
                        <a:defRPr/>
                      </a:pPr>
                      <a:r>
                        <a:rPr lang="ru-RU" sz="1200" b="1" i="0" u="none" strike="noStrike" dirty="0" smtClean="0">
                          <a:solidFill>
                            <a:srgbClr val="000000"/>
                          </a:solidFill>
                          <a:latin typeface="Arial Narrow" panose="020B0606020202030204" pitchFamily="34" charset="0"/>
                        </a:rPr>
                        <a:t>на 2018 год</a:t>
                      </a:r>
                    </a:p>
                    <a:p>
                      <a:pPr marL="0" marR="0" indent="36000" algn="ctr" defTabSz="914400" rtl="0" eaLnBrk="1" fontAlgn="ctr" latinLnBrk="0" hangingPunct="1">
                        <a:lnSpc>
                          <a:spcPct val="100000"/>
                        </a:lnSpc>
                        <a:spcBef>
                          <a:spcPts val="0"/>
                        </a:spcBef>
                        <a:spcAft>
                          <a:spcPts val="0"/>
                        </a:spcAft>
                        <a:buClrTx/>
                        <a:buSzTx/>
                        <a:buFontTx/>
                        <a:buNone/>
                        <a:tabLst/>
                        <a:defRPr/>
                      </a:pP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indent="36000" algn="ctr" rtl="0" fontAlgn="ctr"/>
                      <a:r>
                        <a:rPr lang="ru-RU" sz="1150" b="1" i="0" u="none" strike="noStrike" dirty="0" smtClean="0">
                          <a:solidFill>
                            <a:srgbClr val="000000"/>
                          </a:solidFill>
                          <a:latin typeface="Arial Narrow" panose="020B0606020202030204" pitchFamily="34" charset="0"/>
                        </a:rPr>
                        <a:t>Изменения </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indent="36000" algn="ctr" rtl="0" fontAlgn="ctr"/>
                      <a:r>
                        <a:rPr lang="ru-RU" sz="1150" b="1" i="0" u="none" strike="noStrike" dirty="0">
                          <a:solidFill>
                            <a:srgbClr val="000000"/>
                          </a:solidFill>
                          <a:latin typeface="Arial Narrow" panose="020B0606020202030204" pitchFamily="34" charset="0"/>
                        </a:rPr>
                        <a:t>Проект </a:t>
                      </a:r>
                      <a:r>
                        <a:rPr lang="ru-RU" sz="1150" b="1" i="0" u="none" strike="noStrike" dirty="0" smtClean="0">
                          <a:solidFill>
                            <a:srgbClr val="000000"/>
                          </a:solidFill>
                          <a:latin typeface="Arial Narrow" panose="020B0606020202030204" pitchFamily="34" charset="0"/>
                        </a:rPr>
                        <a:t> бюджета</a:t>
                      </a:r>
                    </a:p>
                    <a:p>
                      <a:pPr indent="36000" algn="ctr" rtl="0" fontAlgn="ctr"/>
                      <a:r>
                        <a:rPr lang="ru-RU" sz="1150" b="1" i="0" u="none" strike="noStrike" dirty="0" smtClean="0">
                          <a:solidFill>
                            <a:srgbClr val="000000"/>
                          </a:solidFill>
                          <a:latin typeface="Arial Narrow" panose="020B0606020202030204" pitchFamily="34" charset="0"/>
                        </a:rPr>
                        <a:t> на</a:t>
                      </a:r>
                    </a:p>
                    <a:p>
                      <a:pPr indent="36000" algn="ctr" rtl="0" fontAlgn="ctr"/>
                      <a:r>
                        <a:rPr lang="ru-RU" sz="1150" b="1" i="0" u="none" strike="noStrike" dirty="0" smtClean="0">
                          <a:solidFill>
                            <a:srgbClr val="000000"/>
                          </a:solidFill>
                          <a:latin typeface="Arial Narrow" panose="020B0606020202030204" pitchFamily="34" charset="0"/>
                        </a:rPr>
                        <a:t>2018 год </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36000" algn="ctr" defTabSz="914400" rtl="0" eaLnBrk="1" fontAlgn="ctr" latinLnBrk="0" hangingPunct="1">
                        <a:lnSpc>
                          <a:spcPct val="100000"/>
                        </a:lnSpc>
                        <a:spcBef>
                          <a:spcPts val="0"/>
                        </a:spcBef>
                        <a:spcAft>
                          <a:spcPts val="0"/>
                        </a:spcAft>
                        <a:buClrTx/>
                        <a:buSzTx/>
                        <a:buFontTx/>
                        <a:buNone/>
                        <a:tabLst/>
                        <a:defRPr/>
                      </a:pPr>
                      <a:r>
                        <a:rPr lang="ru-RU" sz="1100" b="1" i="0" u="none" strike="noStrike" kern="1200" dirty="0" smtClean="0">
                          <a:solidFill>
                            <a:srgbClr val="000000"/>
                          </a:solidFill>
                          <a:latin typeface="Arial Narrow" panose="020B0606020202030204" pitchFamily="34" charset="0"/>
                          <a:ea typeface="+mn-ea"/>
                          <a:cs typeface="+mn-cs"/>
                        </a:rPr>
                        <a:t>Решение ЧГД  от 07.12.2017 № 221 (с изменениями)</a:t>
                      </a:r>
                    </a:p>
                    <a:p>
                      <a:pPr marL="0" marR="0" indent="36000" algn="ctr" defTabSz="914400" rtl="0" eaLnBrk="1" fontAlgn="ctr" latinLnBrk="0" hangingPunct="1">
                        <a:lnSpc>
                          <a:spcPct val="100000"/>
                        </a:lnSpc>
                        <a:spcBef>
                          <a:spcPts val="0"/>
                        </a:spcBef>
                        <a:spcAft>
                          <a:spcPts val="0"/>
                        </a:spcAft>
                        <a:buClrTx/>
                        <a:buSzTx/>
                        <a:buFontTx/>
                        <a:buNone/>
                        <a:tabLst/>
                        <a:defRPr/>
                      </a:pPr>
                      <a:r>
                        <a:rPr lang="ru-RU" sz="1100" b="1" i="0" u="none" strike="noStrike" dirty="0" smtClean="0">
                          <a:solidFill>
                            <a:srgbClr val="000000"/>
                          </a:solidFill>
                          <a:latin typeface="Arial Narrow" panose="020B0606020202030204" pitchFamily="34" charset="0"/>
                        </a:rPr>
                        <a:t>на 2019 год</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indent="36000" algn="ctr" rtl="0" fontAlgn="ctr"/>
                      <a:r>
                        <a:rPr lang="ru-RU" sz="1150" b="1" i="0" u="none" strike="noStrike" dirty="0" smtClean="0">
                          <a:solidFill>
                            <a:srgbClr val="000000"/>
                          </a:solidFill>
                          <a:latin typeface="Arial Narrow" panose="020B0606020202030204" pitchFamily="34" charset="0"/>
                        </a:rPr>
                        <a:t>Изменения </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3600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Проект бюджета</a:t>
                      </a:r>
                    </a:p>
                    <a:p>
                      <a:pPr marL="0" marR="0" indent="3600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 на</a:t>
                      </a:r>
                    </a:p>
                    <a:p>
                      <a:pPr marL="0" marR="0" indent="3600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2019 год  </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36000" algn="ctr" defTabSz="914400" rtl="0" eaLnBrk="1" fontAlgn="ctr" latinLnBrk="0" hangingPunct="1">
                        <a:lnSpc>
                          <a:spcPct val="100000"/>
                        </a:lnSpc>
                        <a:spcBef>
                          <a:spcPts val="0"/>
                        </a:spcBef>
                        <a:spcAft>
                          <a:spcPts val="0"/>
                        </a:spcAft>
                        <a:buClrTx/>
                        <a:buSzTx/>
                        <a:buFontTx/>
                        <a:buNone/>
                        <a:tabLst/>
                        <a:defRPr/>
                      </a:pPr>
                      <a:r>
                        <a:rPr lang="ru-RU" sz="1100" b="1" i="0" u="none" strike="noStrike" kern="1200" dirty="0" smtClean="0">
                          <a:solidFill>
                            <a:srgbClr val="000000"/>
                          </a:solidFill>
                          <a:latin typeface="Arial Narrow" panose="020B0606020202030204" pitchFamily="34" charset="0"/>
                          <a:ea typeface="+mn-ea"/>
                          <a:cs typeface="+mn-cs"/>
                        </a:rPr>
                        <a:t>Решение ЧГД  от 07.12.2017 № 221</a:t>
                      </a:r>
                    </a:p>
                    <a:p>
                      <a:pPr marL="0" marR="0" indent="36000" algn="ctr" defTabSz="914400" rtl="0" eaLnBrk="1" fontAlgn="ctr" latinLnBrk="0" hangingPunct="1">
                        <a:lnSpc>
                          <a:spcPct val="100000"/>
                        </a:lnSpc>
                        <a:spcBef>
                          <a:spcPts val="0"/>
                        </a:spcBef>
                        <a:spcAft>
                          <a:spcPts val="0"/>
                        </a:spcAft>
                        <a:buClrTx/>
                        <a:buSzTx/>
                        <a:buFontTx/>
                        <a:buNone/>
                        <a:tabLst/>
                        <a:defRPr/>
                      </a:pPr>
                      <a:r>
                        <a:rPr lang="ru-RU" sz="1100" b="1" i="0" u="none" strike="noStrike" kern="1200" dirty="0" smtClean="0">
                          <a:solidFill>
                            <a:srgbClr val="000000"/>
                          </a:solidFill>
                          <a:latin typeface="Arial Narrow" panose="020B0606020202030204" pitchFamily="34" charset="0"/>
                          <a:ea typeface="+mn-ea"/>
                          <a:cs typeface="+mn-cs"/>
                        </a:rPr>
                        <a:t>(с изменениями)</a:t>
                      </a:r>
                    </a:p>
                    <a:p>
                      <a:pPr marL="0" marR="0" indent="36000" algn="ctr" defTabSz="914400" rtl="0" eaLnBrk="1" fontAlgn="ctr" latinLnBrk="0" hangingPunct="1">
                        <a:lnSpc>
                          <a:spcPct val="100000"/>
                        </a:lnSpc>
                        <a:spcBef>
                          <a:spcPts val="0"/>
                        </a:spcBef>
                        <a:spcAft>
                          <a:spcPts val="0"/>
                        </a:spcAft>
                        <a:buClrTx/>
                        <a:buSzTx/>
                        <a:buFontTx/>
                        <a:buNone/>
                        <a:tabLst/>
                        <a:defRPr/>
                      </a:pPr>
                      <a:r>
                        <a:rPr lang="ru-RU" sz="1100" b="1" i="0" u="none" strike="noStrike" dirty="0" smtClean="0">
                          <a:solidFill>
                            <a:srgbClr val="000000"/>
                          </a:solidFill>
                          <a:latin typeface="Arial Narrow" panose="020B0606020202030204" pitchFamily="34" charset="0"/>
                        </a:rPr>
                        <a:t>на 2020 год</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indent="36000" algn="ctr" rtl="0" fontAlgn="ctr"/>
                      <a:r>
                        <a:rPr lang="ru-RU" sz="1150" b="1" i="0" u="none" strike="noStrike" dirty="0" smtClean="0">
                          <a:solidFill>
                            <a:srgbClr val="000000"/>
                          </a:solidFill>
                          <a:latin typeface="Arial Narrow" panose="020B0606020202030204" pitchFamily="34" charset="0"/>
                        </a:rPr>
                        <a:t>Изменения</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indent="36000" algn="ctr" rtl="0" fontAlgn="ctr"/>
                      <a:r>
                        <a:rPr lang="ru-RU" sz="1150" b="1" i="0" u="none" strike="noStrike" dirty="0" smtClean="0">
                          <a:solidFill>
                            <a:srgbClr val="000000"/>
                          </a:solidFill>
                          <a:latin typeface="Arial Narrow" panose="020B0606020202030204" pitchFamily="34" charset="0"/>
                        </a:rPr>
                        <a:t>Проект</a:t>
                      </a:r>
                      <a:r>
                        <a:rPr lang="ru-RU" sz="1150" b="1" i="0" u="none" strike="noStrike" baseline="0" dirty="0" smtClean="0">
                          <a:solidFill>
                            <a:srgbClr val="000000"/>
                          </a:solidFill>
                          <a:latin typeface="Arial Narrow" panose="020B0606020202030204" pitchFamily="34" charset="0"/>
                        </a:rPr>
                        <a:t> бюджета</a:t>
                      </a:r>
                    </a:p>
                    <a:p>
                      <a:pPr indent="36000" algn="ctr" rtl="0" fontAlgn="ctr"/>
                      <a:r>
                        <a:rPr lang="ru-RU" sz="1150" b="1" i="0" u="none" strike="noStrike" baseline="0" dirty="0" smtClean="0">
                          <a:solidFill>
                            <a:srgbClr val="000000"/>
                          </a:solidFill>
                          <a:latin typeface="Arial Narrow" panose="020B0606020202030204" pitchFamily="34" charset="0"/>
                        </a:rPr>
                        <a:t> на</a:t>
                      </a:r>
                    </a:p>
                    <a:p>
                      <a:pPr indent="36000" algn="ctr" rtl="0" fontAlgn="ctr"/>
                      <a:r>
                        <a:rPr lang="ru-RU" sz="1150" b="1" i="0" u="none" strike="noStrike" baseline="0" dirty="0" smtClean="0">
                          <a:solidFill>
                            <a:srgbClr val="000000"/>
                          </a:solidFill>
                          <a:latin typeface="Arial Narrow" panose="020B0606020202030204" pitchFamily="34" charset="0"/>
                        </a:rPr>
                        <a:t>2020 год</a:t>
                      </a:r>
                      <a:endParaRPr lang="ru-RU" sz="1150" b="1" i="0" u="none" strike="noStrike" dirty="0">
                        <a:solidFill>
                          <a:srgbClr val="000000"/>
                        </a:solidFill>
                        <a:latin typeface="Arial Narrow" panose="020B0606020202030204" pitchFamily="34" charset="0"/>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r>
              <a:tr h="275621">
                <a:tc>
                  <a:txBody>
                    <a:bodyPr/>
                    <a:lstStyle/>
                    <a:p>
                      <a:pPr indent="72000" algn="ctr" rtl="0" fontAlgn="ctr"/>
                      <a:r>
                        <a:rPr lang="ru-RU" sz="1150" b="1" i="0" u="none" strike="noStrike" dirty="0">
                          <a:solidFill>
                            <a:srgbClr val="000000"/>
                          </a:solidFill>
                          <a:latin typeface="Arial Narrow" panose="020B0606020202030204" pitchFamily="34" charset="0"/>
                        </a:rPr>
                        <a:t>ДОХОДЫ БЮДЖЕТА, </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C00000"/>
                          </a:solidFill>
                          <a:latin typeface="Arial Narrow" panose="020B0606020202030204" pitchFamily="34" charset="0"/>
                        </a:rPr>
                        <a:t>7 739,7</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349,3</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C00000"/>
                          </a:solidFill>
                          <a:latin typeface="Arial Narrow" panose="020B0606020202030204" pitchFamily="34" charset="0"/>
                        </a:rPr>
                        <a:t>8 089,0</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6 934,3</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392,5</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7 326,8</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6090,6</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591,2</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6 681,8</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93CDDD"/>
                    </a:solidFill>
                  </a:tcPr>
                </a:tc>
              </a:tr>
              <a:tr h="156427">
                <a:tc>
                  <a:txBody>
                    <a:bodyPr/>
                    <a:lstStyle/>
                    <a:p>
                      <a:pPr indent="72000" algn="ctr" rtl="0" fontAlgn="ctr"/>
                      <a:r>
                        <a:rPr lang="ru-RU" sz="1150" b="1" i="0" u="none" strike="noStrike" dirty="0">
                          <a:solidFill>
                            <a:srgbClr val="000000"/>
                          </a:solidFill>
                          <a:latin typeface="Arial Narrow" panose="020B0606020202030204" pitchFamily="34" charset="0"/>
                        </a:rPr>
                        <a:t>в том числе: </a:t>
                      </a:r>
                      <a:r>
                        <a:rPr lang="ru-RU" sz="1150" b="1" i="0" u="none" strike="noStrike" dirty="0">
                          <a:solidFill>
                            <a:srgbClr val="A50021"/>
                          </a:solidFill>
                          <a:latin typeface="Arial Narrow" panose="020B0606020202030204" pitchFamily="34" charset="0"/>
                        </a:rPr>
                        <a:t> </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93CDDD"/>
                    </a:solidFill>
                  </a:tcPr>
                </a:tc>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04040">
                <a:tc>
                  <a:txBody>
                    <a:bodyPr/>
                    <a:lstStyle/>
                    <a:p>
                      <a:pPr indent="72000" algn="l" rtl="0" fontAlgn="ctr"/>
                      <a:r>
                        <a:rPr lang="ru-RU" sz="1150" b="1" i="0" u="none" strike="noStrike" dirty="0">
                          <a:solidFill>
                            <a:srgbClr val="000000"/>
                          </a:solidFill>
                          <a:latin typeface="Arial Narrow" panose="020B0606020202030204" pitchFamily="34" charset="0"/>
                        </a:rPr>
                        <a:t>- налоговые и неналоговые  доходы </a:t>
                      </a: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3 413,1</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20,7</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3 433,8</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3 622,0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3 622,0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3510,9</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3 510,9</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r>
              <a:tr h="648072">
                <a:tc>
                  <a:txBody>
                    <a:bodyPr/>
                    <a:lstStyle/>
                    <a:p>
                      <a:pPr indent="72000" algn="l" rtl="0" fontAlgn="ctr"/>
                      <a:r>
                        <a:rPr lang="ru-RU" sz="1150" b="1" i="0" u="none" strike="noStrike" dirty="0">
                          <a:solidFill>
                            <a:srgbClr val="000000"/>
                          </a:solidFill>
                          <a:latin typeface="Arial Narrow" panose="020B0606020202030204" pitchFamily="34" charset="0"/>
                        </a:rPr>
                        <a:t>- безвозмездные </a:t>
                      </a:r>
                      <a:r>
                        <a:rPr lang="ru-RU" sz="1150" b="1" i="0" u="none" strike="noStrike" dirty="0" smtClean="0">
                          <a:solidFill>
                            <a:srgbClr val="000000"/>
                          </a:solidFill>
                          <a:latin typeface="Arial Narrow" panose="020B0606020202030204" pitchFamily="34" charset="0"/>
                        </a:rPr>
                        <a:t>поступления </a:t>
                      </a:r>
                      <a:r>
                        <a:rPr lang="ru-RU" sz="1150" b="1" i="0" u="none" strike="noStrike" dirty="0">
                          <a:solidFill>
                            <a:srgbClr val="000000"/>
                          </a:solidFill>
                          <a:latin typeface="Arial Narrow" panose="020B0606020202030204" pitchFamily="34" charset="0"/>
                        </a:rPr>
                        <a:t>из бюджетов другого уровня </a:t>
                      </a: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4 308,9</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320,3</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4 629,2</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3 266,3</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302,5</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3 568,8</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2579,7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302,5</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2 882,2</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r>
              <a:tr h="504056">
                <a:tc>
                  <a:txBody>
                    <a:bodyPr/>
                    <a:lstStyle/>
                    <a:p>
                      <a:pPr indent="72000" algn="l" rtl="0" fontAlgn="ctr"/>
                      <a:r>
                        <a:rPr lang="ru-RU" sz="1150" b="1" i="0" u="none" strike="noStrike" dirty="0" smtClean="0">
                          <a:solidFill>
                            <a:srgbClr val="000000"/>
                          </a:solidFill>
                          <a:latin typeface="Arial Narrow" panose="020B0606020202030204" pitchFamily="34" charset="0"/>
                        </a:rPr>
                        <a:t>- прочие безвозмездные поступления</a:t>
                      </a:r>
                      <a:endParaRPr lang="ru-RU" sz="1150" b="1" i="0" u="none" strike="noStrike" dirty="0">
                        <a:solidFill>
                          <a:srgbClr val="000000"/>
                        </a:solidFill>
                        <a:latin typeface="Arial Narrow" panose="020B0606020202030204" pitchFamily="34" charset="0"/>
                      </a:endParaRP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17,7</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8,3</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26,0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46,0</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90,0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136</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288,7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288,7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FFFFCC"/>
                    </a:solidFill>
                  </a:tcPr>
                </a:tc>
              </a:tr>
              <a:tr h="247955">
                <a:tc>
                  <a:txBody>
                    <a:bodyPr/>
                    <a:lstStyle/>
                    <a:p>
                      <a:pPr indent="72000" algn="ctr" rtl="0" fontAlgn="ctr"/>
                      <a:r>
                        <a:rPr lang="ru-RU" sz="1150" b="1" i="0" u="none" strike="noStrike" dirty="0" smtClean="0">
                          <a:solidFill>
                            <a:srgbClr val="000000"/>
                          </a:solidFill>
                          <a:latin typeface="Arial Narrow" panose="020B0606020202030204" pitchFamily="34" charset="0"/>
                        </a:rPr>
                        <a:t>РАСХОДЫ  БЮДЖЕТА</a:t>
                      </a:r>
                      <a:r>
                        <a:rPr lang="ru-RU" sz="1150" b="1" i="0" u="none" strike="noStrike" dirty="0">
                          <a:solidFill>
                            <a:srgbClr val="000000"/>
                          </a:solidFill>
                          <a:latin typeface="Arial Narrow" panose="020B0606020202030204" pitchFamily="34" charset="0"/>
                        </a:rPr>
                        <a:t>, </a:t>
                      </a: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8 066,5</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335,2</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8 401,7</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7 110,0</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392,5</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7 502,5</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6 263,7</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591,2</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rowSpan="2">
                  <a:txBody>
                    <a:bodyPr/>
                    <a:lstStyle/>
                    <a:p>
                      <a:pPr algn="ctr" rtl="0" fontAlgn="ctr"/>
                      <a:r>
                        <a:rPr lang="ru-RU" sz="1150" b="1" i="0" u="none" strike="noStrike" dirty="0" smtClean="0">
                          <a:solidFill>
                            <a:srgbClr val="C00000"/>
                          </a:solidFill>
                          <a:latin typeface="Arial Narrow" panose="020B0606020202030204" pitchFamily="34" charset="0"/>
                        </a:rPr>
                        <a:t>6 854,9</a:t>
                      </a:r>
                      <a:endParaRPr lang="ru-RU" sz="1150" b="1" i="0" u="none" strike="noStrike" dirty="0">
                        <a:solidFill>
                          <a:srgbClr val="C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r>
              <a:tr h="114860">
                <a:tc>
                  <a:txBody>
                    <a:bodyPr/>
                    <a:lstStyle/>
                    <a:p>
                      <a:pPr indent="72000" algn="ctr" rtl="0" fontAlgn="ctr"/>
                      <a:r>
                        <a:rPr lang="ru-RU" sz="1150" b="1" i="0" u="none" strike="noStrike" dirty="0">
                          <a:solidFill>
                            <a:srgbClr val="000000"/>
                          </a:solidFill>
                          <a:latin typeface="Arial Narrow" panose="020B0606020202030204" pitchFamily="34" charset="0"/>
                        </a:rPr>
                        <a:t>в том числе:</a:t>
                      </a:r>
                      <a:r>
                        <a:rPr lang="ru-RU" sz="1150" b="1" i="0" u="none" strike="noStrike" dirty="0">
                          <a:solidFill>
                            <a:srgbClr val="A50021"/>
                          </a:solidFill>
                          <a:latin typeface="Arial Narrow" panose="020B0606020202030204" pitchFamily="34" charset="0"/>
                        </a:rPr>
                        <a:t> </a:t>
                      </a:r>
                      <a:endParaRPr lang="ru-RU" sz="1150" b="1" i="0" u="none" strike="noStrike" dirty="0">
                        <a:solidFill>
                          <a:srgbClr val="000000"/>
                        </a:solidFill>
                        <a:latin typeface="Arial Narrow" panose="020B0606020202030204" pitchFamily="34" charset="0"/>
                      </a:endParaRP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B7DEE8"/>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63181">
                <a:tc>
                  <a:txBody>
                    <a:bodyPr/>
                    <a:lstStyle/>
                    <a:p>
                      <a:pPr marL="0" indent="72000" algn="l" defTabSz="914400" rtl="0" eaLnBrk="1" fontAlgn="ctr" latinLnBrk="0" hangingPunct="1">
                        <a:buFontTx/>
                        <a:buChar char="-"/>
                      </a:pPr>
                      <a:r>
                        <a:rPr lang="ru-RU" sz="1150" b="1" i="0" u="none" strike="noStrike" kern="1200" dirty="0" smtClean="0">
                          <a:solidFill>
                            <a:srgbClr val="000000"/>
                          </a:solidFill>
                          <a:latin typeface="Arial Narrow" panose="020B0606020202030204" pitchFamily="34" charset="0"/>
                          <a:ea typeface="+mn-ea"/>
                          <a:cs typeface="+mn-cs"/>
                        </a:rPr>
                        <a:t>за счет «собственных»</a:t>
                      </a:r>
                    </a:p>
                    <a:p>
                      <a:pPr marL="0" indent="0" algn="l" defTabSz="914400" rtl="0" eaLnBrk="1" fontAlgn="ctr" latinLnBrk="0" hangingPunct="1">
                        <a:buFontTx/>
                        <a:buNone/>
                      </a:pPr>
                      <a:r>
                        <a:rPr lang="ru-RU" sz="1150" b="1" i="0" u="none" strike="noStrike" kern="1200" dirty="0" smtClean="0">
                          <a:solidFill>
                            <a:srgbClr val="000000"/>
                          </a:solidFill>
                          <a:latin typeface="Arial Narrow" panose="020B0606020202030204" pitchFamily="34" charset="0"/>
                          <a:ea typeface="+mn-ea"/>
                          <a:cs typeface="+mn-cs"/>
                        </a:rPr>
                        <a:t>средств </a:t>
                      </a:r>
                      <a:r>
                        <a:rPr lang="ru-RU" sz="1150" b="1" i="0" u="none" strike="noStrike" kern="1200" dirty="0">
                          <a:solidFill>
                            <a:srgbClr val="000000"/>
                          </a:solidFill>
                          <a:latin typeface="Arial Narrow" panose="020B0606020202030204" pitchFamily="34" charset="0"/>
                          <a:ea typeface="+mn-ea"/>
                          <a:cs typeface="+mn-cs"/>
                        </a:rPr>
                        <a:t>бюджета </a:t>
                      </a: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a:t>
                      </a:r>
                      <a:r>
                        <a:rPr lang="ru-RU" sz="1150" b="1" i="0" u="none" strike="noStrike" baseline="0" dirty="0" smtClean="0">
                          <a:solidFill>
                            <a:srgbClr val="000000"/>
                          </a:solidFill>
                          <a:latin typeface="Arial Narrow" panose="020B0606020202030204" pitchFamily="34" charset="0"/>
                        </a:rPr>
                        <a:t> 756,6</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159,5</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3 916,1</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3 603,4</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28,6</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3 632,0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3 335,0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288,7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3 623,7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r>
              <a:tr h="577655">
                <a:tc>
                  <a:txBody>
                    <a:bodyPr/>
                    <a:lstStyle/>
                    <a:p>
                      <a:pPr indent="72000" algn="l" rtl="0" fontAlgn="ctr"/>
                      <a:r>
                        <a:rPr lang="ru-RU" sz="1150" b="1" i="0" u="none" strike="noStrike" dirty="0" smtClean="0">
                          <a:solidFill>
                            <a:srgbClr val="000000"/>
                          </a:solidFill>
                          <a:latin typeface="Arial Narrow" panose="020B0606020202030204" pitchFamily="34" charset="0"/>
                        </a:rPr>
                        <a:t>- за счет межбюджетных трансфертов, грантов</a:t>
                      </a:r>
                      <a:endParaRPr lang="ru-RU" sz="1150" b="1" i="0" u="none" strike="noStrike" dirty="0">
                        <a:solidFill>
                          <a:srgbClr val="000000"/>
                        </a:solidFill>
                        <a:latin typeface="Arial Narrow" panose="020B0606020202030204" pitchFamily="34" charset="0"/>
                      </a:endParaRP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4 309,9</a:t>
                      </a:r>
                      <a:r>
                        <a:rPr lang="ru-RU" sz="1150" b="1" i="0" u="none" strike="noStrike" baseline="0" dirty="0" smtClean="0">
                          <a:solidFill>
                            <a:srgbClr val="000000"/>
                          </a:solidFill>
                          <a:latin typeface="Arial Narrow" panose="020B0606020202030204" pitchFamily="34" charset="0"/>
                        </a:rPr>
                        <a:t> </a:t>
                      </a:r>
                      <a:endParaRPr lang="ru-RU" sz="1150" b="1" i="0" u="none" strike="noStrike" dirty="0" smtClean="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175,7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4485,6</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3 266,3</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302,5</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3 568,8</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2 579,7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302,5</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2 882,2</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r>
              <a:tr h="490956">
                <a:tc>
                  <a:txBody>
                    <a:bodyPr/>
                    <a:lstStyle/>
                    <a:p>
                      <a:pPr indent="72000" algn="l" rtl="0" fontAlgn="ctr"/>
                      <a:r>
                        <a:rPr lang="ru-RU" sz="1150" b="1" i="0" u="none" strike="noStrike" dirty="0" smtClean="0">
                          <a:solidFill>
                            <a:srgbClr val="000000"/>
                          </a:solidFill>
                          <a:latin typeface="Arial Narrow" panose="020B0606020202030204" pitchFamily="34" charset="0"/>
                        </a:rPr>
                        <a:t>- условно утверждаемые расходы</a:t>
                      </a:r>
                      <a:endParaRPr lang="ru-RU" sz="1150" b="1" i="0" u="none" strike="noStrike" dirty="0">
                        <a:solidFill>
                          <a:srgbClr val="000000"/>
                        </a:solidFill>
                        <a:latin typeface="Arial Narrow" panose="020B0606020202030204" pitchFamily="34" charset="0"/>
                      </a:endParaRP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240,3</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61,4</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301,7</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349,0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c>
                  <a:txBody>
                    <a:bodyPr/>
                    <a:lstStyle/>
                    <a:p>
                      <a:pPr algn="ctr" rtl="0" fontAlgn="ctr"/>
                      <a:r>
                        <a:rPr lang="ru-RU" sz="1150" b="1" i="0" u="none" strike="noStrike" dirty="0" smtClean="0">
                          <a:solidFill>
                            <a:srgbClr val="000000"/>
                          </a:solidFill>
                          <a:latin typeface="Arial Narrow" panose="020B0606020202030204" pitchFamily="34" charset="0"/>
                        </a:rPr>
                        <a:t>349,0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ross"/>
                      <a:lightRig rig="flood" dir="t"/>
                    </a:cell3D>
                    <a:solidFill>
                      <a:srgbClr val="FFFFCC"/>
                    </a:solidFill>
                  </a:tcPr>
                </a:tc>
              </a:tr>
              <a:tr h="451713">
                <a:tc>
                  <a:txBody>
                    <a:bodyPr/>
                    <a:lstStyle/>
                    <a:p>
                      <a:pPr marL="85725" indent="0" algn="l" rtl="0" fontAlgn="ctr"/>
                      <a:r>
                        <a:rPr lang="ru-RU" sz="1150" b="1" i="0" u="none" strike="noStrike" dirty="0">
                          <a:solidFill>
                            <a:srgbClr val="000000"/>
                          </a:solidFill>
                          <a:latin typeface="Arial Narrow" panose="020B0606020202030204" pitchFamily="34" charset="0"/>
                        </a:rPr>
                        <a:t>Дефицит </a:t>
                      </a:r>
                      <a:r>
                        <a:rPr lang="ru-RU" sz="1150" b="1" i="0" u="none" strike="noStrike" dirty="0" smtClean="0">
                          <a:solidFill>
                            <a:srgbClr val="000000"/>
                          </a:solidFill>
                          <a:latin typeface="Arial Narrow" panose="020B0606020202030204" pitchFamily="34" charset="0"/>
                        </a:rPr>
                        <a:t>(-) Профицит</a:t>
                      </a:r>
                      <a:r>
                        <a:rPr lang="ru-RU" sz="1150" b="1" i="0" u="none" strike="noStrike" dirty="0">
                          <a:solidFill>
                            <a:srgbClr val="000000"/>
                          </a:solidFill>
                          <a:latin typeface="Arial Narrow" panose="020B0606020202030204" pitchFamily="34" charset="0"/>
                        </a:rPr>
                        <a:t>(+)  </a:t>
                      </a:r>
                    </a:p>
                  </a:txBody>
                  <a:tcPr marL="72000" marR="5243"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-326,8 или  9,8%</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algn="ctr" rtl="0" fontAlgn="ctr"/>
                      <a:r>
                        <a:rPr lang="ru-RU" sz="1150" b="1" i="0" u="none" strike="noStrike" dirty="0" smtClean="0">
                          <a:solidFill>
                            <a:srgbClr val="000000"/>
                          </a:solidFill>
                          <a:latin typeface="Arial Narrow" panose="020B0606020202030204" pitchFamily="34" charset="0"/>
                        </a:rPr>
                        <a:t>14,1</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-312,7 или  9,2%</a:t>
                      </a: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algn="ctr" rtl="0" fontAlgn="ctr"/>
                      <a:r>
                        <a:rPr lang="ru-RU" sz="1150" b="1" i="0" u="none" strike="noStrike" dirty="0" smtClean="0">
                          <a:solidFill>
                            <a:srgbClr val="000000"/>
                          </a:solidFill>
                          <a:latin typeface="Arial Narrow" panose="020B0606020202030204" pitchFamily="34" charset="0"/>
                        </a:rPr>
                        <a:t>-175,7 или 5,0%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algn="ctr" rtl="0" fontAlgn="ctr"/>
                      <a:r>
                        <a:rPr lang="ru-RU" sz="1150" b="1" i="0" u="none" strike="noStrike" dirty="0" smtClean="0">
                          <a:solidFill>
                            <a:srgbClr val="000000"/>
                          </a:solidFill>
                          <a:latin typeface="Arial Narrow" panose="020B0606020202030204" pitchFamily="34" charset="0"/>
                        </a:rPr>
                        <a:t>-</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algn="ctr" rtl="0" fontAlgn="ctr"/>
                      <a:r>
                        <a:rPr lang="ru-RU" sz="1150" b="1" i="0" u="none" strike="noStrike" dirty="0" smtClean="0">
                          <a:solidFill>
                            <a:srgbClr val="000000"/>
                          </a:solidFill>
                          <a:latin typeface="Arial Narrow" panose="020B0606020202030204" pitchFamily="34" charset="0"/>
                        </a:rPr>
                        <a:t>-175,7 или 5,0%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algn="ctr" rtl="0" fontAlgn="ctr"/>
                      <a:r>
                        <a:rPr lang="ru-RU" sz="1150" b="1" i="0" u="none" strike="noStrike" dirty="0" smtClean="0">
                          <a:solidFill>
                            <a:srgbClr val="000000"/>
                          </a:solidFill>
                          <a:latin typeface="Arial Narrow" panose="020B0606020202030204" pitchFamily="34" charset="0"/>
                        </a:rPr>
                        <a:t>-173,1 или 5,0%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algn="ctr" rtl="0" fontAlgn="ctr"/>
                      <a:r>
                        <a:rPr lang="ru-RU" sz="1150" b="1" i="0" u="none" strike="noStrike" dirty="0" smtClean="0">
                          <a:solidFill>
                            <a:srgbClr val="000000"/>
                          </a:solidFill>
                          <a:latin typeface="Arial Narrow" panose="020B0606020202030204" pitchFamily="34" charset="0"/>
                        </a:rPr>
                        <a:t>-</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50" b="1" i="0" u="none" strike="noStrike" dirty="0" smtClean="0">
                          <a:solidFill>
                            <a:srgbClr val="000000"/>
                          </a:solidFill>
                          <a:latin typeface="Arial Narrow" panose="020B0606020202030204" pitchFamily="34" charset="0"/>
                        </a:rPr>
                        <a:t>-173,1 или 5,0%</a:t>
                      </a:r>
                      <a:endParaRPr lang="ru-RU" sz="1150" b="1" i="0" u="none" strike="noStrike" dirty="0">
                        <a:solidFill>
                          <a:srgbClr val="000000"/>
                        </a:solidFill>
                        <a:latin typeface="Arial Narrow" panose="020B0606020202030204" pitchFamily="34" charset="0"/>
                      </a:endParaRPr>
                    </a:p>
                  </a:txBody>
                  <a:tcPr marL="5243" marR="5243" marT="52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ross"/>
                      <a:lightRig rig="flood" dir="t"/>
                    </a:cell3D>
                    <a:solidFill>
                      <a:srgbClr val="EA7E68"/>
                    </a:solidFill>
                  </a:tcPr>
                </a:tc>
              </a:tr>
            </a:tbl>
          </a:graphicData>
        </a:graphic>
      </p:graphicFrame>
    </p:spTree>
  </p:cSld>
  <p:clrMapOvr>
    <a:masterClrMapping/>
  </p:clrMapOvr>
  <p:transition spd="med">
    <p:strips dir="ld"/>
  </p:transition>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AC08F"/>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17721</TotalTime>
  <Words>1789</Words>
  <Application>Microsoft Office PowerPoint</Application>
  <PresentationFormat>Экран (4:3)</PresentationFormat>
  <Paragraphs>227</Paragraphs>
  <Slides>10</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Сокольникова Светлана Алексеевна</dc:creator>
  <cp:lastModifiedBy>Белозерова Наталья</cp:lastModifiedBy>
  <cp:revision>1939</cp:revision>
  <cp:lastPrinted>2018-02-08T10:23:50Z</cp:lastPrinted>
  <dcterms:created xsi:type="dcterms:W3CDTF">2014-11-10T08:46:32Z</dcterms:created>
  <dcterms:modified xsi:type="dcterms:W3CDTF">2018-06-26T15:18:37Z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-850315167</vt:i4>
  </property>
  <property fmtid="{D5CDD505-2E9C-101B-9397-08002B2CF9AE}" pid="3" name="_NewReviewCycle">
    <vt:lpwstr/>
  </property>
  <property fmtid="{D5CDD505-2E9C-101B-9397-08002B2CF9AE}" pid="4" name="_EmailSubject">
    <vt:lpwstr/>
  </property>
  <property fmtid="{D5CDD505-2E9C-101B-9397-08002B2CF9AE}" pid="5" name="_AuthorEmail">
    <vt:lpwstr>T_Smirnova@cherepovetscity.ru</vt:lpwstr>
  </property>
  <property fmtid="{D5CDD505-2E9C-101B-9397-08002B2CF9AE}" pid="6" name="_AuthorEmailDisplayName">
    <vt:lpwstr>Смирнова Татьяна Георгиевна</vt:lpwstr>
  </property>
  <property fmtid="{D5CDD505-2E9C-101B-9397-08002B2CF9AE}" pid="7" name="_PreviousAdHocReviewCycleID">
    <vt:i4>2014637035</vt:i4>
  </property>
</Properties>
</file>