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5" r:id="rId3"/>
    <p:sldId id="279" r:id="rId4"/>
    <p:sldId id="280" r:id="rId5"/>
    <p:sldId id="308" r:id="rId6"/>
    <p:sldId id="285" r:id="rId7"/>
    <p:sldId id="290" r:id="rId8"/>
    <p:sldId id="288" r:id="rId9"/>
    <p:sldId id="289" r:id="rId10"/>
    <p:sldId id="281" r:id="rId11"/>
    <p:sldId id="260" r:id="rId12"/>
    <p:sldId id="261" r:id="rId13"/>
    <p:sldId id="294" r:id="rId14"/>
    <p:sldId id="262" r:id="rId15"/>
    <p:sldId id="263" r:id="rId16"/>
    <p:sldId id="296" r:id="rId17"/>
    <p:sldId id="283" r:id="rId18"/>
    <p:sldId id="269" r:id="rId19"/>
    <p:sldId id="271" r:id="rId20"/>
    <p:sldId id="299" r:id="rId21"/>
    <p:sldId id="300" r:id="rId22"/>
    <p:sldId id="301" r:id="rId23"/>
    <p:sldId id="303" r:id="rId24"/>
    <p:sldId id="270" r:id="rId25"/>
    <p:sldId id="291" r:id="rId26"/>
    <p:sldId id="304" r:id="rId27"/>
    <p:sldId id="273" r:id="rId28"/>
    <p:sldId id="274" r:id="rId29"/>
    <p:sldId id="275" r:id="rId30"/>
    <p:sldId id="276" r:id="rId31"/>
    <p:sldId id="307" r:id="rId32"/>
    <p:sldId id="292" r:id="rId33"/>
    <p:sldId id="305" r:id="rId3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77" autoAdjust="0"/>
  </p:normalViewPr>
  <p:slideViewPr>
    <p:cSldViewPr>
      <p:cViewPr>
        <p:scale>
          <a:sx n="82" d="100"/>
          <a:sy n="82" d="100"/>
        </p:scale>
        <p:origin x="-2454" y="-240"/>
      </p:cViewPr>
      <p:guideLst>
        <p:guide orient="horz" pos="2205"/>
        <p:guide pos="2880"/>
      </p:guideLst>
    </p:cSldViewPr>
  </p:slideViewPr>
  <p:notesTextViewPr>
    <p:cViewPr>
      <p:scale>
        <a:sx n="100" d="100"/>
        <a:sy n="100" d="100"/>
      </p:scale>
      <p:origin x="0" y="4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66850F35-45CC-4356-A255-13955597A4EC}" type="datetimeFigureOut">
              <a:rPr lang="ru-RU" smtClean="0"/>
              <a:t>24.04.2018</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67AAEA9-C80B-45E3-BC05-044E4C18579A}" type="slidenum">
              <a:rPr lang="ru-RU" smtClean="0"/>
              <a:t>‹#›</a:t>
            </a:fld>
            <a:endParaRPr lang="ru-RU"/>
          </a:p>
        </p:txBody>
      </p:sp>
    </p:spTree>
    <p:extLst>
      <p:ext uri="{BB962C8B-B14F-4D97-AF65-F5344CB8AC3E}">
        <p14:creationId xmlns:p14="http://schemas.microsoft.com/office/powerpoint/2010/main" val="229856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1</a:t>
            </a:fld>
            <a:endParaRPr lang="ru-RU"/>
          </a:p>
        </p:txBody>
      </p:sp>
    </p:spTree>
    <p:extLst>
      <p:ext uri="{BB962C8B-B14F-4D97-AF65-F5344CB8AC3E}">
        <p14:creationId xmlns:p14="http://schemas.microsoft.com/office/powerpoint/2010/main" val="123124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Правотворческая деятельность. Рассмотрение правовых актов в городской Думе в 2017 году.</a:t>
            </a:r>
          </a:p>
          <a:p>
            <a:r>
              <a:rPr lang="ru-RU" dirty="0" smtClean="0"/>
              <a:t>Основные сферы правового регулирования городской Думы - местное самоуправление, социальная политика, бюджет и экономическая политика, муниципальное имущество, жилищно-коммунальное хозяйство, охрана окружающей среды и благоустройство.</a:t>
            </a:r>
          </a:p>
          <a:p>
            <a:r>
              <a:rPr lang="ru-RU" dirty="0" smtClean="0"/>
              <a:t>В соответствии с планами работы Череповецкой городской Думы на первое и второе полугодие 2017 года  рассмотрен 91 вопрос (в 2016 году – 106), дополнительно к планам – 154 (в 2016 году – 185). Всего на заседаниях городской Думы и ее постоянных комиссий депутатами рассмотрено 245 вопросов.</a:t>
            </a:r>
          </a:p>
          <a:p>
            <a:r>
              <a:rPr lang="ru-RU" dirty="0" smtClean="0"/>
              <a:t>Представленные проекты решений были рассмотрены на заседаниях Думы и ее постоянных комиссий. Состоялось 53 заседания, из них: </a:t>
            </a:r>
          </a:p>
          <a:p>
            <a:r>
              <a:rPr lang="ru-RU" dirty="0" smtClean="0"/>
              <a:t>15 заседаний Думы,</a:t>
            </a:r>
          </a:p>
          <a:p>
            <a:r>
              <a:rPr lang="ru-RU" dirty="0" smtClean="0"/>
              <a:t>9 совместных заседаний постоянных комиссий,</a:t>
            </a:r>
          </a:p>
          <a:p>
            <a:r>
              <a:rPr lang="ru-RU" dirty="0" smtClean="0"/>
              <a:t>10 заседаний коллегии Думы,</a:t>
            </a:r>
          </a:p>
          <a:p>
            <a:r>
              <a:rPr lang="ru-RU" dirty="0" smtClean="0"/>
              <a:t>19 заседаний постоянных комиссий.</a:t>
            </a:r>
          </a:p>
          <a:p>
            <a:r>
              <a:rPr lang="ru-RU" dirty="0" smtClean="0"/>
              <a:t>Принято 244 решения Череповецкой городской Думы, из них – 88 нормативно-правового характера, 52 – информационных, 104 – ненормативных.</a:t>
            </a:r>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10</a:t>
            </a:fld>
            <a:endParaRPr lang="ru-RU"/>
          </a:p>
        </p:txBody>
      </p:sp>
    </p:spTree>
    <p:extLst>
      <p:ext uri="{BB962C8B-B14F-4D97-AF65-F5344CB8AC3E}">
        <p14:creationId xmlns:p14="http://schemas.microsoft.com/office/powerpoint/2010/main" val="94361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целях приведения Устава города Череповца в соответствие с действующим законодательством внесены изменения в 22 статьи Устава города Череповца. После проведения публичных слушаний, решениями Череповецкой городской Думы данные изменения внесены.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11</a:t>
            </a:fld>
            <a:endParaRPr lang="ru-RU"/>
          </a:p>
        </p:txBody>
      </p:sp>
    </p:spTree>
    <p:extLst>
      <p:ext uri="{BB962C8B-B14F-4D97-AF65-F5344CB8AC3E}">
        <p14:creationId xmlns:p14="http://schemas.microsoft.com/office/powerpoint/2010/main" val="224522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течение отчетного периода девять раз вносились изменения в городской бюджет на 2017 год и плановый период 2018 и 2019 годов.</a:t>
            </a:r>
          </a:p>
          <a:p>
            <a:r>
              <a:rPr lang="ru-RU" dirty="0" smtClean="0"/>
              <a:t>Доходная часть городского бюджета увеличена за счет дополнительных неналоговых и безвозмездных поступлений, субсидий и субвенций из вышестоящих бюджетов.</a:t>
            </a:r>
          </a:p>
          <a:p>
            <a:r>
              <a:rPr lang="ru-RU" dirty="0" smtClean="0"/>
              <a:t>В результате корректировок городской бюджет за 2017 год составил:</a:t>
            </a:r>
          </a:p>
          <a:p>
            <a:r>
              <a:rPr lang="ru-RU" dirty="0" smtClean="0"/>
              <a:t> общий объем доходов в сумме 6 675 812,9 тыс. рублей;</a:t>
            </a:r>
          </a:p>
          <a:p>
            <a:r>
              <a:rPr lang="ru-RU" dirty="0" smtClean="0"/>
              <a:t>общий объем расходов в сумме 6 981 820,8 тыс. рублей;</a:t>
            </a:r>
          </a:p>
          <a:p>
            <a:r>
              <a:rPr lang="ru-RU" dirty="0" smtClean="0"/>
              <a:t>дефицит городского бюджета в сумме 306 007,9 тыс. рублей или 9,8 % от общего объема доходов</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12</a:t>
            </a:fld>
            <a:endParaRPr lang="ru-RU"/>
          </a:p>
        </p:txBody>
      </p:sp>
    </p:spTree>
    <p:extLst>
      <p:ext uri="{BB962C8B-B14F-4D97-AF65-F5344CB8AC3E}">
        <p14:creationId xmlns:p14="http://schemas.microsoft.com/office/powerpoint/2010/main" val="139267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5 декабря 2017 года депутатами Череповецкой городской Думой принято решение № 221 «О городском бюджете на 2018 год и плановый период 2019 и 2020 годов». Утверждены основные характеристики городского бюджета на 2018 год и плановый период 2019 и 2020 годов, установлены источники внутреннего финансирования городского бюджета на данный период. </a:t>
            </a:r>
          </a:p>
          <a:p>
            <a:r>
              <a:rPr lang="ru-RU" dirty="0" smtClean="0"/>
              <a:t>Формирование расходной части городского бюджета на 2018 год и плановый период 2019 и 2020 годов осуществлялось в соответствии с федеральным законодательством в рамках «программного бюджета». В основе расходов городского бюджета − 24 муниципальные  программы, утвержденные мэрией города, охватывающие основные направления деятельности органов местного самоуправления. </a:t>
            </a:r>
          </a:p>
          <a:p>
            <a:r>
              <a:rPr lang="ru-RU" dirty="0" smtClean="0"/>
              <a:t>При формировании расходной части городского бюджета сохранена социальная направленность. Так, в структуре расходов социальная сфера в 2018 году занимает порядка 77,2% от общего объема расходов г</a:t>
            </a:r>
          </a:p>
          <a:p>
            <a:r>
              <a:rPr lang="ru-RU" dirty="0" smtClean="0"/>
              <a:t>городского бюджета. </a:t>
            </a:r>
          </a:p>
          <a:p>
            <a:endParaRPr lang="ru-RU" dirty="0" smtClean="0"/>
          </a:p>
          <a:p>
            <a:r>
              <a:rPr lang="ru-RU" dirty="0" smtClean="0"/>
              <a:t>На прошедшем недавно </a:t>
            </a:r>
            <a:r>
              <a:rPr lang="ru-RU" dirty="0" err="1" smtClean="0"/>
              <a:t>ГрадСовете</a:t>
            </a:r>
            <a:r>
              <a:rPr lang="ru-RU" dirty="0" smtClean="0"/>
              <a:t> был утвержден комплексный план по строительству и реконструкции городских улиц города  с 2018 по 2023 год с объемом финансирования 1 млрд. 844 млн. рублей. Для реализации столь масштабных планов Олег Кувшинников заявил о продлении еще на пять лет своего решения по передаче в муниципальный дорожный фонд Череповца 100% собранных средств от транспортного налога (ежегодно эта сумма составляет около 300 млн. рублей). Кроме того, с текущего года 5% от собранного НДФЛ возвращается в городской бюджет, который, благодаря принятым решениям, в 2018 году впервые превысил 7,3 млрд. рублей.</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13</a:t>
            </a:fld>
            <a:endParaRPr lang="ru-RU"/>
          </a:p>
        </p:txBody>
      </p:sp>
    </p:spTree>
    <p:extLst>
      <p:ext uri="{BB962C8B-B14F-4D97-AF65-F5344CB8AC3E}">
        <p14:creationId xmlns:p14="http://schemas.microsoft.com/office/powerpoint/2010/main" val="41228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рамках контроля за исполнением полномочий по решению вопросов местного значения депутатами были рассмотрены:</a:t>
            </a:r>
          </a:p>
          <a:p>
            <a:r>
              <a:rPr lang="ru-RU" dirty="0" smtClean="0"/>
              <a:t> отчет о результатах деятельности мэра города и мэрии города в 2016 году. </a:t>
            </a:r>
          </a:p>
          <a:p>
            <a:r>
              <a:rPr lang="ru-RU" dirty="0" smtClean="0"/>
              <a:t>об исполнении муниципальных программ</a:t>
            </a:r>
          </a:p>
          <a:p>
            <a:r>
              <a:rPr lang="ru-RU" dirty="0" smtClean="0"/>
              <a:t>О результатах проверок, проведенных контрольно-счетной палатой </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14</a:t>
            </a:fld>
            <a:endParaRPr lang="ru-RU"/>
          </a:p>
        </p:txBody>
      </p:sp>
    </p:spTree>
    <p:extLst>
      <p:ext uri="{BB962C8B-B14F-4D97-AF65-F5344CB8AC3E}">
        <p14:creationId xmlns:p14="http://schemas.microsoft.com/office/powerpoint/2010/main" val="120906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Депутатами Череповецкой городской Думы постоянно ведется работа с избирателями в округах и обращениями граждан.</a:t>
            </a:r>
          </a:p>
          <a:p>
            <a:r>
              <a:rPr lang="ru-RU" dirty="0" smtClean="0"/>
              <a:t>Всего к депутатам  8 созыва в 2017 году поступило 208 обращений граждан. </a:t>
            </a:r>
          </a:p>
          <a:p>
            <a:r>
              <a:rPr lang="ru-RU" dirty="0" smtClean="0"/>
              <a:t>В адрес депутатов нового созыва с сентября по декабрь 2017 года  поступило 306 обращений, из них: в форме электронного документа - 25 обращений (8%), в письменной форме – 149 (49 %), в устной – 132 обращений (43%). </a:t>
            </a:r>
          </a:p>
          <a:p>
            <a:r>
              <a:rPr lang="ru-RU" dirty="0" smtClean="0"/>
              <a:t>Всего же за отчетный период в адрес депутатов Череповецкой городской Думы поступило 514 обращений (в 2016 - 348). Рост по сравнению с 2016 годом составил  47%.</a:t>
            </a:r>
          </a:p>
          <a:p>
            <a:r>
              <a:rPr lang="ru-RU" dirty="0" smtClean="0"/>
              <a:t>Исходя из анализа 1 квартала 2018 года, число обращений составило 293, что говорит об активной работе депутатов в своих избирательных округах. </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15</a:t>
            </a:fld>
            <a:endParaRPr lang="ru-RU"/>
          </a:p>
        </p:txBody>
      </p:sp>
    </p:spTree>
    <p:extLst>
      <p:ext uri="{BB962C8B-B14F-4D97-AF65-F5344CB8AC3E}">
        <p14:creationId xmlns:p14="http://schemas.microsoft.com/office/powerpoint/2010/main" val="68516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Приемы граждан проходили:</a:t>
            </a:r>
          </a:p>
          <a:p>
            <a:r>
              <a:rPr lang="ru-RU" dirty="0" smtClean="0"/>
              <a:t>- в общественных приемных партий «ЕДИНАЯ РОССИЯ»;</a:t>
            </a:r>
          </a:p>
          <a:p>
            <a:r>
              <a:rPr lang="ru-RU" dirty="0" smtClean="0"/>
              <a:t>- в избирательных округах;</a:t>
            </a:r>
          </a:p>
          <a:p>
            <a:r>
              <a:rPr lang="ru-RU" dirty="0" smtClean="0"/>
              <a:t>- в Череповецкой городской Думе; </a:t>
            </a:r>
          </a:p>
          <a:p>
            <a:r>
              <a:rPr lang="ru-RU" dirty="0" smtClean="0"/>
              <a:t>- в филиалах Центра профилактики правонарушений.</a:t>
            </a:r>
          </a:p>
          <a:p>
            <a:r>
              <a:rPr lang="ru-RU" dirty="0" smtClean="0"/>
              <a:t>Помимо уже используемых форм обращений граждан, таких как: на личных приемах, в письменной форме, возможность гражданам обратиться к депутатам Череповецкой городской Думы с октября 2017  реализована путем направления письменных обращений, через официальный интернет-сайт Череповецкой городской Думы в форме электронного документа. На установленном сервисе граждане могут выбрать депутата своего округа и направить ему обращение в электронной форме.</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16</a:t>
            </a:fld>
            <a:endParaRPr lang="ru-RU"/>
          </a:p>
        </p:txBody>
      </p:sp>
    </p:spTree>
    <p:extLst>
      <p:ext uri="{BB962C8B-B14F-4D97-AF65-F5344CB8AC3E}">
        <p14:creationId xmlns:p14="http://schemas.microsoft.com/office/powerpoint/2010/main" val="125489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Муниципальный уровень управления – самый близкий и доступный людям. Жителей больше всего волнуют проблемы города, района, своего двора. Депутаты городской Думы, работая в своих избирательных округах и на закрепленных территориях, проводя приемы избирателей, поддерживая постоянную связь с общественными организациями, учреждениями образования и культуры, с предприятиями и организациями, представителями бизнеса, являются проводниками насущных и актуальных задач, которые требуют как точечного решения, так и системного подхода в виде нормативных правовых документов.</a:t>
            </a:r>
          </a:p>
          <a:p>
            <a:r>
              <a:rPr lang="ru-RU" dirty="0" smtClean="0"/>
              <a:t>Не случайно, согласно проведенному анализу вопросов, поставленных гражданами в обращениях, лидирующую позицию занимают вопросы жилищно-коммунального хозяйства – 95 (31%). а именно: ненадлежащее содержание общего имущества, качество коммунальных услуг, оплата жилищно-коммунальных услуг, работа управляющих компаний. Этой теме городская Дума по-прежнему будет уделять повышенное внимание.</a:t>
            </a:r>
          </a:p>
          <a:p>
            <a:r>
              <a:rPr lang="ru-RU" dirty="0" smtClean="0"/>
              <a:t>Приоритетной темой обращений также являются вопросы содержания дорог и территорий - 47 (15,3%): благоустройство придомовых территорий; ремонт дорог, тротуаров; уборка дорог, придомовых территорий от снега; организация пешеходных переходов, парковок. Помимо этого от заявителей поступали обращения об уличном освещении. </a:t>
            </a:r>
          </a:p>
          <a:p>
            <a:r>
              <a:rPr lang="ru-RU" dirty="0" smtClean="0"/>
              <a:t>Хотелось бы выделить некоторые обращения граждан за 2017 год, которые были положительно решены: </a:t>
            </a:r>
          </a:p>
          <a:p>
            <a:r>
              <a:rPr lang="ru-RU" dirty="0" smtClean="0"/>
              <a:t>-  при содействии депутата Р.Э. Маслова восстановлено освещение пешеходного тротуара по ул. Первомайской.</a:t>
            </a:r>
          </a:p>
          <a:p>
            <a:r>
              <a:rPr lang="ru-RU" dirty="0" smtClean="0"/>
              <a:t>- с участием депутата Н.В. </a:t>
            </a:r>
            <a:r>
              <a:rPr lang="ru-RU" dirty="0" err="1" smtClean="0"/>
              <a:t>Епифановской</a:t>
            </a:r>
            <a:r>
              <a:rPr lang="ru-RU" dirty="0" smtClean="0"/>
              <a:t> организовано медицинское обслуживание заявителя на дому и организована уборка территории у дома № 35 по   ул. К. Белова.</a:t>
            </a:r>
          </a:p>
          <a:p>
            <a:r>
              <a:rPr lang="ru-RU" dirty="0" smtClean="0"/>
              <a:t>- депутатом О.А. </a:t>
            </a:r>
            <a:r>
              <a:rPr lang="ru-RU" dirty="0" err="1" smtClean="0"/>
              <a:t>Паничевой</a:t>
            </a:r>
            <a:r>
              <a:rPr lang="ru-RU" dirty="0" smtClean="0"/>
              <a:t> оказана помощь жителям дома № 11 по ул. Олимпийской при введении в эксплуатацию лифта, а также в решении вопроса о газификации домов по ул. </a:t>
            </a:r>
            <a:r>
              <a:rPr lang="ru-RU" dirty="0" err="1" smtClean="0"/>
              <a:t>Дементьевской</a:t>
            </a:r>
            <a:r>
              <a:rPr lang="ru-RU" dirty="0" smtClean="0"/>
              <a:t>.</a:t>
            </a:r>
          </a:p>
          <a:p>
            <a:r>
              <a:rPr lang="ru-RU" dirty="0" smtClean="0"/>
              <a:t>- при содействии депутата Ю.И. Филимонова установлены временные скамейки рядом с хоккейной коробкой в </a:t>
            </a:r>
            <a:r>
              <a:rPr lang="ru-RU" dirty="0" err="1" smtClean="0"/>
              <a:t>Макаринской</a:t>
            </a:r>
            <a:r>
              <a:rPr lang="ru-RU" dirty="0" smtClean="0"/>
              <a:t> роще.</a:t>
            </a:r>
          </a:p>
          <a:p>
            <a:r>
              <a:rPr lang="ru-RU" dirty="0" smtClean="0"/>
              <a:t>- депутатом П.В. Филимоновым оказана помощь в ремонте зала для занятий самбо в МБОУ «Средняя общеобразовательная школа № 17»; обеспечении участия заявителя в фестивале «</a:t>
            </a:r>
            <a:r>
              <a:rPr lang="ru-RU" dirty="0" err="1" smtClean="0"/>
              <a:t>Киностарт</a:t>
            </a:r>
            <a:r>
              <a:rPr lang="ru-RU" dirty="0" smtClean="0"/>
              <a:t>»,  а также решен вопрос по отводу воды с земельного участка.</a:t>
            </a:r>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17</a:t>
            </a:fld>
            <a:endParaRPr lang="ru-RU"/>
          </a:p>
        </p:txBody>
      </p:sp>
    </p:spTree>
    <p:extLst>
      <p:ext uri="{BB962C8B-B14F-4D97-AF65-F5344CB8AC3E}">
        <p14:creationId xmlns:p14="http://schemas.microsoft.com/office/powerpoint/2010/main" val="259667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Одно из важных решений, которое принимается депутатами в преддверии Дня города – это награждение городскими знаками отличия граждан, внесших значительный вклад в развитие и процветание города Череповца, благополучие его жителей.</a:t>
            </a:r>
          </a:p>
          <a:p>
            <a:r>
              <a:rPr lang="ru-RU" dirty="0" smtClean="0"/>
              <a:t>В Череповецкую городскую Думу поступили документы о присвоении звания  «Почетный гражданин города Череповца» и о занесении в Книгу почета города Череповца.</a:t>
            </a:r>
          </a:p>
          <a:p>
            <a:r>
              <a:rPr lang="ru-RU" dirty="0" smtClean="0"/>
              <a:t>Решением Череповецкой городской Думы от 31.10.2017 № 183 за большой личный вклад в социально-экономическое и культурное развитие города Череповца, обеспечение его благополучия и улучшение жизни его жителей Кузину Юрию Александровичу было присвоено звание «Почетный гражданин города Череповца».</a:t>
            </a:r>
          </a:p>
          <a:p>
            <a:r>
              <a:rPr lang="ru-RU" dirty="0" smtClean="0"/>
              <a:t>Решением Череповецкой городской Думы от 31.10.2017 № 184 за активную общественную деятельность, значительный вклад в развитие музыкального и театрального искусства города Череповца имя Устинова Алексея Николаевича было посмертно занесено в Книгу почета города Череповца.</a:t>
            </a:r>
          </a:p>
        </p:txBody>
      </p:sp>
      <p:sp>
        <p:nvSpPr>
          <p:cNvPr id="4" name="Номер слайда 3"/>
          <p:cNvSpPr>
            <a:spLocks noGrp="1"/>
          </p:cNvSpPr>
          <p:nvPr>
            <p:ph type="sldNum" sz="quarter" idx="10"/>
          </p:nvPr>
        </p:nvSpPr>
        <p:spPr/>
        <p:txBody>
          <a:bodyPr/>
          <a:lstStyle/>
          <a:p>
            <a:fld id="{E67AAEA9-C80B-45E3-BC05-044E4C18579A}" type="slidenum">
              <a:rPr lang="ru-RU" smtClean="0"/>
              <a:t>18</a:t>
            </a:fld>
            <a:endParaRPr lang="ru-RU"/>
          </a:p>
        </p:txBody>
      </p:sp>
    </p:spTree>
    <p:extLst>
      <p:ext uri="{BB962C8B-B14F-4D97-AF65-F5344CB8AC3E}">
        <p14:creationId xmlns:p14="http://schemas.microsoft.com/office/powerpoint/2010/main" val="364905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2017 году продолжена реализация проекта «Человек года»,  целью которого является  поощрение граждан, внесших вклад в развитие и процветание города, благополучие его жителей. В Череповецкую городскую Думу поступили 18 ходатайств о присвоении звания «Человек года», присуждении награды «Социальный проект года». Звание «Человек года» в сфере хозяйственно-экономической деятельности присвоено Германову Вадиму Евгеньевичу, генеральному директору дивизиона «Северсталь Российская сталь»; </a:t>
            </a:r>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19</a:t>
            </a:fld>
            <a:endParaRPr lang="ru-RU"/>
          </a:p>
        </p:txBody>
      </p:sp>
    </p:spTree>
    <p:extLst>
      <p:ext uri="{BB962C8B-B14F-4D97-AF65-F5344CB8AC3E}">
        <p14:creationId xmlns:p14="http://schemas.microsoft.com/office/powerpoint/2010/main" val="126943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Деятельность Череповецкой  городской Думы в 2017 году была организована в соответствии с компетенциями представительного органа, определенными  статьей 25 Устава города Череповца.</a:t>
            </a:r>
          </a:p>
          <a:p>
            <a:r>
              <a:rPr lang="ru-RU" dirty="0" smtClean="0"/>
              <a:t>В исключительной компетенции городской Думы находятся:</a:t>
            </a:r>
          </a:p>
          <a:p>
            <a:r>
              <a:rPr lang="ru-RU" dirty="0" smtClean="0"/>
              <a:t>•	принятие Устава города Череповца и внесение в него изменений и дополнений;</a:t>
            </a:r>
          </a:p>
          <a:p>
            <a:r>
              <a:rPr lang="ru-RU" dirty="0" smtClean="0"/>
              <a:t>•	утверждение городского бюджета и отчета о его исполнении;</a:t>
            </a:r>
          </a:p>
          <a:p>
            <a:r>
              <a:rPr lang="ru-RU" dirty="0" smtClean="0"/>
              <a:t>•	установление, изменение и отмена местных налогов и сборов;</a:t>
            </a:r>
          </a:p>
          <a:p>
            <a:r>
              <a:rPr lang="ru-RU" dirty="0" smtClean="0"/>
              <a:t>•	принятие планов и программ развития городского округа;</a:t>
            </a:r>
          </a:p>
          <a:p>
            <a:r>
              <a:rPr lang="ru-RU" dirty="0" smtClean="0"/>
              <a:t>•	определение порядка управления и распоряжения муниципальным имуществом;</a:t>
            </a:r>
          </a:p>
          <a:p>
            <a:r>
              <a:rPr lang="ru-RU" dirty="0" smtClean="0"/>
              <a:t>•	определение порядка принятия решений о создании, реорганизации и ликвидации муниципальных предприятий, а также об установлении тарифов на услуги муниципальных предприятий и учреждений;</a:t>
            </a:r>
          </a:p>
          <a:p>
            <a:r>
              <a:rPr lang="ru-RU" dirty="0" smtClean="0"/>
              <a:t>•	 иными полномочиями</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a:t>
            </a:fld>
            <a:endParaRPr lang="ru-RU"/>
          </a:p>
        </p:txBody>
      </p:sp>
    </p:spTree>
    <p:extLst>
      <p:ext uri="{BB962C8B-B14F-4D97-AF65-F5344CB8AC3E}">
        <p14:creationId xmlns:p14="http://schemas.microsoft.com/office/powerpoint/2010/main" val="4185085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сфере социальной деятельности звание «Человек года» присвоено</a:t>
            </a:r>
            <a:r>
              <a:rPr lang="ru-RU" baseline="0" dirty="0" smtClean="0"/>
              <a:t> </a:t>
            </a:r>
            <a:r>
              <a:rPr lang="ru-RU" dirty="0" smtClean="0"/>
              <a:t> – Губину Александру Сергеевичу,  начальнику физкультурно-оздоровительного  комплекса МАУ «Спортивный клуб Череповец»; </a:t>
            </a:r>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20</a:t>
            </a:fld>
            <a:endParaRPr lang="ru-RU"/>
          </a:p>
        </p:txBody>
      </p:sp>
    </p:spTree>
    <p:extLst>
      <p:ext uri="{BB962C8B-B14F-4D97-AF65-F5344CB8AC3E}">
        <p14:creationId xmlns:p14="http://schemas.microsoft.com/office/powerpoint/2010/main" val="129163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Звание «Человек года» в сфере общественной деятельности – Колесовой Светлане Николаевне, председателю спортивно-массовой комиссии городского совета ветеранов, председателю совета ветеранов физической культуры и спорта Череповецкого городского отделения Всероссийской общественной организации ветеранов (пенсионеров) войны, труда, Вооруженных Сил и правоохранительных органов. </a:t>
            </a:r>
          </a:p>
        </p:txBody>
      </p:sp>
      <p:sp>
        <p:nvSpPr>
          <p:cNvPr id="4" name="Номер слайда 3"/>
          <p:cNvSpPr>
            <a:spLocks noGrp="1"/>
          </p:cNvSpPr>
          <p:nvPr>
            <p:ph type="sldNum" sz="quarter" idx="10"/>
          </p:nvPr>
        </p:nvSpPr>
        <p:spPr/>
        <p:txBody>
          <a:bodyPr/>
          <a:lstStyle/>
          <a:p>
            <a:fld id="{E67AAEA9-C80B-45E3-BC05-044E4C18579A}" type="slidenum">
              <a:rPr lang="ru-RU" smtClean="0"/>
              <a:t>21</a:t>
            </a:fld>
            <a:endParaRPr lang="ru-RU"/>
          </a:p>
        </p:txBody>
      </p:sp>
    </p:spTree>
    <p:extLst>
      <p:ext uri="{BB962C8B-B14F-4D97-AF65-F5344CB8AC3E}">
        <p14:creationId xmlns:p14="http://schemas.microsoft.com/office/powerpoint/2010/main" val="252422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Новая номинация</a:t>
            </a:r>
            <a:r>
              <a:rPr lang="ru-RU" baseline="0" dirty="0" smtClean="0"/>
              <a:t>, введенная в 2017 году  - </a:t>
            </a:r>
            <a:r>
              <a:rPr lang="ru-RU" dirty="0" smtClean="0"/>
              <a:t>Звание «Человек года. Молодое поколение». Звание присвоено Кройтор Евгении Николаевне, менеджеру по разработке новых видов продукции холоднокатаного проката дирекции по техническому развитию и качеству АО «Северсталь Менеджмент». </a:t>
            </a:r>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22</a:t>
            </a:fld>
            <a:endParaRPr lang="ru-RU"/>
          </a:p>
        </p:txBody>
      </p:sp>
    </p:spTree>
    <p:extLst>
      <p:ext uri="{BB962C8B-B14F-4D97-AF65-F5344CB8AC3E}">
        <p14:creationId xmlns:p14="http://schemas.microsoft.com/office/powerpoint/2010/main" val="131036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номинации «Социальный проект года» награда присуждена Интерактивно-познавательному центру «Зеленая Планета «ФосАгро». Награждение победителей конкурса состоялось на торжественном мероприятии, приуроченном к празднованию Дня города.</a:t>
            </a:r>
          </a:p>
          <a:p>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23</a:t>
            </a:fld>
            <a:endParaRPr lang="ru-RU"/>
          </a:p>
        </p:txBody>
      </p:sp>
    </p:spTree>
    <p:extLst>
      <p:ext uri="{BB962C8B-B14F-4D97-AF65-F5344CB8AC3E}">
        <p14:creationId xmlns:p14="http://schemas.microsoft.com/office/powerpoint/2010/main" val="3215558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прошедшем периоде городской Думой вручены 162 Почетные грамоты  и 364 Благодарственных письма Череповецкой городской Думы. 304 Диплома Череповецкой городской Думы, 60 Приветственных адресов. В настоящее время в стадии разработки проект Решения о наградах городской Думы. За основу взят порядок награждения в Законодательном  Собрании Вологодской области.</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24</a:t>
            </a:fld>
            <a:endParaRPr lang="ru-RU"/>
          </a:p>
        </p:txBody>
      </p:sp>
    </p:spTree>
    <p:extLst>
      <p:ext uri="{BB962C8B-B14F-4D97-AF65-F5344CB8AC3E}">
        <p14:creationId xmlns:p14="http://schemas.microsoft.com/office/powerpoint/2010/main" val="439139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Самым эффективным способом взаимодействия депутатского корпуса с жителями является институт территориального общественного самоуправления в городе Череповце. В целях развития территориального общественного самоуправления на территории города Череповца, депутатами в 2017 году утверждены границы шести территорий,  на которых осуществляется территориальное общественное самоуправление, а также внесены изменения в границы уже существующего </a:t>
            </a:r>
            <a:r>
              <a:rPr lang="ru-RU" dirty="0" err="1" smtClean="0"/>
              <a:t>ТОСа</a:t>
            </a:r>
            <a:r>
              <a:rPr lang="ru-RU" dirty="0" smtClean="0"/>
              <a:t>. На  сегодняшний день установлены границы ТОС по всей территории города. </a:t>
            </a:r>
          </a:p>
          <a:p>
            <a:r>
              <a:rPr lang="ru-RU" dirty="0" smtClean="0"/>
              <a:t> Депутаты: Иванов  Денис Игоревич, </a:t>
            </a:r>
            <a:r>
              <a:rPr lang="ru-RU" dirty="0" err="1" smtClean="0"/>
              <a:t>Епифановская</a:t>
            </a:r>
            <a:r>
              <a:rPr lang="ru-RU" dirty="0" smtClean="0"/>
              <a:t> Наталья Витальевна, Маслов Роман Эдуардович, Сазонова Елена Александровна лично участвовали в создании ТОС на своих округах. </a:t>
            </a:r>
          </a:p>
          <a:p>
            <a:r>
              <a:rPr lang="ru-RU" dirty="0" err="1" smtClean="0"/>
              <a:t>Епифановская</a:t>
            </a:r>
            <a:r>
              <a:rPr lang="ru-RU" dirty="0" smtClean="0"/>
              <a:t> Наталья Витальевна и Маслов Роман Эдуардович являются председателями ТОС «Первомайский» и ТОС «Солнечный». </a:t>
            </a:r>
            <a:r>
              <a:rPr lang="ru-RU" dirty="0" err="1" smtClean="0"/>
              <a:t>Лукашук</a:t>
            </a:r>
            <a:r>
              <a:rPr lang="ru-RU" dirty="0" smtClean="0"/>
              <a:t> Виктор Евгеньевич – заместитель председателя ТОС «Содружество».  Председатели ТОС «Индустриальный», «Северный 1», «Возможность» стали помощниками депутатов Афанасьева Александра Сергеевича, </a:t>
            </a:r>
            <a:r>
              <a:rPr lang="ru-RU" dirty="0" err="1" smtClean="0"/>
              <a:t>Бродкова</a:t>
            </a:r>
            <a:r>
              <a:rPr lang="ru-RU" dirty="0" smtClean="0"/>
              <a:t> Дениса Михайловича, </a:t>
            </a:r>
            <a:r>
              <a:rPr lang="ru-RU" dirty="0" err="1" smtClean="0"/>
              <a:t>Неводова</a:t>
            </a:r>
            <a:r>
              <a:rPr lang="ru-RU" dirty="0" smtClean="0"/>
              <a:t> Сергея Григорьевича.</a:t>
            </a:r>
          </a:p>
          <a:p>
            <a:r>
              <a:rPr lang="ru-RU" dirty="0" smtClean="0"/>
              <a:t>Все депутаты принимали участие в собраниях и отчетных конференциях </a:t>
            </a:r>
            <a:r>
              <a:rPr lang="ru-RU" dirty="0" err="1" smtClean="0"/>
              <a:t>ТОСов</a:t>
            </a:r>
            <a:r>
              <a:rPr lang="ru-RU" dirty="0" smtClean="0"/>
              <a:t>. Проводили дворовые праздники ТОС. </a:t>
            </a:r>
          </a:p>
          <a:p>
            <a:r>
              <a:rPr lang="ru-RU" dirty="0" smtClean="0"/>
              <a:t>В рамках реализации приоритетного проекта партии Единая Россия «Комфортная городская среда» 17 депутатов являлись кураторами по дворам, вошедшим в данную программу в 2017 году. В этом году подобная практика будет продолжена.</a:t>
            </a:r>
          </a:p>
          <a:p>
            <a:r>
              <a:rPr lang="ru-RU" dirty="0" smtClean="0"/>
              <a:t>Отличительной чертой работы депутатского корпуса 9 созыва стала активная работа помощников депутата. Их основная функция – это оказание помощи депутату, связанных с осуществлением депутатских полномочий. На сегодняшний день у каждого депутата есть помощник. Многие помощники прошли вместе с депутатом весь избирательный процесс. Это люди с активной гражданской позицией, среди них и председатели ТОС, и члены Молодежного парламента, и работники различных сфер. </a:t>
            </a:r>
          </a:p>
          <a:p>
            <a:r>
              <a:rPr lang="ru-RU" dirty="0" smtClean="0"/>
              <a:t>Связка ТОС – помощник – депутат оказалась самой эффективной в плане взаимодействия в округе депутата. В качестве примера можно привести работу депутатов: Леоновой Анны Геннадьевны, </a:t>
            </a:r>
            <a:r>
              <a:rPr lang="ru-RU" dirty="0" err="1" smtClean="0"/>
              <a:t>Епифановской</a:t>
            </a:r>
            <a:r>
              <a:rPr lang="ru-RU" dirty="0" smtClean="0"/>
              <a:t> Натальи Витальевны, Филимонова Юрия Ильича, Сазоновой Елены Александровны, Маслова Романа Эдуардовича, Рязанова Олега Владимировича, </a:t>
            </a:r>
            <a:r>
              <a:rPr lang="ru-RU" dirty="0" err="1" smtClean="0"/>
              <a:t>Неводова</a:t>
            </a:r>
            <a:r>
              <a:rPr lang="ru-RU" dirty="0" smtClean="0"/>
              <a:t> Сергея Григорьевича ….</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25</a:t>
            </a:fld>
            <a:endParaRPr lang="ru-RU"/>
          </a:p>
        </p:txBody>
      </p:sp>
    </p:spTree>
    <p:extLst>
      <p:ext uri="{BB962C8B-B14F-4D97-AF65-F5344CB8AC3E}">
        <p14:creationId xmlns:p14="http://schemas.microsoft.com/office/powerpoint/2010/main" val="2898587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Важной задачей при реализации Стратегии развития города Череповца до 2022 года, состоящей  из трех основных направлений - развитие территорий, развитие экономики, развитие человеческого потенциала -  является выстраивание прямого диалога с жителями города. В конце 2017 года дан старт проекта «Команда Череповца», целью которого является вовлечение горожан в основные процессы жизнедеятельности города. Депутаты Череповецкой городской Думы вошли в Команду лидеров  проекта. В своих округах они объединяют людей, вошедших в Команду. Любой житель города может стать участником проекта, заполнив карту участника на сайте  https://командачереповца.рф.  Работа проекта «Команда Череповца» будет направлена на развитие гражданского участия в решении проблем города, а сам проект станет инструментом системного взаимодействия власти с активными жителями.</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26</a:t>
            </a:fld>
            <a:endParaRPr lang="ru-RU"/>
          </a:p>
        </p:txBody>
      </p:sp>
    </p:spTree>
    <p:extLst>
      <p:ext uri="{BB962C8B-B14F-4D97-AF65-F5344CB8AC3E}">
        <p14:creationId xmlns:p14="http://schemas.microsoft.com/office/powerpoint/2010/main" val="26045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2017 году  состоялся второй городской фестиваль хоровых коллективов «Голоса Победы». Традиционно, депутаты городской Думы приняли участие в праздничных мероприятиях, посвященных празднованию Дня Победы: возложение  венков и цветов  к воинскому мемориалу; парад в честь 72-годовщины Победы на площади Металлургов;  шествие «Бессмертного  полка»; поздравление ветеранов Великой Отечественной Войны на дому и др.</a:t>
            </a:r>
          </a:p>
          <a:p>
            <a:endParaRPr lang="ru-RU" dirty="0" smtClean="0"/>
          </a:p>
          <a:p>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27</a:t>
            </a:fld>
            <a:endParaRPr lang="ru-RU"/>
          </a:p>
        </p:txBody>
      </p:sp>
    </p:spTree>
    <p:extLst>
      <p:ext uri="{BB962C8B-B14F-4D97-AF65-F5344CB8AC3E}">
        <p14:creationId xmlns:p14="http://schemas.microsoft.com/office/powerpoint/2010/main" val="847900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2017 году  состоялся второй городской фестиваль хоровых коллективов «Голоса Победы». Традиционно, депутаты городской Думы приняли участие в праздничных мероприятиях, посвященных празднованию Дня Победы: возложение  венков и цветов  к воинскому мемориалу; парад в честь 72-годовщины Победы на площади Металлургов;  шествие «Бессмертного  полка»; поздравление ветеранов Великой Отечественной Войны на дому и др.</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28</a:t>
            </a:fld>
            <a:endParaRPr lang="ru-RU"/>
          </a:p>
        </p:txBody>
      </p:sp>
    </p:spTree>
    <p:extLst>
      <p:ext uri="{BB962C8B-B14F-4D97-AF65-F5344CB8AC3E}">
        <p14:creationId xmlns:p14="http://schemas.microsoft.com/office/powerpoint/2010/main" val="191434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Важным направлением работы городской Думы является взаимодействие с Молодежным парламентом города Череповца. 5 членов парламента в настоящий момент являются   помощниками депутатов  городской Думы 9 созыва. </a:t>
            </a:r>
          </a:p>
          <a:p>
            <a:r>
              <a:rPr lang="ru-RU" dirty="0" smtClean="0"/>
              <a:t>В конце 2017 года состоялись выборы в Молодежный парламент города. В выборах участвовало 82 кандидата. С 2017 года численность Молодежного парламента увеличена до 26. </a:t>
            </a:r>
          </a:p>
          <a:p>
            <a:r>
              <a:rPr lang="ru-RU" dirty="0" smtClean="0"/>
              <a:t>В соответствии с протоколом заседания постоянной комиссии городской Думы по местному самоуправлению, регламенту и депутатской деятельности от 12.12.2017 депутаты утвердили  персональный состав Молодежного парламента города Череповца, а также резервный список, состоящий из 26 молодых ребят.</a:t>
            </a:r>
          </a:p>
          <a:p>
            <a:r>
              <a:rPr lang="ru-RU" dirty="0" smtClean="0"/>
              <a:t>Из числа членов Молодежного парламента был избран новый председатель – им стал 17 летний Андрей Малышев.</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29</a:t>
            </a:fld>
            <a:endParaRPr lang="ru-RU"/>
          </a:p>
        </p:txBody>
      </p:sp>
    </p:spTree>
    <p:extLst>
      <p:ext uri="{BB962C8B-B14F-4D97-AF65-F5344CB8AC3E}">
        <p14:creationId xmlns:p14="http://schemas.microsoft.com/office/powerpoint/2010/main" val="44453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сентябре 2017 года завершился срок полномочий депутатов 8 созыва. Отчет о работе городской Думы созыва 2012-2017 за весь срок полномочий был представлен на последнем итоговом заседании.  В отчете будет отражена информация о работе депутатов 8 и 9 созывов. 10 сентября  2017 года состоялись выборы депутатов Череповецкой городской Думы 9 созыва (2017-2022 гг.). Установленная численность депутатов городской Думы, избираемых на муниципальных выборах, – 26 человек. На выборах была применена мажоритарная избирательная система относительного большинства с образованием одномандатных избирательных округов.  Из 26 депутатов 18 были избраны впервые.</a:t>
            </a:r>
          </a:p>
          <a:p>
            <a:r>
              <a:rPr lang="ru-RU" dirty="0" smtClean="0"/>
              <a:t>В составе Череповецкой городской Думы 69 % (18 человек) – мужчины, 31 % (8 человек) – женщины. Для сравнения: гендерные характеристики предыдущего созыва – 23 мужчины и 3 женщины.</a:t>
            </a:r>
          </a:p>
          <a:p>
            <a:r>
              <a:rPr lang="ru-RU" dirty="0" smtClean="0"/>
              <a:t>Все депутаты имеют высшее образование,  среди них также 2 – доктора наук (</a:t>
            </a:r>
            <a:r>
              <a:rPr lang="ru-RU" dirty="0" err="1" smtClean="0"/>
              <a:t>Пулин</a:t>
            </a:r>
            <a:r>
              <a:rPr lang="ru-RU" dirty="0" smtClean="0"/>
              <a:t> А.Г., Чернов А.В.), 3 - кандидаты наук (</a:t>
            </a:r>
            <a:r>
              <a:rPr lang="ru-RU" dirty="0" err="1" smtClean="0"/>
              <a:t>Диордийчук</a:t>
            </a:r>
            <a:r>
              <a:rPr lang="ru-RU" dirty="0" smtClean="0"/>
              <a:t> Д.В., Сараев О.В., Царева Л.В.).</a:t>
            </a:r>
          </a:p>
          <a:p>
            <a:r>
              <a:rPr lang="ru-RU" dirty="0" smtClean="0"/>
              <a:t>Среди депутатов действующего созыва – представители крупных  промышленных и транспортных  предприятий города; общественных организаций; социальной сферы (образования, здравоохранения, физкультуры и спорта), сферы строительства, жилищно-коммунального хозяйства, экономики.</a:t>
            </a:r>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3</a:t>
            </a:fld>
            <a:endParaRPr lang="ru-RU"/>
          </a:p>
        </p:txBody>
      </p:sp>
    </p:spTree>
    <p:extLst>
      <p:ext uri="{BB962C8B-B14F-4D97-AF65-F5344CB8AC3E}">
        <p14:creationId xmlns:p14="http://schemas.microsoft.com/office/powerpoint/2010/main" val="1406352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целях обеспечения гласности, открытости и информационной доступности деятельности представительного органа местного самоуправления прямые трансляции заседаний городской Думы вошли в практику всего отчетного периода, а записи заседаний архивируются и находятся в открытом доступе на официальном сайте городской Думы. Депутаты открыты в общении с прессой, комментируют ход дискуссий, дают оценки, предлагают решения, отстаивают свою точку зрения. В настоящее время деятельность городской Думы освещается на официальном сайте Череповецкой городской Думы, ее публичной странице в социальной сети «</a:t>
            </a:r>
            <a:r>
              <a:rPr lang="ru-RU" dirty="0" err="1" smtClean="0"/>
              <a:t>ВКонтакте</a:t>
            </a:r>
            <a:r>
              <a:rPr lang="ru-RU" dirty="0" smtClean="0"/>
              <a:t>». Благодаря усиленной работе в этом направлении увеличилось количество подписчиков страницы городской Думы в социальной сети «</a:t>
            </a:r>
            <a:r>
              <a:rPr lang="ru-RU" dirty="0" err="1" smtClean="0"/>
              <a:t>ВКонтакте</a:t>
            </a:r>
            <a:r>
              <a:rPr lang="ru-RU" dirty="0" smtClean="0"/>
              <a:t>»: в конце 2017 года  количество участников  группы составило 4550 (в 2016 году – 1439  подписчиков). На сегодняшний день – эта цифра составляет 7000 человек. Это говорит о повышении интереса горожан к деятельности представительного органа городского самоуправления. </a:t>
            </a:r>
          </a:p>
          <a:p>
            <a:r>
              <a:rPr lang="ru-RU" dirty="0" smtClean="0"/>
              <a:t>Информационные материалы постоянно обновляются. </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30</a:t>
            </a:fld>
            <a:endParaRPr lang="ru-RU"/>
          </a:p>
        </p:txBody>
      </p:sp>
    </p:spTree>
    <p:extLst>
      <p:ext uri="{BB962C8B-B14F-4D97-AF65-F5344CB8AC3E}">
        <p14:creationId xmlns:p14="http://schemas.microsoft.com/office/powerpoint/2010/main" val="1561141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Буквально вчера состоялась презентация  нового навигационного меню группы городской Думы «</a:t>
            </a:r>
            <a:r>
              <a:rPr lang="ru-RU" dirty="0" err="1" smtClean="0"/>
              <a:t>Вконтакте</a:t>
            </a:r>
            <a:r>
              <a:rPr lang="ru-RU" dirty="0" smtClean="0"/>
              <a:t>». Меню стало более информативно и позволит пользователям- горожанам без труда найти нужную и полезную для себя информацию о работе Думы.</a:t>
            </a:r>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31</a:t>
            </a:fld>
            <a:endParaRPr lang="ru-RU"/>
          </a:p>
        </p:txBody>
      </p:sp>
    </p:spTree>
    <p:extLst>
      <p:ext uri="{BB962C8B-B14F-4D97-AF65-F5344CB8AC3E}">
        <p14:creationId xmlns:p14="http://schemas.microsoft.com/office/powerpoint/2010/main" val="1561141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Основными задачами представительного органа на 2018 год являются:</a:t>
            </a:r>
          </a:p>
          <a:p>
            <a:r>
              <a:rPr lang="ru-RU" dirty="0" smtClean="0"/>
              <a:t>реализация полномочий представительного органа городского самоуправления в соответствии с Уставом города и действующим законодательством</a:t>
            </a:r>
          </a:p>
          <a:p>
            <a:r>
              <a:rPr lang="ru-RU" dirty="0" smtClean="0"/>
              <a:t>деятельность по решению актуальных вопросов жизнедеятельности города в соответствии со Стратегией города</a:t>
            </a:r>
          </a:p>
          <a:p>
            <a:r>
              <a:rPr lang="ru-RU" dirty="0" smtClean="0"/>
              <a:t>работа в избирательных округах, направленная на совместное  выявление и решение проблем конкретных территорий.</a:t>
            </a:r>
          </a:p>
          <a:p>
            <a:endParaRPr lang="ru-RU" dirty="0" smtClean="0"/>
          </a:p>
          <a:p>
            <a:r>
              <a:rPr lang="ru-RU" dirty="0" smtClean="0"/>
              <a:t>Основной задачей отчета главы города и Череповецкой городской Думы является не только подведение итогов нормотворческой деятельности, но и анализ процессов, происходящих в городе. Есть достижения, есть движение вперед, есть положительная динамика и есть понимание перспектив в развитии города.   </a:t>
            </a:r>
          </a:p>
          <a:p>
            <a:r>
              <a:rPr lang="ru-RU" dirty="0" smtClean="0"/>
              <a:t>Когда депутатский корпус работает в тесном взаимодействии с исполнительной властью, то ответственность за состояние города делить не приходится. И депутатский корпус и администрация города работали как одно целое, каждый, конечно, в рамках своих полномочий. Не все у нас получалось, и в городе есть проблемы, требующие взвешенных решений и системного подхода.</a:t>
            </a:r>
          </a:p>
          <a:p>
            <a:r>
              <a:rPr lang="ru-RU" dirty="0" smtClean="0"/>
              <a:t>В целом, местное самоуправление – это горизонтальная, а не вертикальная власть. Граждане сами формируют органы местного самоуправления, участвуют в выборах в городскую Думу, избирают органы территориального общественного самоуправления. </a:t>
            </a:r>
          </a:p>
          <a:p>
            <a:r>
              <a:rPr lang="ru-RU" dirty="0" smtClean="0"/>
              <a:t>Более детально деятельность депутатов также отражена в их  отчетах, которые ежегодно публикуются на официальном сайте городской Думы. </a:t>
            </a:r>
            <a:r>
              <a:rPr lang="ru-RU" smtClean="0"/>
              <a:t>Результативность работы городской Думы, как органа местного самоуправления во многом зависит от формы и качества диалога, который устанавливается  между исполнительной властью, депутатами и жителями Череповца. </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32</a:t>
            </a:fld>
            <a:endParaRPr lang="ru-RU"/>
          </a:p>
        </p:txBody>
      </p:sp>
    </p:spTree>
    <p:extLst>
      <p:ext uri="{BB962C8B-B14F-4D97-AF65-F5344CB8AC3E}">
        <p14:creationId xmlns:p14="http://schemas.microsoft.com/office/powerpoint/2010/main" val="120256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2017 году произошли изменения в структуре органов городского самоуправления. Законом Вологодской области для городских округов предусмотрен новый порядок формирования органов местного самоуправления, в соответствии с которым глава городского округа избирается представительным органом муниципального образования из своего состава. Переход к новому порядку избрания главы города был осуществлен 14 сентября 2017 года на внеочередном заседании Череповецкой городской Думы. </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4</a:t>
            </a:fld>
            <a:endParaRPr lang="ru-RU"/>
          </a:p>
        </p:txBody>
      </p:sp>
    </p:spTree>
    <p:extLst>
      <p:ext uri="{BB962C8B-B14F-4D97-AF65-F5344CB8AC3E}">
        <p14:creationId xmlns:p14="http://schemas.microsoft.com/office/powerpoint/2010/main" val="126680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соответствии со вступившими в отчетном году изменениями в Устав города мэр города назначался городской Думой из числа кандидатов, представленных конкурсной комиссией по результатам конкурса на замещение должности мэра города на срок полномочий городской Думы. Конкурсная комиссия наполовину сформирована депутатами городской Думы, наполовину - Губернатором Вологодской области.</a:t>
            </a:r>
          </a:p>
          <a:p>
            <a:r>
              <a:rPr lang="ru-RU" dirty="0" smtClean="0"/>
              <a:t>На заседании городской Думы 14 сентября 2017 года на основании решения конкурсной комиссии на должность мэра города Череповца назначена Авдеева Елена Осиповна. </a:t>
            </a:r>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5</a:t>
            </a:fld>
            <a:endParaRPr lang="ru-RU"/>
          </a:p>
        </p:txBody>
      </p:sp>
    </p:spTree>
    <p:extLst>
      <p:ext uri="{BB962C8B-B14F-4D97-AF65-F5344CB8AC3E}">
        <p14:creationId xmlns:p14="http://schemas.microsoft.com/office/powerpoint/2010/main" val="126680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соответствии со статьей 26 Устава города Череповца, статьей 5 Регламента Череповецкой городской Думы, Положением о комиссиях Череповецкой городской Думы, утвержденным решением Череповецкой городской Думы от 16.03.2007       № 29, в состав Череповецкой городской Думы входит 4 постоянных комиссии:</a:t>
            </a:r>
          </a:p>
          <a:p>
            <a:r>
              <a:rPr lang="ru-RU" dirty="0" smtClean="0"/>
              <a:t>	комиссия по бюджету и экономической политике;</a:t>
            </a:r>
          </a:p>
          <a:p>
            <a:r>
              <a:rPr lang="ru-RU" dirty="0" smtClean="0"/>
              <a:t>	комиссия по местному самоуправлению, регламенту и депутатской деятельности;</a:t>
            </a:r>
          </a:p>
          <a:p>
            <a:r>
              <a:rPr lang="ru-RU" dirty="0" smtClean="0"/>
              <a:t>	комиссия по социальной политике;</a:t>
            </a:r>
          </a:p>
          <a:p>
            <a:r>
              <a:rPr lang="ru-RU" dirty="0" smtClean="0"/>
              <a:t>	комиссия по развитию города и муниципальной собственности.</a:t>
            </a:r>
          </a:p>
          <a:p>
            <a:r>
              <a:rPr lang="ru-RU" dirty="0" smtClean="0"/>
              <a:t>Решением Череповецкой городской Думы от 14.09.2017 № 160 был определен состав постоянных комиссий депутатов нового созыва, избраны председатели и заместители председателей комиссий.</a:t>
            </a:r>
          </a:p>
          <a:p>
            <a:r>
              <a:rPr lang="ru-RU" dirty="0" smtClean="0"/>
              <a:t>Постоянная комиссия по бюджету и экономической политике, в нее входят 9 депутатов</a:t>
            </a:r>
          </a:p>
          <a:p>
            <a:r>
              <a:rPr lang="ru-RU" dirty="0" smtClean="0"/>
              <a:t>Александр Сергеевич Афанасьев – председатель комиссии, Дмитрий Валерьевич </a:t>
            </a:r>
            <a:r>
              <a:rPr lang="ru-RU" dirty="0" err="1" smtClean="0"/>
              <a:t>Диордийчук</a:t>
            </a:r>
            <a:r>
              <a:rPr lang="ru-RU" dirty="0" smtClean="0"/>
              <a:t> – заместитель председателя комиссии.</a:t>
            </a:r>
          </a:p>
          <a:p>
            <a:r>
              <a:rPr lang="ru-RU" dirty="0" smtClean="0"/>
              <a:t>Основными  вопросами, отнесенными к ведению комиссии являются:</a:t>
            </a:r>
          </a:p>
          <a:p>
            <a:r>
              <a:rPr lang="ru-RU" dirty="0" smtClean="0"/>
              <a:t>	формирование городского бюджета и контроль за его исполнением;</a:t>
            </a:r>
          </a:p>
          <a:p>
            <a:r>
              <a:rPr lang="ru-RU" dirty="0" smtClean="0"/>
              <a:t>	местные налоги и сборы;</a:t>
            </a:r>
          </a:p>
          <a:p>
            <a:r>
              <a:rPr lang="ru-RU" dirty="0" smtClean="0"/>
              <a:t>	утверждение муниципальных программ, контроль за их исполнением; </a:t>
            </a:r>
          </a:p>
          <a:p>
            <a:r>
              <a:rPr lang="ru-RU" dirty="0" smtClean="0"/>
              <a:t>В отчетном периоде состоялось 3 заседания комиссии, на которых депутаты обсудили такие важные вопросы, как:</a:t>
            </a:r>
          </a:p>
          <a:p>
            <a:r>
              <a:rPr lang="ru-RU" dirty="0" smtClean="0"/>
              <a:t>	«Об исполнении городского бюджета за 2016 год»;</a:t>
            </a:r>
          </a:p>
          <a:p>
            <a:r>
              <a:rPr lang="ru-RU" dirty="0" smtClean="0"/>
              <a:t>	«О пенсии за выслугу лет лицам, замещавшим должности муниципальной службы в органах местного самоуправления в городе Череповце»;</a:t>
            </a:r>
          </a:p>
          <a:p>
            <a:r>
              <a:rPr lang="ru-RU" dirty="0" smtClean="0"/>
              <a:t>	«О внесении  изменений в решение Череповецкой городской Думы от 15.12.2016 № 262 «О городском бюджете на 2017 год и плановый период 2018 и 2019 годов»;</a:t>
            </a:r>
          </a:p>
          <a:p>
            <a:r>
              <a:rPr lang="ru-RU" dirty="0" smtClean="0"/>
              <a:t>	«О городском бюджете на 2018 год и плановый период 2019 и 2020 годов»;</a:t>
            </a:r>
          </a:p>
          <a:p>
            <a:r>
              <a:rPr lang="ru-RU" dirty="0" smtClean="0"/>
              <a:t>	О социально-экономическом развитии города Череповца на  2018 год и плановый период 2019-2020 годов.</a:t>
            </a:r>
          </a:p>
          <a:p>
            <a:r>
              <a:rPr lang="ru-RU" dirty="0" smtClean="0"/>
              <a:t>Председателем комиссии были подготовлены и представлены депутатам заключения по проекту решения «Об исполнении городского бюджета за 2016 год» и по проекту городского бюджета на 2018 год и плановый период 2019-2020 годов.</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6</a:t>
            </a:fld>
            <a:endParaRPr lang="ru-RU"/>
          </a:p>
        </p:txBody>
      </p:sp>
    </p:spTree>
    <p:extLst>
      <p:ext uri="{BB962C8B-B14F-4D97-AF65-F5344CB8AC3E}">
        <p14:creationId xmlns:p14="http://schemas.microsoft.com/office/powerpoint/2010/main" val="113302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Постоянная комиссия  по развитию города и муниципальной собственности. В нее входит 8 депутатов. Председатель комиссии – Леонова Анна Геннадьевна. Заместитель – Рязанов Олег Владимирович</a:t>
            </a:r>
          </a:p>
          <a:p>
            <a:r>
              <a:rPr lang="ru-RU" dirty="0" smtClean="0"/>
              <a:t>К ведению комиссии относятся такие вопросы, как:</a:t>
            </a:r>
          </a:p>
          <a:p>
            <a:r>
              <a:rPr lang="ru-RU" dirty="0" smtClean="0"/>
              <a:t>	владение, пользование и распоряжение имуществом, находящимся в муниципальной собственности;</a:t>
            </a:r>
          </a:p>
          <a:p>
            <a:r>
              <a:rPr lang="ru-RU" dirty="0" smtClean="0"/>
              <a:t>	транспортное обслуживание населения;</a:t>
            </a:r>
          </a:p>
          <a:p>
            <a:r>
              <a:rPr lang="ru-RU" dirty="0" smtClean="0"/>
              <a:t>	утверждение генеральных планов городского округа, правил землепользования и застройки, местных нормативов градостроительного проектирования, правил благоустройства территории города;</a:t>
            </a:r>
          </a:p>
          <a:p>
            <a:r>
              <a:rPr lang="ru-RU" dirty="0" smtClean="0"/>
              <a:t>	осуществление муниципального земельного контроля;</a:t>
            </a:r>
          </a:p>
          <a:p>
            <a:r>
              <a:rPr lang="ru-RU" dirty="0" smtClean="0"/>
              <a:t>	содействия развитию малого и среднего предпринимательства;</a:t>
            </a:r>
          </a:p>
          <a:p>
            <a:endParaRPr lang="ru-RU" dirty="0" smtClean="0"/>
          </a:p>
          <a:p>
            <a:r>
              <a:rPr lang="ru-RU" dirty="0" smtClean="0"/>
              <a:t>В новом составе комиссия начала активную работу. В ноябре и декабре 2017 года прошли заседания, на которых поднимались важные для города вопросы:</a:t>
            </a:r>
          </a:p>
          <a:p>
            <a:r>
              <a:rPr lang="ru-RU" dirty="0" smtClean="0"/>
              <a:t>	Правила размещения и эксплуатации нестационарных торговых объектов и нестационарных объектов по оказанию услуг населению на территории города Череповца, утвержденных решением Череповецкой городской Думы от 01.02.2011 № 7;</a:t>
            </a:r>
          </a:p>
          <a:p>
            <a:r>
              <a:rPr lang="ru-RU" dirty="0" smtClean="0"/>
              <a:t>	О внесении изменений в местные нормативы градостроительного проектирования муниципального образования «Город Череповец»;</a:t>
            </a:r>
          </a:p>
          <a:p>
            <a:r>
              <a:rPr lang="ru-RU" dirty="0" smtClean="0"/>
              <a:t>	О проведении ремонтных работ улично-дорожной сети в границах городского округа в 2017 году.</a:t>
            </a:r>
          </a:p>
          <a:p>
            <a:r>
              <a:rPr lang="ru-RU" dirty="0" smtClean="0"/>
              <a:t>Депутаты постоянной комиссии по развитию города и муниципальной собственности  вошли в составы рабочих групп и комиссий мэрии города, где являлись активными участниками обсуждений по актуальным вопросам развития города.</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7</a:t>
            </a:fld>
            <a:endParaRPr lang="ru-RU"/>
          </a:p>
        </p:txBody>
      </p:sp>
    </p:spTree>
    <p:extLst>
      <p:ext uri="{BB962C8B-B14F-4D97-AF65-F5344CB8AC3E}">
        <p14:creationId xmlns:p14="http://schemas.microsoft.com/office/powerpoint/2010/main" val="269600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Постоянная комиссия по местному самоуправлению, регламенту и депутатской деятельности. В состав входят 8 депутатов.</a:t>
            </a:r>
          </a:p>
          <a:p>
            <a:r>
              <a:rPr lang="ru-RU" dirty="0" smtClean="0"/>
              <a:t>Орлов Сергей Валентинович – председатель комиссии. Маслов Роман Эдуардович  - заместитель.</a:t>
            </a:r>
          </a:p>
          <a:p>
            <a:r>
              <a:rPr lang="ru-RU" dirty="0" smtClean="0"/>
              <a:t>Основными вопросами, отнесенными к ведению комиссии, являются:</a:t>
            </a:r>
          </a:p>
          <a:p>
            <a:r>
              <a:rPr lang="ru-RU" dirty="0" smtClean="0"/>
              <a:t>	разработка проекта Устава города Череповца, Регламента Череповецкой городской Думы, внесение предложений по их изменению, осуществление контроля за соблюдением Регламента;</a:t>
            </a:r>
          </a:p>
          <a:p>
            <a:r>
              <a:rPr lang="ru-RU" dirty="0" smtClean="0"/>
              <a:t>	присвоения звания «Почетный гражданин города Череповца», награждения Почетным знаком «За особые заслуги перед городом Череповцом» и занесения граждан в Книгу почета города Череповца; </a:t>
            </a:r>
          </a:p>
          <a:p>
            <a:r>
              <a:rPr lang="ru-RU" dirty="0" smtClean="0"/>
              <a:t>	награждение Почетными грамотами, Благодарственными письмами Череповецкой городской Думы, присвоение звания «Человек года»;</a:t>
            </a:r>
          </a:p>
          <a:p>
            <a:r>
              <a:rPr lang="ru-RU" dirty="0" smtClean="0"/>
              <a:t>	деятельность Молодежного парламента.</a:t>
            </a:r>
          </a:p>
          <a:p>
            <a:endParaRPr lang="ru-RU" dirty="0" smtClean="0"/>
          </a:p>
          <a:p>
            <a:r>
              <a:rPr lang="ru-RU" dirty="0" smtClean="0"/>
              <a:t>Новый состав комиссии в отчетном периоде собирался ежемесячно. Проведено 4 заседания и 2 встречи в рамках выборов в Молодежный парламент города Череповца. </a:t>
            </a:r>
          </a:p>
          <a:p>
            <a:endParaRPr lang="ru-RU" dirty="0" smtClean="0"/>
          </a:p>
          <a:p>
            <a:r>
              <a:rPr lang="ru-RU" dirty="0" smtClean="0"/>
              <a:t>На заседаниях рассматривались такие вопросы, как:</a:t>
            </a:r>
          </a:p>
          <a:p>
            <a:r>
              <a:rPr lang="ru-RU" dirty="0" smtClean="0"/>
              <a:t>- о награждении Почетными грамотами и поощрении Благодарственными письмами Череповецкой городской Думы;</a:t>
            </a:r>
          </a:p>
          <a:p>
            <a:r>
              <a:rPr lang="ru-RU" dirty="0" smtClean="0"/>
              <a:t>- о присвоении звания «Человек года» и присуждении награды «Социальный проект года»;</a:t>
            </a:r>
          </a:p>
          <a:p>
            <a:r>
              <a:rPr lang="ru-RU" dirty="0" smtClean="0"/>
              <a:t>- об утверждении персонального состава Молодежного парламента города Череповца.</a:t>
            </a:r>
          </a:p>
          <a:p>
            <a:endParaRPr lang="ru-RU" dirty="0"/>
          </a:p>
        </p:txBody>
      </p:sp>
      <p:sp>
        <p:nvSpPr>
          <p:cNvPr id="4" name="Номер слайда 3"/>
          <p:cNvSpPr>
            <a:spLocks noGrp="1"/>
          </p:cNvSpPr>
          <p:nvPr>
            <p:ph type="sldNum" sz="quarter" idx="10"/>
          </p:nvPr>
        </p:nvSpPr>
        <p:spPr/>
        <p:txBody>
          <a:bodyPr/>
          <a:lstStyle/>
          <a:p>
            <a:fld id="{E67AAEA9-C80B-45E3-BC05-044E4C18579A}" type="slidenum">
              <a:rPr lang="ru-RU" smtClean="0"/>
              <a:t>8</a:t>
            </a:fld>
            <a:endParaRPr lang="ru-RU"/>
          </a:p>
        </p:txBody>
      </p:sp>
    </p:spTree>
    <p:extLst>
      <p:ext uri="{BB962C8B-B14F-4D97-AF65-F5344CB8AC3E}">
        <p14:creationId xmlns:p14="http://schemas.microsoft.com/office/powerpoint/2010/main" val="124838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Постоянная комиссия по социальной политике. В состав входят 10 депутатов.</a:t>
            </a:r>
          </a:p>
          <a:p>
            <a:r>
              <a:rPr lang="ru-RU" dirty="0" smtClean="0"/>
              <a:t>Чернов Александр Валентинович – председатель комиссии. Александрова Анна Михайловна – заместитель.</a:t>
            </a:r>
          </a:p>
          <a:p>
            <a:r>
              <a:rPr lang="ru-RU" dirty="0" smtClean="0"/>
              <a:t>К полномочиям комиссии отнесены вопросы:</a:t>
            </a:r>
          </a:p>
          <a:p>
            <a:r>
              <a:rPr lang="ru-RU" dirty="0" smtClean="0"/>
              <a:t>	обеспечение жилыми помещениями отдельных категорий граждан в соответствии с жилищным законодательством;</a:t>
            </a:r>
          </a:p>
          <a:p>
            <a:r>
              <a:rPr lang="ru-RU" dirty="0" smtClean="0"/>
              <a:t>	организация предоставления общедоступного бесплатного дошкольного, начального, среднего общего образования;</a:t>
            </a:r>
          </a:p>
          <a:p>
            <a:r>
              <a:rPr lang="ru-RU" dirty="0" smtClean="0"/>
              <a:t>	создание условий для оказания медицинской помощи населению на территории города;</a:t>
            </a:r>
          </a:p>
          <a:p>
            <a:r>
              <a:rPr lang="ru-RU" dirty="0" smtClean="0"/>
              <a:t>	организация мероприятий по работе с детьми и молодежью;</a:t>
            </a:r>
          </a:p>
          <a:p>
            <a:r>
              <a:rPr lang="ru-RU" dirty="0" smtClean="0"/>
              <a:t>	создание условий для массового отдыха жителей города; </a:t>
            </a:r>
          </a:p>
          <a:p>
            <a:r>
              <a:rPr lang="ru-RU" dirty="0" smtClean="0"/>
              <a:t>	охрана и сохранение объектов культурного наследия;</a:t>
            </a:r>
          </a:p>
          <a:p>
            <a:endParaRPr lang="ru-RU" dirty="0" smtClean="0"/>
          </a:p>
          <a:p>
            <a:r>
              <a:rPr lang="ru-RU" dirty="0" smtClean="0"/>
              <a:t>В отчетном периоде заседания комиссии не проводились.</a:t>
            </a:r>
          </a:p>
          <a:p>
            <a:r>
              <a:rPr lang="ru-RU" dirty="0" smtClean="0"/>
              <a:t>Задачи на 2018 год:</a:t>
            </a:r>
          </a:p>
          <a:p>
            <a:r>
              <a:rPr lang="ru-RU" dirty="0" smtClean="0"/>
              <a:t> В 2018 году необходимо активизировать работу постоянных комиссий Череповецкой городской Думы.  Все актуальные для жизнедеятельности города вопросы должны обсуждаться и изучаться сначала внутри  постоянной комиссии с привлечением специалистов, а  заключения и выводы комиссии представлять  депутатам на заседании городской Думы. </a:t>
            </a:r>
          </a:p>
          <a:p>
            <a:endParaRPr lang="ru-RU" dirty="0" smtClean="0"/>
          </a:p>
        </p:txBody>
      </p:sp>
      <p:sp>
        <p:nvSpPr>
          <p:cNvPr id="4" name="Номер слайда 3"/>
          <p:cNvSpPr>
            <a:spLocks noGrp="1"/>
          </p:cNvSpPr>
          <p:nvPr>
            <p:ph type="sldNum" sz="quarter" idx="10"/>
          </p:nvPr>
        </p:nvSpPr>
        <p:spPr/>
        <p:txBody>
          <a:bodyPr/>
          <a:lstStyle/>
          <a:p>
            <a:fld id="{E67AAEA9-C80B-45E3-BC05-044E4C18579A}" type="slidenum">
              <a:rPr lang="ru-RU" smtClean="0"/>
              <a:t>9</a:t>
            </a:fld>
            <a:endParaRPr lang="ru-RU"/>
          </a:p>
        </p:txBody>
      </p:sp>
    </p:spTree>
    <p:extLst>
      <p:ext uri="{BB962C8B-B14F-4D97-AF65-F5344CB8AC3E}">
        <p14:creationId xmlns:p14="http://schemas.microsoft.com/office/powerpoint/2010/main" val="182888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0994CA-69B4-4F7C-BA93-D340DA9BD5EF}"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5AEE76-A585-4EA9-95A0-8A1AD7427895}"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3A9E3F-FD1A-4B16-913F-392AA2CD6216}"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216188-9BB5-4FE9-AECA-B2D1FA741D40}"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93C74F-8356-4141-AA99-F6F628CFCEB5}"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7F66E6-4EB5-4A10-94D5-695FC39D721C}" type="datetime1">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F57330-D08F-4EA8-B7EC-81458CCE6D3A}" type="datetime1">
              <a:rPr lang="ru-RU" smtClean="0"/>
              <a:t>24.04.2018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F8757E-FF07-4D76-B802-4F792B6C79B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BBE85C-9710-42BB-8A37-A3D42C566188}" type="datetime1">
              <a:rPr lang="ru-RU" smtClean="0"/>
              <a:t>24.04.2018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046653-3EE9-49DC-B7EF-04CAC1FEABFC}" type="datetime1">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17BB91-68E2-49FA-9166-3B9B09509771}" type="datetime1">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016D-A026-450B-95FD-200C7EC7E3F0}" type="datetime1">
              <a:rPr lang="ru-RU" smtClean="0"/>
              <a:t>24.04.2018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3.pn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3.png"/><Relationship Id="rId7" Type="http://schemas.openxmlformats.org/officeDocument/2006/relationships/image" Target="../media/image6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eg"/><Relationship Id="rId4" Type="http://schemas.openxmlformats.org/officeDocument/2006/relationships/image" Target="../media/image59.jpg"/></Relationships>
</file>

<file path=ppt/slides/_rels/slide2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3.png"/><Relationship Id="rId7"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23.png"/><Relationship Id="rId7"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png"/><Relationship Id="rId10" Type="http://schemas.openxmlformats.org/officeDocument/2006/relationships/image" Target="../media/image1.jpg"/><Relationship Id="rId4" Type="http://schemas.openxmlformats.org/officeDocument/2006/relationships/image" Target="../media/image72.png"/><Relationship Id="rId9"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b="1" dirty="0" smtClean="0">
                <a:solidFill>
                  <a:srgbClr val="002060"/>
                </a:solidFill>
              </a:rPr>
              <a:t>ОТЧЕТ </a:t>
            </a:r>
            <a:r>
              <a:rPr lang="ru-RU" b="1" dirty="0">
                <a:solidFill>
                  <a:srgbClr val="002060"/>
                </a:solidFill>
              </a:rPr>
              <a:t>О ДЕЯТЕЛЬНОСТИ ГЛАВЫ ГОРОДА ЧЕРЕПОВЦА</a:t>
            </a:r>
            <a:br>
              <a:rPr lang="ru-RU" b="1" dirty="0">
                <a:solidFill>
                  <a:srgbClr val="002060"/>
                </a:solidFill>
              </a:rPr>
            </a:br>
            <a:r>
              <a:rPr lang="ru-RU" b="1" dirty="0">
                <a:solidFill>
                  <a:srgbClr val="002060"/>
                </a:solidFill>
              </a:rPr>
              <a:t>И ЧЕРЕПОВЕЦКОЙ ГОРОДСКОЙ ДУМЫ ЗА 2017 ГОД</a:t>
            </a:r>
            <a:br>
              <a:rPr lang="ru-RU" b="1" dirty="0">
                <a:solidFill>
                  <a:srgbClr val="002060"/>
                </a:solidFill>
              </a:rPr>
            </a:br>
            <a:endParaRPr lang="ru-RU"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Tree>
    <p:extLst>
      <p:ext uri="{BB962C8B-B14F-4D97-AF65-F5344CB8AC3E}">
        <p14:creationId xmlns:p14="http://schemas.microsoft.com/office/powerpoint/2010/main" val="256226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0"/>
            <a:ext cx="8856984" cy="1080000"/>
          </a:xfrm>
        </p:spPr>
        <p:txBody>
          <a:bodyPr>
            <a:normAutofit fontScale="90000"/>
          </a:bodyPr>
          <a:lstStyle/>
          <a:p>
            <a:pPr lvl="0"/>
            <a:r>
              <a:rPr lang="ru-RU" sz="3600" b="1" dirty="0" smtClean="0">
                <a:solidFill>
                  <a:srgbClr val="002060"/>
                </a:solidFill>
              </a:rPr>
              <a:t>Правотворческая деятельность </a:t>
            </a:r>
            <a:br>
              <a:rPr lang="ru-RU" sz="3600" b="1" dirty="0" smtClean="0">
                <a:solidFill>
                  <a:srgbClr val="002060"/>
                </a:solidFill>
              </a:rPr>
            </a:br>
            <a:r>
              <a:rPr lang="ru-RU" sz="3600" b="1" dirty="0">
                <a:solidFill>
                  <a:srgbClr val="002060"/>
                </a:solidFill>
              </a:rPr>
              <a:t>в</a:t>
            </a:r>
            <a:r>
              <a:rPr lang="ru-RU" sz="3600" b="1" dirty="0" smtClean="0">
                <a:solidFill>
                  <a:srgbClr val="002060"/>
                </a:solidFill>
              </a:rPr>
              <a:t> 2017 году</a:t>
            </a:r>
            <a:endParaRPr lang="ru-RU" sz="3600"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6" name="TextBox 5"/>
          <p:cNvSpPr txBox="1"/>
          <p:nvPr/>
        </p:nvSpPr>
        <p:spPr>
          <a:xfrm>
            <a:off x="734011" y="1797636"/>
            <a:ext cx="2088232" cy="1261884"/>
          </a:xfrm>
          <a:prstGeom prst="rect">
            <a:avLst/>
          </a:prstGeom>
          <a:noFill/>
        </p:spPr>
        <p:txBody>
          <a:bodyPr wrap="square" rtlCol="0">
            <a:spAutoFit/>
          </a:bodyPr>
          <a:lstStyle/>
          <a:p>
            <a:pPr algn="ctr"/>
            <a:r>
              <a:rPr lang="ru-RU" sz="4400" dirty="0" smtClean="0">
                <a:solidFill>
                  <a:schemeClr val="bg1"/>
                </a:solidFill>
              </a:rPr>
              <a:t>53</a:t>
            </a:r>
          </a:p>
          <a:p>
            <a:pPr algn="ctr"/>
            <a:r>
              <a:rPr lang="ru-RU" sz="3200" dirty="0">
                <a:solidFill>
                  <a:schemeClr val="bg1"/>
                </a:solidFill>
              </a:rPr>
              <a:t>з</a:t>
            </a:r>
            <a:r>
              <a:rPr lang="ru-RU" sz="3200" dirty="0" smtClean="0">
                <a:solidFill>
                  <a:schemeClr val="bg1"/>
                </a:solidFill>
              </a:rPr>
              <a:t>аседания </a:t>
            </a:r>
            <a:endParaRPr lang="ru-RU" sz="3200" dirty="0">
              <a:solidFill>
                <a:schemeClr val="bg1"/>
              </a:solidFill>
            </a:endParaRPr>
          </a:p>
        </p:txBody>
      </p:sp>
      <p:sp>
        <p:nvSpPr>
          <p:cNvPr id="7" name="Rechteck 16"/>
          <p:cNvSpPr/>
          <p:nvPr/>
        </p:nvSpPr>
        <p:spPr bwMode="gray">
          <a:xfrm>
            <a:off x="4486322" y="2778336"/>
            <a:ext cx="3528392" cy="1236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9" name="TextBox 8"/>
          <p:cNvSpPr txBox="1"/>
          <p:nvPr/>
        </p:nvSpPr>
        <p:spPr>
          <a:xfrm>
            <a:off x="4486714" y="2852936"/>
            <a:ext cx="3528000" cy="1188000"/>
          </a:xfrm>
          <a:prstGeom prst="rect">
            <a:avLst/>
          </a:prstGeom>
          <a:noFill/>
        </p:spPr>
        <p:txBody>
          <a:bodyPr wrap="square" rtlCol="0">
            <a:spAutoFit/>
          </a:bodyPr>
          <a:lstStyle/>
          <a:p>
            <a:pPr algn="ctr"/>
            <a:r>
              <a:rPr lang="ru-RU" sz="2400" b="1" dirty="0" smtClean="0"/>
              <a:t>рассмотрено</a:t>
            </a:r>
          </a:p>
          <a:p>
            <a:pPr algn="ctr"/>
            <a:r>
              <a:rPr lang="ru-RU" sz="2400" b="1" dirty="0" smtClean="0"/>
              <a:t>245 </a:t>
            </a:r>
          </a:p>
          <a:p>
            <a:pPr algn="ctr"/>
            <a:r>
              <a:rPr lang="ru-RU" sz="2400" b="1" dirty="0" smtClean="0"/>
              <a:t>вопросов</a:t>
            </a:r>
            <a:endParaRPr lang="ru-RU" sz="2400" b="1" dirty="0"/>
          </a:p>
        </p:txBody>
      </p:sp>
      <p:sp>
        <p:nvSpPr>
          <p:cNvPr id="10" name="Rechteck 16"/>
          <p:cNvSpPr/>
          <p:nvPr/>
        </p:nvSpPr>
        <p:spPr bwMode="gray">
          <a:xfrm>
            <a:off x="4522377" y="1342148"/>
            <a:ext cx="3528392" cy="118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sz="2400" b="1" dirty="0">
                <a:solidFill>
                  <a:srgbClr val="000000"/>
                </a:solidFill>
              </a:rPr>
              <a:t>п</a:t>
            </a:r>
            <a:r>
              <a:rPr lang="ru-RU" sz="2400" b="1" dirty="0" smtClean="0">
                <a:solidFill>
                  <a:srgbClr val="000000"/>
                </a:solidFill>
              </a:rPr>
              <a:t>ринято </a:t>
            </a:r>
          </a:p>
          <a:p>
            <a:pPr algn="ctr">
              <a:lnSpc>
                <a:spcPct val="90000"/>
              </a:lnSpc>
              <a:spcAft>
                <a:spcPts val="800"/>
              </a:spcAft>
            </a:pPr>
            <a:r>
              <a:rPr lang="ru-RU" sz="2400" b="1" dirty="0" smtClean="0">
                <a:solidFill>
                  <a:srgbClr val="000000"/>
                </a:solidFill>
              </a:rPr>
              <a:t>244 решения </a:t>
            </a:r>
            <a:endParaRPr lang="en-US" sz="2400" b="1" dirty="0">
              <a:solidFill>
                <a:srgbClr val="000000"/>
              </a:solidFill>
            </a:endParaRPr>
          </a:p>
        </p:txBody>
      </p:sp>
      <p:grpSp>
        <p:nvGrpSpPr>
          <p:cNvPr id="5" name="Группа 4"/>
          <p:cNvGrpSpPr/>
          <p:nvPr/>
        </p:nvGrpSpPr>
        <p:grpSpPr>
          <a:xfrm>
            <a:off x="899592" y="4284000"/>
            <a:ext cx="2304256" cy="1665280"/>
            <a:chOff x="734011" y="4284000"/>
            <a:chExt cx="2327907" cy="1665280"/>
          </a:xfrm>
        </p:grpSpPr>
        <p:sp>
          <p:nvSpPr>
            <p:cNvPr id="13" name="Rechteck 23"/>
            <p:cNvSpPr txBox="1">
              <a:spLocks/>
            </p:cNvSpPr>
            <p:nvPr/>
          </p:nvSpPr>
          <p:spPr bwMode="gray">
            <a:xfrm>
              <a:off x="863676" y="4680000"/>
              <a:ext cx="2198242" cy="12692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4800" b="1" dirty="0">
                  <a:solidFill>
                    <a:schemeClr val="tx1"/>
                  </a:solidFill>
                </a:rPr>
                <a:t>88 </a:t>
              </a:r>
              <a:endParaRPr lang="ru-RU" sz="4800" b="1" dirty="0" smtClean="0">
                <a:solidFill>
                  <a:schemeClr val="tx1"/>
                </a:solidFill>
              </a:endParaRPr>
            </a:p>
            <a:p>
              <a:r>
                <a:rPr lang="ru-RU" sz="4600" b="1" dirty="0" smtClean="0">
                  <a:solidFill>
                    <a:schemeClr val="tx1"/>
                  </a:solidFill>
                </a:rPr>
                <a:t>решений</a:t>
              </a:r>
            </a:p>
            <a:p>
              <a:r>
                <a:rPr lang="ru-RU" sz="1900" b="1" dirty="0" smtClean="0">
                  <a:solidFill>
                    <a:schemeClr val="tx1"/>
                  </a:solidFill>
                </a:rPr>
                <a:t>нормативно-правового </a:t>
              </a:r>
              <a:r>
                <a:rPr lang="ru-RU" sz="1900" b="1" dirty="0">
                  <a:solidFill>
                    <a:schemeClr val="tx1"/>
                  </a:solidFill>
                </a:rPr>
                <a:t>характера</a:t>
              </a:r>
              <a:endParaRPr lang="ru-RU" sz="1900" b="1" dirty="0" smtClean="0">
                <a:solidFill>
                  <a:schemeClr val="tx1"/>
                </a:solidFill>
              </a:endParaRPr>
            </a:p>
          </p:txBody>
        </p:sp>
        <p:grpSp>
          <p:nvGrpSpPr>
            <p:cNvPr id="16" name="Gruppieren 5"/>
            <p:cNvGrpSpPr/>
            <p:nvPr/>
          </p:nvGrpSpPr>
          <p:grpSpPr bwMode="gray">
            <a:xfrm>
              <a:off x="734011" y="4284000"/>
              <a:ext cx="546499" cy="542925"/>
              <a:chOff x="2805029" y="6011433"/>
              <a:chExt cx="546499" cy="542925"/>
            </a:xfrm>
          </p:grpSpPr>
          <p:sp>
            <p:nvSpPr>
              <p:cNvPr id="17" name="Freeform 2408"/>
              <p:cNvSpPr>
                <a:spLocks/>
              </p:cNvSpPr>
              <p:nvPr/>
            </p:nvSpPr>
            <p:spPr bwMode="gray">
              <a:xfrm>
                <a:off x="3030058" y="6292421"/>
                <a:ext cx="90488" cy="94060"/>
              </a:xfrm>
              <a:custGeom>
                <a:avLst/>
                <a:gdLst>
                  <a:gd name="T0" fmla="*/ 30 w 32"/>
                  <a:gd name="T1" fmla="*/ 19 h 33"/>
                  <a:gd name="T2" fmla="*/ 27 w 32"/>
                  <a:gd name="T3" fmla="*/ 24 h 33"/>
                  <a:gd name="T4" fmla="*/ 5 w 32"/>
                  <a:gd name="T5" fmla="*/ 32 h 33"/>
                  <a:gd name="T6" fmla="*/ 1 w 32"/>
                  <a:gd name="T7" fmla="*/ 28 h 33"/>
                  <a:gd name="T8" fmla="*/ 5 w 32"/>
                  <a:gd name="T9" fmla="*/ 5 h 33"/>
                  <a:gd name="T10" fmla="*/ 9 w 32"/>
                  <a:gd name="T11" fmla="*/ 2 h 33"/>
                  <a:gd name="T12" fmla="*/ 30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20"/>
                      <a:pt x="31" y="22"/>
                      <a:pt x="27" y="24"/>
                    </a:cubicBezTo>
                    <a:cubicBezTo>
                      <a:pt x="5" y="32"/>
                      <a:pt x="5" y="32"/>
                      <a:pt x="5" y="32"/>
                    </a:cubicBezTo>
                    <a:cubicBezTo>
                      <a:pt x="2" y="33"/>
                      <a:pt x="0" y="32"/>
                      <a:pt x="1" y="28"/>
                    </a:cubicBezTo>
                    <a:cubicBezTo>
                      <a:pt x="5" y="5"/>
                      <a:pt x="5" y="5"/>
                      <a:pt x="5" y="5"/>
                    </a:cubicBezTo>
                    <a:cubicBezTo>
                      <a:pt x="5" y="2"/>
                      <a:pt x="7" y="0"/>
                      <a:pt x="9" y="2"/>
                    </a:cubicBezTo>
                    <a:lnTo>
                      <a:pt x="3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09"/>
              <p:cNvSpPr>
                <a:spLocks/>
              </p:cNvSpPr>
              <p:nvPr/>
            </p:nvSpPr>
            <p:spPr bwMode="gray">
              <a:xfrm>
                <a:off x="3069348" y="6073346"/>
                <a:ext cx="230981" cy="250031"/>
              </a:xfrm>
              <a:custGeom>
                <a:avLst/>
                <a:gdLst>
                  <a:gd name="T0" fmla="*/ 36 w 82"/>
                  <a:gd name="T1" fmla="*/ 84 h 89"/>
                  <a:gd name="T2" fmla="*/ 74 w 82"/>
                  <a:gd name="T3" fmla="*/ 37 h 89"/>
                  <a:gd name="T4" fmla="*/ 82 w 82"/>
                  <a:gd name="T5" fmla="*/ 27 h 89"/>
                  <a:gd name="T6" fmla="*/ 69 w 82"/>
                  <a:gd name="T7" fmla="*/ 16 h 89"/>
                  <a:gd name="T8" fmla="*/ 62 w 82"/>
                  <a:gd name="T9" fmla="*/ 11 h 89"/>
                  <a:gd name="T10" fmla="*/ 49 w 82"/>
                  <a:gd name="T11" fmla="*/ 0 h 89"/>
                  <a:gd name="T12" fmla="*/ 41 w 82"/>
                  <a:gd name="T13" fmla="*/ 10 h 89"/>
                  <a:gd name="T14" fmla="*/ 3 w 82"/>
                  <a:gd name="T15" fmla="*/ 57 h 89"/>
                  <a:gd name="T16" fmla="*/ 8 w 82"/>
                  <a:gd name="T17" fmla="*/ 78 h 89"/>
                  <a:gd name="T18" fmla="*/ 15 w 82"/>
                  <a:gd name="T19" fmla="*/ 84 h 89"/>
                  <a:gd name="T20" fmla="*/ 36 w 82"/>
                  <a:gd name="T21"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9">
                    <a:moveTo>
                      <a:pt x="36" y="84"/>
                    </a:moveTo>
                    <a:cubicBezTo>
                      <a:pt x="74" y="37"/>
                      <a:pt x="74" y="37"/>
                      <a:pt x="74" y="37"/>
                    </a:cubicBezTo>
                    <a:cubicBezTo>
                      <a:pt x="82" y="27"/>
                      <a:pt x="82" y="27"/>
                      <a:pt x="82" y="27"/>
                    </a:cubicBezTo>
                    <a:cubicBezTo>
                      <a:pt x="69" y="16"/>
                      <a:pt x="69" y="16"/>
                      <a:pt x="69" y="16"/>
                    </a:cubicBezTo>
                    <a:cubicBezTo>
                      <a:pt x="62" y="11"/>
                      <a:pt x="62" y="11"/>
                      <a:pt x="62" y="11"/>
                    </a:cubicBezTo>
                    <a:cubicBezTo>
                      <a:pt x="49" y="0"/>
                      <a:pt x="49" y="0"/>
                      <a:pt x="49" y="0"/>
                    </a:cubicBezTo>
                    <a:cubicBezTo>
                      <a:pt x="41" y="10"/>
                      <a:pt x="41" y="10"/>
                      <a:pt x="41" y="10"/>
                    </a:cubicBezTo>
                    <a:cubicBezTo>
                      <a:pt x="3" y="57"/>
                      <a:pt x="3" y="57"/>
                      <a:pt x="3" y="57"/>
                    </a:cubicBezTo>
                    <a:cubicBezTo>
                      <a:pt x="0" y="64"/>
                      <a:pt x="2" y="73"/>
                      <a:pt x="8" y="78"/>
                    </a:cubicBezTo>
                    <a:cubicBezTo>
                      <a:pt x="15" y="84"/>
                      <a:pt x="15" y="84"/>
                      <a:pt x="15" y="84"/>
                    </a:cubicBezTo>
                    <a:cubicBezTo>
                      <a:pt x="21" y="89"/>
                      <a:pt x="30" y="89"/>
                      <a:pt x="36"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410"/>
              <p:cNvSpPr>
                <a:spLocks/>
              </p:cNvSpPr>
              <p:nvPr/>
            </p:nvSpPr>
            <p:spPr bwMode="gray">
              <a:xfrm>
                <a:off x="3221749" y="6011433"/>
                <a:ext cx="129779" cy="121444"/>
              </a:xfrm>
              <a:custGeom>
                <a:avLst/>
                <a:gdLst>
                  <a:gd name="T0" fmla="*/ 0 w 46"/>
                  <a:gd name="T1" fmla="*/ 15 h 43"/>
                  <a:gd name="T2" fmla="*/ 9 w 46"/>
                  <a:gd name="T3" fmla="*/ 22 h 43"/>
                  <a:gd name="T4" fmla="*/ 26 w 46"/>
                  <a:gd name="T5" fmla="*/ 36 h 43"/>
                  <a:gd name="T6" fmla="*/ 34 w 46"/>
                  <a:gd name="T7" fmla="*/ 43 h 43"/>
                  <a:gd name="T8" fmla="*/ 42 w 46"/>
                  <a:gd name="T9" fmla="*/ 33 h 43"/>
                  <a:gd name="T10" fmla="*/ 40 w 46"/>
                  <a:gd name="T11" fmla="*/ 18 h 43"/>
                  <a:gd name="T12" fmla="*/ 23 w 46"/>
                  <a:gd name="T13" fmla="*/ 4 h 43"/>
                  <a:gd name="T14" fmla="*/ 8 w 46"/>
                  <a:gd name="T15" fmla="*/ 5 h 43"/>
                  <a:gd name="T16" fmla="*/ 0 w 46"/>
                  <a:gd name="T17"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0" y="15"/>
                    </a:moveTo>
                    <a:cubicBezTo>
                      <a:pt x="9" y="22"/>
                      <a:pt x="9" y="22"/>
                      <a:pt x="9" y="22"/>
                    </a:cubicBezTo>
                    <a:cubicBezTo>
                      <a:pt x="26" y="36"/>
                      <a:pt x="26" y="36"/>
                      <a:pt x="26" y="36"/>
                    </a:cubicBezTo>
                    <a:cubicBezTo>
                      <a:pt x="34" y="43"/>
                      <a:pt x="34" y="43"/>
                      <a:pt x="34" y="43"/>
                    </a:cubicBezTo>
                    <a:cubicBezTo>
                      <a:pt x="42" y="33"/>
                      <a:pt x="42" y="33"/>
                      <a:pt x="42" y="33"/>
                    </a:cubicBezTo>
                    <a:cubicBezTo>
                      <a:pt x="46" y="28"/>
                      <a:pt x="45" y="21"/>
                      <a:pt x="40" y="18"/>
                    </a:cubicBezTo>
                    <a:cubicBezTo>
                      <a:pt x="23" y="4"/>
                      <a:pt x="23" y="4"/>
                      <a:pt x="23" y="4"/>
                    </a:cubicBezTo>
                    <a:cubicBezTo>
                      <a:pt x="19" y="0"/>
                      <a:pt x="12" y="1"/>
                      <a:pt x="8" y="5"/>
                    </a:cubicBez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411"/>
              <p:cNvSpPr>
                <a:spLocks/>
              </p:cNvSpPr>
              <p:nvPr/>
            </p:nvSpPr>
            <p:spPr bwMode="gray">
              <a:xfrm>
                <a:off x="2881229" y="6388862"/>
                <a:ext cx="132160" cy="103585"/>
              </a:xfrm>
              <a:custGeom>
                <a:avLst/>
                <a:gdLst>
                  <a:gd name="T0" fmla="*/ 45 w 47"/>
                  <a:gd name="T1" fmla="*/ 13 h 37"/>
                  <a:gd name="T2" fmla="*/ 24 w 47"/>
                  <a:gd name="T3" fmla="*/ 34 h 37"/>
                  <a:gd name="T4" fmla="*/ 13 w 47"/>
                  <a:gd name="T5" fmla="*/ 34 h 37"/>
                  <a:gd name="T6" fmla="*/ 3 w 47"/>
                  <a:gd name="T7" fmla="*/ 24 h 37"/>
                  <a:gd name="T8" fmla="*/ 3 w 47"/>
                  <a:gd name="T9" fmla="*/ 13 h 37"/>
                  <a:gd name="T10" fmla="*/ 13 w 47"/>
                  <a:gd name="T11" fmla="*/ 13 h 37"/>
                  <a:gd name="T12" fmla="*/ 19 w 47"/>
                  <a:gd name="T13" fmla="*/ 18 h 37"/>
                  <a:gd name="T14" fmla="*/ 34 w 47"/>
                  <a:gd name="T15" fmla="*/ 3 h 37"/>
                  <a:gd name="T16" fmla="*/ 45 w 47"/>
                  <a:gd name="T17" fmla="*/ 3 h 37"/>
                  <a:gd name="T18" fmla="*/ 45 w 47"/>
                  <a:gd name="T1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7">
                    <a:moveTo>
                      <a:pt x="45" y="13"/>
                    </a:moveTo>
                    <a:cubicBezTo>
                      <a:pt x="24" y="34"/>
                      <a:pt x="24" y="34"/>
                      <a:pt x="24" y="34"/>
                    </a:cubicBezTo>
                    <a:cubicBezTo>
                      <a:pt x="21" y="37"/>
                      <a:pt x="16" y="37"/>
                      <a:pt x="13" y="34"/>
                    </a:cubicBezTo>
                    <a:cubicBezTo>
                      <a:pt x="3" y="24"/>
                      <a:pt x="3" y="24"/>
                      <a:pt x="3" y="24"/>
                    </a:cubicBezTo>
                    <a:cubicBezTo>
                      <a:pt x="0" y="21"/>
                      <a:pt x="0" y="16"/>
                      <a:pt x="3" y="13"/>
                    </a:cubicBezTo>
                    <a:cubicBezTo>
                      <a:pt x="6" y="10"/>
                      <a:pt x="10" y="10"/>
                      <a:pt x="13" y="13"/>
                    </a:cubicBezTo>
                    <a:cubicBezTo>
                      <a:pt x="19" y="18"/>
                      <a:pt x="19" y="18"/>
                      <a:pt x="19" y="18"/>
                    </a:cubicBezTo>
                    <a:cubicBezTo>
                      <a:pt x="34" y="3"/>
                      <a:pt x="34" y="3"/>
                      <a:pt x="34" y="3"/>
                    </a:cubicBezTo>
                    <a:cubicBezTo>
                      <a:pt x="37" y="0"/>
                      <a:pt x="42" y="0"/>
                      <a:pt x="45" y="3"/>
                    </a:cubicBezTo>
                    <a:cubicBezTo>
                      <a:pt x="47" y="6"/>
                      <a:pt x="47" y="10"/>
                      <a:pt x="45"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412"/>
              <p:cNvSpPr>
                <a:spLocks/>
              </p:cNvSpPr>
              <p:nvPr/>
            </p:nvSpPr>
            <p:spPr bwMode="gray">
              <a:xfrm>
                <a:off x="2805029" y="6011433"/>
                <a:ext cx="406004" cy="542925"/>
              </a:xfrm>
              <a:custGeom>
                <a:avLst/>
                <a:gdLst>
                  <a:gd name="T0" fmla="*/ 144 w 144"/>
                  <a:gd name="T1" fmla="*/ 151 h 193"/>
                  <a:gd name="T2" fmla="*/ 144 w 144"/>
                  <a:gd name="T3" fmla="*/ 108 h 193"/>
                  <a:gd name="T4" fmla="*/ 139 w 144"/>
                  <a:gd name="T5" fmla="*/ 114 h 193"/>
                  <a:gd name="T6" fmla="*/ 137 w 144"/>
                  <a:gd name="T7" fmla="*/ 116 h 193"/>
                  <a:gd name="T8" fmla="*/ 132 w 144"/>
                  <a:gd name="T9" fmla="*/ 119 h 193"/>
                  <a:gd name="T10" fmla="*/ 132 w 144"/>
                  <a:gd name="T11" fmla="*/ 130 h 193"/>
                  <a:gd name="T12" fmla="*/ 132 w 144"/>
                  <a:gd name="T13" fmla="*/ 150 h 193"/>
                  <a:gd name="T14" fmla="*/ 103 w 144"/>
                  <a:gd name="T15" fmla="*/ 150 h 193"/>
                  <a:gd name="T16" fmla="*/ 103 w 144"/>
                  <a:gd name="T17" fmla="*/ 180 h 193"/>
                  <a:gd name="T18" fmla="*/ 103 w 144"/>
                  <a:gd name="T19" fmla="*/ 180 h 193"/>
                  <a:gd name="T20" fmla="*/ 103 w 144"/>
                  <a:gd name="T21" fmla="*/ 180 h 193"/>
                  <a:gd name="T22" fmla="*/ 93 w 144"/>
                  <a:gd name="T23" fmla="*/ 180 h 193"/>
                  <a:gd name="T24" fmla="*/ 51 w 144"/>
                  <a:gd name="T25" fmla="*/ 180 h 193"/>
                  <a:gd name="T26" fmla="*/ 26 w 144"/>
                  <a:gd name="T27" fmla="*/ 180 h 193"/>
                  <a:gd name="T28" fmla="*/ 11 w 144"/>
                  <a:gd name="T29" fmla="*/ 166 h 193"/>
                  <a:gd name="T30" fmla="*/ 11 w 144"/>
                  <a:gd name="T31" fmla="*/ 27 h 193"/>
                  <a:gd name="T32" fmla="*/ 16 w 144"/>
                  <a:gd name="T33" fmla="*/ 17 h 193"/>
                  <a:gd name="T34" fmla="*/ 26 w 144"/>
                  <a:gd name="T35" fmla="*/ 12 h 193"/>
                  <a:gd name="T36" fmla="*/ 117 w 144"/>
                  <a:gd name="T37" fmla="*/ 12 h 193"/>
                  <a:gd name="T38" fmla="*/ 128 w 144"/>
                  <a:gd name="T39" fmla="*/ 17 h 193"/>
                  <a:gd name="T40" fmla="*/ 130 w 144"/>
                  <a:gd name="T41" fmla="*/ 20 h 193"/>
                  <a:gd name="T42" fmla="*/ 138 w 144"/>
                  <a:gd name="T43" fmla="*/ 9 h 193"/>
                  <a:gd name="T44" fmla="*/ 137 w 144"/>
                  <a:gd name="T45" fmla="*/ 7 h 193"/>
                  <a:gd name="T46" fmla="*/ 119 w 144"/>
                  <a:gd name="T47" fmla="*/ 0 h 193"/>
                  <a:gd name="T48" fmla="*/ 119 w 144"/>
                  <a:gd name="T49" fmla="*/ 0 h 193"/>
                  <a:gd name="T50" fmla="*/ 25 w 144"/>
                  <a:gd name="T51" fmla="*/ 0 h 193"/>
                  <a:gd name="T52" fmla="*/ 25 w 144"/>
                  <a:gd name="T53" fmla="*/ 0 h 193"/>
                  <a:gd name="T54" fmla="*/ 7 w 144"/>
                  <a:gd name="T55" fmla="*/ 7 h 193"/>
                  <a:gd name="T56" fmla="*/ 0 w 144"/>
                  <a:gd name="T57" fmla="*/ 25 h 193"/>
                  <a:gd name="T58" fmla="*/ 0 w 144"/>
                  <a:gd name="T59" fmla="*/ 167 h 193"/>
                  <a:gd name="T60" fmla="*/ 25 w 144"/>
                  <a:gd name="T61" fmla="*/ 193 h 193"/>
                  <a:gd name="T62" fmla="*/ 50 w 144"/>
                  <a:gd name="T63" fmla="*/ 193 h 193"/>
                  <a:gd name="T64" fmla="*/ 93 w 144"/>
                  <a:gd name="T65" fmla="*/ 193 h 193"/>
                  <a:gd name="T66" fmla="*/ 103 w 144"/>
                  <a:gd name="T67" fmla="*/ 193 h 193"/>
                  <a:gd name="T68" fmla="*/ 111 w 144"/>
                  <a:gd name="T69" fmla="*/ 190 h 193"/>
                  <a:gd name="T70" fmla="*/ 141 w 144"/>
                  <a:gd name="T71" fmla="*/ 159 h 193"/>
                  <a:gd name="T72" fmla="*/ 144 w 144"/>
                  <a:gd name="T73" fmla="*/ 153 h 193"/>
                  <a:gd name="T74" fmla="*/ 144 w 144"/>
                  <a:gd name="T75" fmla="*/ 15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93">
                    <a:moveTo>
                      <a:pt x="144" y="151"/>
                    </a:moveTo>
                    <a:cubicBezTo>
                      <a:pt x="144" y="108"/>
                      <a:pt x="144" y="108"/>
                      <a:pt x="144" y="108"/>
                    </a:cubicBezTo>
                    <a:cubicBezTo>
                      <a:pt x="139" y="114"/>
                      <a:pt x="139" y="114"/>
                      <a:pt x="139" y="114"/>
                    </a:cubicBezTo>
                    <a:cubicBezTo>
                      <a:pt x="139" y="114"/>
                      <a:pt x="138" y="115"/>
                      <a:pt x="137" y="116"/>
                    </a:cubicBezTo>
                    <a:cubicBezTo>
                      <a:pt x="136" y="117"/>
                      <a:pt x="134" y="118"/>
                      <a:pt x="132" y="119"/>
                    </a:cubicBezTo>
                    <a:cubicBezTo>
                      <a:pt x="132" y="130"/>
                      <a:pt x="132" y="130"/>
                      <a:pt x="132" y="130"/>
                    </a:cubicBezTo>
                    <a:cubicBezTo>
                      <a:pt x="132" y="150"/>
                      <a:pt x="132" y="150"/>
                      <a:pt x="132" y="150"/>
                    </a:cubicBezTo>
                    <a:cubicBezTo>
                      <a:pt x="103" y="150"/>
                      <a:pt x="103" y="150"/>
                      <a:pt x="103" y="150"/>
                    </a:cubicBezTo>
                    <a:cubicBezTo>
                      <a:pt x="103" y="180"/>
                      <a:pt x="103" y="180"/>
                      <a:pt x="103" y="180"/>
                    </a:cubicBezTo>
                    <a:cubicBezTo>
                      <a:pt x="103" y="180"/>
                      <a:pt x="103" y="180"/>
                      <a:pt x="103" y="180"/>
                    </a:cubicBezTo>
                    <a:cubicBezTo>
                      <a:pt x="103" y="180"/>
                      <a:pt x="103" y="180"/>
                      <a:pt x="103" y="180"/>
                    </a:cubicBezTo>
                    <a:cubicBezTo>
                      <a:pt x="93" y="180"/>
                      <a:pt x="93" y="180"/>
                      <a:pt x="93" y="180"/>
                    </a:cubicBezTo>
                    <a:cubicBezTo>
                      <a:pt x="51" y="180"/>
                      <a:pt x="51" y="180"/>
                      <a:pt x="51" y="180"/>
                    </a:cubicBezTo>
                    <a:cubicBezTo>
                      <a:pt x="26" y="180"/>
                      <a:pt x="26" y="180"/>
                      <a:pt x="26" y="180"/>
                    </a:cubicBezTo>
                    <a:cubicBezTo>
                      <a:pt x="18" y="180"/>
                      <a:pt x="11" y="174"/>
                      <a:pt x="11" y="166"/>
                    </a:cubicBezTo>
                    <a:cubicBezTo>
                      <a:pt x="11" y="27"/>
                      <a:pt x="11" y="27"/>
                      <a:pt x="11" y="27"/>
                    </a:cubicBezTo>
                    <a:cubicBezTo>
                      <a:pt x="11" y="23"/>
                      <a:pt x="13" y="19"/>
                      <a:pt x="16" y="17"/>
                    </a:cubicBezTo>
                    <a:cubicBezTo>
                      <a:pt x="18" y="14"/>
                      <a:pt x="22" y="12"/>
                      <a:pt x="26" y="12"/>
                    </a:cubicBezTo>
                    <a:cubicBezTo>
                      <a:pt x="117" y="12"/>
                      <a:pt x="117" y="12"/>
                      <a:pt x="117" y="12"/>
                    </a:cubicBezTo>
                    <a:cubicBezTo>
                      <a:pt x="121" y="12"/>
                      <a:pt x="125" y="14"/>
                      <a:pt x="128" y="17"/>
                    </a:cubicBezTo>
                    <a:cubicBezTo>
                      <a:pt x="129" y="18"/>
                      <a:pt x="129" y="18"/>
                      <a:pt x="130" y="20"/>
                    </a:cubicBezTo>
                    <a:cubicBezTo>
                      <a:pt x="138" y="9"/>
                      <a:pt x="138" y="9"/>
                      <a:pt x="138" y="9"/>
                    </a:cubicBezTo>
                    <a:cubicBezTo>
                      <a:pt x="138" y="9"/>
                      <a:pt x="137" y="8"/>
                      <a:pt x="137" y="7"/>
                    </a:cubicBezTo>
                    <a:cubicBezTo>
                      <a:pt x="132" y="3"/>
                      <a:pt x="126" y="0"/>
                      <a:pt x="119" y="0"/>
                    </a:cubicBezTo>
                    <a:cubicBezTo>
                      <a:pt x="119" y="0"/>
                      <a:pt x="119" y="0"/>
                      <a:pt x="119" y="0"/>
                    </a:cubicBezTo>
                    <a:cubicBezTo>
                      <a:pt x="25" y="0"/>
                      <a:pt x="25" y="0"/>
                      <a:pt x="25" y="0"/>
                    </a:cubicBezTo>
                    <a:cubicBezTo>
                      <a:pt x="25" y="0"/>
                      <a:pt x="25" y="0"/>
                      <a:pt x="25" y="0"/>
                    </a:cubicBezTo>
                    <a:cubicBezTo>
                      <a:pt x="18" y="0"/>
                      <a:pt x="12" y="3"/>
                      <a:pt x="7" y="7"/>
                    </a:cubicBezTo>
                    <a:cubicBezTo>
                      <a:pt x="2" y="12"/>
                      <a:pt x="0" y="18"/>
                      <a:pt x="0" y="25"/>
                    </a:cubicBezTo>
                    <a:cubicBezTo>
                      <a:pt x="0" y="167"/>
                      <a:pt x="0" y="167"/>
                      <a:pt x="0" y="167"/>
                    </a:cubicBezTo>
                    <a:cubicBezTo>
                      <a:pt x="0" y="181"/>
                      <a:pt x="11" y="193"/>
                      <a:pt x="25" y="193"/>
                    </a:cubicBezTo>
                    <a:cubicBezTo>
                      <a:pt x="50" y="193"/>
                      <a:pt x="50" y="193"/>
                      <a:pt x="50" y="193"/>
                    </a:cubicBezTo>
                    <a:cubicBezTo>
                      <a:pt x="93" y="193"/>
                      <a:pt x="93" y="193"/>
                      <a:pt x="93" y="193"/>
                    </a:cubicBezTo>
                    <a:cubicBezTo>
                      <a:pt x="103" y="193"/>
                      <a:pt x="103" y="193"/>
                      <a:pt x="103" y="193"/>
                    </a:cubicBezTo>
                    <a:cubicBezTo>
                      <a:pt x="106" y="193"/>
                      <a:pt x="109" y="192"/>
                      <a:pt x="111" y="190"/>
                    </a:cubicBezTo>
                    <a:cubicBezTo>
                      <a:pt x="141" y="159"/>
                      <a:pt x="141" y="159"/>
                      <a:pt x="141" y="159"/>
                    </a:cubicBezTo>
                    <a:cubicBezTo>
                      <a:pt x="143" y="158"/>
                      <a:pt x="144" y="155"/>
                      <a:pt x="144" y="153"/>
                    </a:cubicBezTo>
                    <a:cubicBezTo>
                      <a:pt x="144" y="152"/>
                      <a:pt x="144" y="152"/>
                      <a:pt x="144"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13"/>
              <p:cNvSpPr>
                <a:spLocks/>
              </p:cNvSpPr>
              <p:nvPr/>
            </p:nvSpPr>
            <p:spPr bwMode="gray">
              <a:xfrm>
                <a:off x="2872895" y="6112637"/>
                <a:ext cx="258366" cy="34529"/>
              </a:xfrm>
              <a:custGeom>
                <a:avLst/>
                <a:gdLst>
                  <a:gd name="T0" fmla="*/ 90 w 92"/>
                  <a:gd name="T1" fmla="*/ 0 h 12"/>
                  <a:gd name="T2" fmla="*/ 6 w 92"/>
                  <a:gd name="T3" fmla="*/ 0 h 12"/>
                  <a:gd name="T4" fmla="*/ 0 w 92"/>
                  <a:gd name="T5" fmla="*/ 6 h 12"/>
                  <a:gd name="T6" fmla="*/ 6 w 92"/>
                  <a:gd name="T7" fmla="*/ 12 h 12"/>
                  <a:gd name="T8" fmla="*/ 83 w 92"/>
                  <a:gd name="T9" fmla="*/ 12 h 12"/>
                  <a:gd name="T10" fmla="*/ 92 w 92"/>
                  <a:gd name="T11" fmla="*/ 1 h 12"/>
                  <a:gd name="T12" fmla="*/ 90 w 9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90" y="0"/>
                    </a:moveTo>
                    <a:cubicBezTo>
                      <a:pt x="6" y="0"/>
                      <a:pt x="6" y="0"/>
                      <a:pt x="6" y="0"/>
                    </a:cubicBezTo>
                    <a:cubicBezTo>
                      <a:pt x="2" y="0"/>
                      <a:pt x="0" y="3"/>
                      <a:pt x="0" y="6"/>
                    </a:cubicBezTo>
                    <a:cubicBezTo>
                      <a:pt x="0" y="10"/>
                      <a:pt x="2" y="12"/>
                      <a:pt x="6" y="12"/>
                    </a:cubicBezTo>
                    <a:cubicBezTo>
                      <a:pt x="83" y="12"/>
                      <a:pt x="83" y="12"/>
                      <a:pt x="83" y="12"/>
                    </a:cubicBezTo>
                    <a:cubicBezTo>
                      <a:pt x="92" y="1"/>
                      <a:pt x="92" y="1"/>
                      <a:pt x="92" y="1"/>
                    </a:cubicBezTo>
                    <a:cubicBezTo>
                      <a:pt x="92" y="0"/>
                      <a:pt x="91" y="0"/>
                      <a:pt x="9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414"/>
              <p:cNvSpPr>
                <a:spLocks/>
              </p:cNvSpPr>
              <p:nvPr/>
            </p:nvSpPr>
            <p:spPr bwMode="gray">
              <a:xfrm>
                <a:off x="2872895" y="6180502"/>
                <a:ext cx="204788" cy="33338"/>
              </a:xfrm>
              <a:custGeom>
                <a:avLst/>
                <a:gdLst>
                  <a:gd name="T0" fmla="*/ 73 w 73"/>
                  <a:gd name="T1" fmla="*/ 0 h 12"/>
                  <a:gd name="T2" fmla="*/ 6 w 73"/>
                  <a:gd name="T3" fmla="*/ 0 h 12"/>
                  <a:gd name="T4" fmla="*/ 0 w 73"/>
                  <a:gd name="T5" fmla="*/ 6 h 12"/>
                  <a:gd name="T6" fmla="*/ 6 w 73"/>
                  <a:gd name="T7" fmla="*/ 12 h 12"/>
                  <a:gd name="T8" fmla="*/ 63 w 73"/>
                  <a:gd name="T9" fmla="*/ 12 h 12"/>
                  <a:gd name="T10" fmla="*/ 64 w 73"/>
                  <a:gd name="T11" fmla="*/ 12 h 12"/>
                  <a:gd name="T12" fmla="*/ 73 w 7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73" y="0"/>
                    </a:moveTo>
                    <a:cubicBezTo>
                      <a:pt x="6" y="0"/>
                      <a:pt x="6" y="0"/>
                      <a:pt x="6" y="0"/>
                    </a:cubicBezTo>
                    <a:cubicBezTo>
                      <a:pt x="2" y="0"/>
                      <a:pt x="0" y="3"/>
                      <a:pt x="0" y="6"/>
                    </a:cubicBezTo>
                    <a:cubicBezTo>
                      <a:pt x="0" y="10"/>
                      <a:pt x="2" y="12"/>
                      <a:pt x="6" y="12"/>
                    </a:cubicBezTo>
                    <a:cubicBezTo>
                      <a:pt x="63" y="12"/>
                      <a:pt x="63" y="12"/>
                      <a:pt x="63" y="12"/>
                    </a:cubicBezTo>
                    <a:cubicBezTo>
                      <a:pt x="64" y="12"/>
                      <a:pt x="64" y="12"/>
                      <a:pt x="64" y="12"/>
                    </a:cubicBez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415"/>
              <p:cNvSpPr>
                <a:spLocks/>
              </p:cNvSpPr>
              <p:nvPr/>
            </p:nvSpPr>
            <p:spPr bwMode="gray">
              <a:xfrm>
                <a:off x="2872895" y="6248368"/>
                <a:ext cx="169069" cy="33338"/>
              </a:xfrm>
              <a:custGeom>
                <a:avLst/>
                <a:gdLst>
                  <a:gd name="T0" fmla="*/ 60 w 60"/>
                  <a:gd name="T1" fmla="*/ 6 h 12"/>
                  <a:gd name="T2" fmla="*/ 60 w 60"/>
                  <a:gd name="T3" fmla="*/ 0 h 12"/>
                  <a:gd name="T4" fmla="*/ 6 w 60"/>
                  <a:gd name="T5" fmla="*/ 0 h 12"/>
                  <a:gd name="T6" fmla="*/ 0 w 60"/>
                  <a:gd name="T7" fmla="*/ 6 h 12"/>
                  <a:gd name="T8" fmla="*/ 6 w 60"/>
                  <a:gd name="T9" fmla="*/ 12 h 12"/>
                  <a:gd name="T10" fmla="*/ 51 w 60"/>
                  <a:gd name="T11" fmla="*/ 12 h 12"/>
                  <a:gd name="T12" fmla="*/ 60 w 6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60" y="6"/>
                    </a:moveTo>
                    <a:cubicBezTo>
                      <a:pt x="60" y="4"/>
                      <a:pt x="59" y="2"/>
                      <a:pt x="60" y="0"/>
                    </a:cubicBezTo>
                    <a:cubicBezTo>
                      <a:pt x="6" y="0"/>
                      <a:pt x="6" y="0"/>
                      <a:pt x="6" y="0"/>
                    </a:cubicBezTo>
                    <a:cubicBezTo>
                      <a:pt x="2" y="0"/>
                      <a:pt x="0" y="3"/>
                      <a:pt x="0" y="6"/>
                    </a:cubicBezTo>
                    <a:cubicBezTo>
                      <a:pt x="0" y="10"/>
                      <a:pt x="2" y="12"/>
                      <a:pt x="6" y="12"/>
                    </a:cubicBezTo>
                    <a:cubicBezTo>
                      <a:pt x="51" y="12"/>
                      <a:pt x="51" y="12"/>
                      <a:pt x="51" y="12"/>
                    </a:cubicBezTo>
                    <a:cubicBezTo>
                      <a:pt x="53" y="9"/>
                      <a:pt x="56" y="7"/>
                      <a:pt x="6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16"/>
              <p:cNvSpPr>
                <a:spLocks/>
              </p:cNvSpPr>
              <p:nvPr/>
            </p:nvSpPr>
            <p:spPr bwMode="gray">
              <a:xfrm>
                <a:off x="2872895" y="6315043"/>
                <a:ext cx="134541" cy="36910"/>
              </a:xfrm>
              <a:custGeom>
                <a:avLst/>
                <a:gdLst>
                  <a:gd name="T0" fmla="*/ 6 w 48"/>
                  <a:gd name="T1" fmla="*/ 0 h 13"/>
                  <a:gd name="T2" fmla="*/ 0 w 48"/>
                  <a:gd name="T3" fmla="*/ 7 h 13"/>
                  <a:gd name="T4" fmla="*/ 6 w 48"/>
                  <a:gd name="T5" fmla="*/ 13 h 13"/>
                  <a:gd name="T6" fmla="*/ 46 w 48"/>
                  <a:gd name="T7" fmla="*/ 13 h 13"/>
                  <a:gd name="T8" fmla="*/ 48 w 48"/>
                  <a:gd name="T9" fmla="*/ 0 h 13"/>
                  <a:gd name="T10" fmla="*/ 6 w 48"/>
                  <a:gd name="T11" fmla="*/ 0 h 13"/>
                </a:gdLst>
                <a:ahLst/>
                <a:cxnLst>
                  <a:cxn ang="0">
                    <a:pos x="T0" y="T1"/>
                  </a:cxn>
                  <a:cxn ang="0">
                    <a:pos x="T2" y="T3"/>
                  </a:cxn>
                  <a:cxn ang="0">
                    <a:pos x="T4" y="T5"/>
                  </a:cxn>
                  <a:cxn ang="0">
                    <a:pos x="T6" y="T7"/>
                  </a:cxn>
                  <a:cxn ang="0">
                    <a:pos x="T8" y="T9"/>
                  </a:cxn>
                  <a:cxn ang="0">
                    <a:pos x="T10" y="T11"/>
                  </a:cxn>
                </a:cxnLst>
                <a:rect l="0" t="0" r="r" b="b"/>
                <a:pathLst>
                  <a:path w="48" h="13">
                    <a:moveTo>
                      <a:pt x="6" y="0"/>
                    </a:moveTo>
                    <a:cubicBezTo>
                      <a:pt x="2" y="0"/>
                      <a:pt x="0" y="3"/>
                      <a:pt x="0" y="7"/>
                    </a:cubicBezTo>
                    <a:cubicBezTo>
                      <a:pt x="0" y="10"/>
                      <a:pt x="2" y="13"/>
                      <a:pt x="6" y="13"/>
                    </a:cubicBezTo>
                    <a:cubicBezTo>
                      <a:pt x="46" y="13"/>
                      <a:pt x="46" y="13"/>
                      <a:pt x="46" y="13"/>
                    </a:cubicBezTo>
                    <a:cubicBezTo>
                      <a:pt x="48" y="0"/>
                      <a:pt x="48" y="0"/>
                      <a:pt x="48" y="0"/>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Группа 7"/>
          <p:cNvGrpSpPr/>
          <p:nvPr/>
        </p:nvGrpSpPr>
        <p:grpSpPr>
          <a:xfrm>
            <a:off x="3528000" y="4284000"/>
            <a:ext cx="2196128" cy="1665280"/>
            <a:chOff x="3186899" y="4284000"/>
            <a:chExt cx="2196128" cy="1665280"/>
          </a:xfrm>
        </p:grpSpPr>
        <p:sp>
          <p:nvSpPr>
            <p:cNvPr id="14" name="Rechteck 23"/>
            <p:cNvSpPr txBox="1">
              <a:spLocks/>
            </p:cNvSpPr>
            <p:nvPr/>
          </p:nvSpPr>
          <p:spPr bwMode="gray">
            <a:xfrm>
              <a:off x="3222787" y="4680000"/>
              <a:ext cx="2160240" cy="12692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b="1" dirty="0">
                  <a:solidFill>
                    <a:schemeClr val="tx1"/>
                  </a:solidFill>
                </a:rPr>
                <a:t>52 </a:t>
              </a:r>
              <a:endParaRPr lang="ru-RU" b="1" dirty="0" smtClean="0">
                <a:solidFill>
                  <a:schemeClr val="tx1"/>
                </a:solidFill>
              </a:endParaRPr>
            </a:p>
            <a:p>
              <a:r>
                <a:rPr lang="ru-RU" b="1" dirty="0" smtClean="0">
                  <a:solidFill>
                    <a:schemeClr val="tx1"/>
                  </a:solidFill>
                </a:rPr>
                <a:t>решения </a:t>
              </a:r>
            </a:p>
            <a:p>
              <a:r>
                <a:rPr lang="ru-RU" sz="1400" b="1" dirty="0" smtClean="0">
                  <a:solidFill>
                    <a:schemeClr val="tx1"/>
                  </a:solidFill>
                </a:rPr>
                <a:t>информационных</a:t>
              </a:r>
            </a:p>
          </p:txBody>
        </p:sp>
        <p:grpSp>
          <p:nvGrpSpPr>
            <p:cNvPr id="26" name="Gruppieren 6"/>
            <p:cNvGrpSpPr/>
            <p:nvPr/>
          </p:nvGrpSpPr>
          <p:grpSpPr bwMode="gray">
            <a:xfrm>
              <a:off x="3186899" y="4284000"/>
              <a:ext cx="542926" cy="592911"/>
              <a:chOff x="3016082" y="5756252"/>
              <a:chExt cx="542926" cy="592911"/>
            </a:xfrm>
          </p:grpSpPr>
          <p:sp>
            <p:nvSpPr>
              <p:cNvPr id="27" name="Freeform 2449"/>
              <p:cNvSpPr>
                <a:spLocks noEditPoints="1"/>
              </p:cNvSpPr>
              <p:nvPr/>
            </p:nvSpPr>
            <p:spPr bwMode="gray">
              <a:xfrm>
                <a:off x="3322073" y="5756252"/>
                <a:ext cx="236935" cy="236935"/>
              </a:xfrm>
              <a:custGeom>
                <a:avLst/>
                <a:gdLst>
                  <a:gd name="T0" fmla="*/ 66 w 84"/>
                  <a:gd name="T1" fmla="*/ 36 h 84"/>
                  <a:gd name="T2" fmla="*/ 42 w 84"/>
                  <a:gd name="T3" fmla="*/ 60 h 84"/>
                  <a:gd name="T4" fmla="*/ 30 w 84"/>
                  <a:gd name="T5" fmla="*/ 60 h 84"/>
                  <a:gd name="T6" fmla="*/ 18 w 84"/>
                  <a:gd name="T7" fmla="*/ 48 h 84"/>
                  <a:gd name="T8" fmla="*/ 18 w 84"/>
                  <a:gd name="T9" fmla="*/ 36 h 84"/>
                  <a:gd name="T10" fmla="*/ 30 w 84"/>
                  <a:gd name="T11" fmla="*/ 36 h 84"/>
                  <a:gd name="T12" fmla="*/ 36 w 84"/>
                  <a:gd name="T13" fmla="*/ 42 h 84"/>
                  <a:gd name="T14" fmla="*/ 54 w 84"/>
                  <a:gd name="T15" fmla="*/ 24 h 84"/>
                  <a:gd name="T16" fmla="*/ 66 w 84"/>
                  <a:gd name="T17" fmla="*/ 24 h 84"/>
                  <a:gd name="T18" fmla="*/ 66 w 84"/>
                  <a:gd name="T19" fmla="*/ 36 h 84"/>
                  <a:gd name="T20" fmla="*/ 42 w 84"/>
                  <a:gd name="T21" fmla="*/ 0 h 84"/>
                  <a:gd name="T22" fmla="*/ 0 w 84"/>
                  <a:gd name="T23" fmla="*/ 42 h 84"/>
                  <a:gd name="T24" fmla="*/ 42 w 84"/>
                  <a:gd name="T25" fmla="*/ 84 h 84"/>
                  <a:gd name="T26" fmla="*/ 84 w 84"/>
                  <a:gd name="T27" fmla="*/ 42 h 84"/>
                  <a:gd name="T28" fmla="*/ 42 w 84"/>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66" y="36"/>
                    </a:moveTo>
                    <a:cubicBezTo>
                      <a:pt x="42" y="60"/>
                      <a:pt x="42" y="60"/>
                      <a:pt x="42" y="60"/>
                    </a:cubicBezTo>
                    <a:cubicBezTo>
                      <a:pt x="39" y="63"/>
                      <a:pt x="33" y="63"/>
                      <a:pt x="30" y="60"/>
                    </a:cubicBezTo>
                    <a:cubicBezTo>
                      <a:pt x="18" y="48"/>
                      <a:pt x="18" y="48"/>
                      <a:pt x="18" y="48"/>
                    </a:cubicBezTo>
                    <a:cubicBezTo>
                      <a:pt x="15" y="45"/>
                      <a:pt x="15" y="40"/>
                      <a:pt x="18" y="36"/>
                    </a:cubicBezTo>
                    <a:cubicBezTo>
                      <a:pt x="21" y="33"/>
                      <a:pt x="27" y="33"/>
                      <a:pt x="30" y="36"/>
                    </a:cubicBezTo>
                    <a:cubicBezTo>
                      <a:pt x="36" y="42"/>
                      <a:pt x="36" y="42"/>
                      <a:pt x="36" y="42"/>
                    </a:cubicBezTo>
                    <a:cubicBezTo>
                      <a:pt x="54" y="24"/>
                      <a:pt x="54" y="24"/>
                      <a:pt x="54" y="24"/>
                    </a:cubicBezTo>
                    <a:cubicBezTo>
                      <a:pt x="57" y="21"/>
                      <a:pt x="62" y="21"/>
                      <a:pt x="66" y="24"/>
                    </a:cubicBezTo>
                    <a:cubicBezTo>
                      <a:pt x="69" y="28"/>
                      <a:pt x="69" y="33"/>
                      <a:pt x="66" y="36"/>
                    </a:cubicBezTo>
                    <a:close/>
                    <a:moveTo>
                      <a:pt x="42" y="0"/>
                    </a:moveTo>
                    <a:cubicBezTo>
                      <a:pt x="19" y="0"/>
                      <a:pt x="0" y="19"/>
                      <a:pt x="0" y="42"/>
                    </a:cubicBezTo>
                    <a:cubicBezTo>
                      <a:pt x="0" y="65"/>
                      <a:pt x="19" y="84"/>
                      <a:pt x="42" y="84"/>
                    </a:cubicBezTo>
                    <a:cubicBezTo>
                      <a:pt x="65" y="84"/>
                      <a:pt x="84" y="65"/>
                      <a:pt x="84" y="42"/>
                    </a:cubicBezTo>
                    <a:cubicBezTo>
                      <a:pt x="84" y="19"/>
                      <a:pt x="65"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50"/>
              <p:cNvSpPr>
                <a:spLocks/>
              </p:cNvSpPr>
              <p:nvPr/>
            </p:nvSpPr>
            <p:spPr bwMode="gray">
              <a:xfrm>
                <a:off x="3016082" y="5806238"/>
                <a:ext cx="407194" cy="542925"/>
              </a:xfrm>
              <a:custGeom>
                <a:avLst/>
                <a:gdLst>
                  <a:gd name="T0" fmla="*/ 133 w 145"/>
                  <a:gd name="T1" fmla="*/ 150 h 193"/>
                  <a:gd name="T2" fmla="*/ 103 w 145"/>
                  <a:gd name="T3" fmla="*/ 150 h 193"/>
                  <a:gd name="T4" fmla="*/ 103 w 145"/>
                  <a:gd name="T5" fmla="*/ 180 h 193"/>
                  <a:gd name="T6" fmla="*/ 103 w 145"/>
                  <a:gd name="T7" fmla="*/ 180 h 193"/>
                  <a:gd name="T8" fmla="*/ 103 w 145"/>
                  <a:gd name="T9" fmla="*/ 180 h 193"/>
                  <a:gd name="T10" fmla="*/ 93 w 145"/>
                  <a:gd name="T11" fmla="*/ 180 h 193"/>
                  <a:gd name="T12" fmla="*/ 52 w 145"/>
                  <a:gd name="T13" fmla="*/ 180 h 193"/>
                  <a:gd name="T14" fmla="*/ 27 w 145"/>
                  <a:gd name="T15" fmla="*/ 180 h 193"/>
                  <a:gd name="T16" fmla="*/ 12 w 145"/>
                  <a:gd name="T17" fmla="*/ 166 h 193"/>
                  <a:gd name="T18" fmla="*/ 12 w 145"/>
                  <a:gd name="T19" fmla="*/ 27 h 193"/>
                  <a:gd name="T20" fmla="*/ 17 w 145"/>
                  <a:gd name="T21" fmla="*/ 17 h 193"/>
                  <a:gd name="T22" fmla="*/ 27 w 145"/>
                  <a:gd name="T23" fmla="*/ 12 h 193"/>
                  <a:gd name="T24" fmla="*/ 106 w 145"/>
                  <a:gd name="T25" fmla="*/ 12 h 193"/>
                  <a:gd name="T26" fmla="*/ 117 w 145"/>
                  <a:gd name="T27" fmla="*/ 0 h 193"/>
                  <a:gd name="T28" fmla="*/ 26 w 145"/>
                  <a:gd name="T29" fmla="*/ 0 h 193"/>
                  <a:gd name="T30" fmla="*/ 26 w 145"/>
                  <a:gd name="T31" fmla="*/ 0 h 193"/>
                  <a:gd name="T32" fmla="*/ 8 w 145"/>
                  <a:gd name="T33" fmla="*/ 7 h 193"/>
                  <a:gd name="T34" fmla="*/ 0 w 145"/>
                  <a:gd name="T35" fmla="*/ 25 h 193"/>
                  <a:gd name="T36" fmla="*/ 0 w 145"/>
                  <a:gd name="T37" fmla="*/ 167 h 193"/>
                  <a:gd name="T38" fmla="*/ 26 w 145"/>
                  <a:gd name="T39" fmla="*/ 193 h 193"/>
                  <a:gd name="T40" fmla="*/ 51 w 145"/>
                  <a:gd name="T41" fmla="*/ 193 h 193"/>
                  <a:gd name="T42" fmla="*/ 94 w 145"/>
                  <a:gd name="T43" fmla="*/ 193 h 193"/>
                  <a:gd name="T44" fmla="*/ 104 w 145"/>
                  <a:gd name="T45" fmla="*/ 193 h 193"/>
                  <a:gd name="T46" fmla="*/ 111 w 145"/>
                  <a:gd name="T47" fmla="*/ 190 h 193"/>
                  <a:gd name="T48" fmla="*/ 142 w 145"/>
                  <a:gd name="T49" fmla="*/ 159 h 193"/>
                  <a:gd name="T50" fmla="*/ 145 w 145"/>
                  <a:gd name="T51" fmla="*/ 153 h 193"/>
                  <a:gd name="T52" fmla="*/ 145 w 145"/>
                  <a:gd name="T53" fmla="*/ 151 h 193"/>
                  <a:gd name="T54" fmla="*/ 145 w 145"/>
                  <a:gd name="T55" fmla="*/ 151 h 193"/>
                  <a:gd name="T56" fmla="*/ 145 w 145"/>
                  <a:gd name="T57" fmla="*/ 96 h 193"/>
                  <a:gd name="T58" fmla="*/ 133 w 145"/>
                  <a:gd name="T59" fmla="*/ 93 h 193"/>
                  <a:gd name="T60" fmla="*/ 133 w 145"/>
                  <a:gd name="T61" fmla="*/ 15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93">
                    <a:moveTo>
                      <a:pt x="133" y="150"/>
                    </a:moveTo>
                    <a:cubicBezTo>
                      <a:pt x="103" y="150"/>
                      <a:pt x="103" y="150"/>
                      <a:pt x="103" y="150"/>
                    </a:cubicBezTo>
                    <a:cubicBezTo>
                      <a:pt x="103" y="180"/>
                      <a:pt x="103" y="180"/>
                      <a:pt x="103" y="180"/>
                    </a:cubicBezTo>
                    <a:cubicBezTo>
                      <a:pt x="103" y="180"/>
                      <a:pt x="103" y="180"/>
                      <a:pt x="103" y="180"/>
                    </a:cubicBezTo>
                    <a:cubicBezTo>
                      <a:pt x="103" y="180"/>
                      <a:pt x="103" y="180"/>
                      <a:pt x="103" y="180"/>
                    </a:cubicBezTo>
                    <a:cubicBezTo>
                      <a:pt x="93" y="180"/>
                      <a:pt x="93" y="180"/>
                      <a:pt x="93" y="180"/>
                    </a:cubicBezTo>
                    <a:cubicBezTo>
                      <a:pt x="52" y="180"/>
                      <a:pt x="52" y="180"/>
                      <a:pt x="52" y="180"/>
                    </a:cubicBezTo>
                    <a:cubicBezTo>
                      <a:pt x="27" y="180"/>
                      <a:pt x="27" y="180"/>
                      <a:pt x="27" y="180"/>
                    </a:cubicBezTo>
                    <a:cubicBezTo>
                      <a:pt x="19" y="180"/>
                      <a:pt x="12" y="174"/>
                      <a:pt x="12" y="166"/>
                    </a:cubicBezTo>
                    <a:cubicBezTo>
                      <a:pt x="12" y="27"/>
                      <a:pt x="12" y="27"/>
                      <a:pt x="12" y="27"/>
                    </a:cubicBezTo>
                    <a:cubicBezTo>
                      <a:pt x="12" y="23"/>
                      <a:pt x="14" y="19"/>
                      <a:pt x="17" y="17"/>
                    </a:cubicBezTo>
                    <a:cubicBezTo>
                      <a:pt x="19" y="14"/>
                      <a:pt x="23" y="12"/>
                      <a:pt x="27" y="12"/>
                    </a:cubicBezTo>
                    <a:cubicBezTo>
                      <a:pt x="106" y="12"/>
                      <a:pt x="106" y="12"/>
                      <a:pt x="106" y="12"/>
                    </a:cubicBezTo>
                    <a:cubicBezTo>
                      <a:pt x="109" y="8"/>
                      <a:pt x="113" y="4"/>
                      <a:pt x="117" y="0"/>
                    </a:cubicBezTo>
                    <a:cubicBezTo>
                      <a:pt x="26" y="0"/>
                      <a:pt x="26" y="0"/>
                      <a:pt x="26" y="0"/>
                    </a:cubicBezTo>
                    <a:cubicBezTo>
                      <a:pt x="26" y="0"/>
                      <a:pt x="26" y="0"/>
                      <a:pt x="26" y="0"/>
                    </a:cubicBezTo>
                    <a:cubicBezTo>
                      <a:pt x="19" y="0"/>
                      <a:pt x="12" y="3"/>
                      <a:pt x="8" y="7"/>
                    </a:cubicBezTo>
                    <a:cubicBezTo>
                      <a:pt x="3" y="12"/>
                      <a:pt x="0" y="18"/>
                      <a:pt x="0" y="25"/>
                    </a:cubicBezTo>
                    <a:cubicBezTo>
                      <a:pt x="0" y="167"/>
                      <a:pt x="0" y="167"/>
                      <a:pt x="0" y="167"/>
                    </a:cubicBezTo>
                    <a:cubicBezTo>
                      <a:pt x="0" y="181"/>
                      <a:pt x="12" y="193"/>
                      <a:pt x="26" y="193"/>
                    </a:cubicBezTo>
                    <a:cubicBezTo>
                      <a:pt x="51" y="193"/>
                      <a:pt x="51" y="193"/>
                      <a:pt x="51" y="193"/>
                    </a:cubicBezTo>
                    <a:cubicBezTo>
                      <a:pt x="94" y="193"/>
                      <a:pt x="94" y="193"/>
                      <a:pt x="94" y="193"/>
                    </a:cubicBezTo>
                    <a:cubicBezTo>
                      <a:pt x="104" y="193"/>
                      <a:pt x="104" y="193"/>
                      <a:pt x="104" y="193"/>
                    </a:cubicBezTo>
                    <a:cubicBezTo>
                      <a:pt x="107" y="193"/>
                      <a:pt x="110" y="192"/>
                      <a:pt x="111" y="190"/>
                    </a:cubicBezTo>
                    <a:cubicBezTo>
                      <a:pt x="142" y="159"/>
                      <a:pt x="142" y="159"/>
                      <a:pt x="142" y="159"/>
                    </a:cubicBezTo>
                    <a:cubicBezTo>
                      <a:pt x="144" y="158"/>
                      <a:pt x="145" y="155"/>
                      <a:pt x="145" y="153"/>
                    </a:cubicBezTo>
                    <a:cubicBezTo>
                      <a:pt x="145" y="152"/>
                      <a:pt x="145" y="152"/>
                      <a:pt x="145" y="151"/>
                    </a:cubicBezTo>
                    <a:cubicBezTo>
                      <a:pt x="145" y="151"/>
                      <a:pt x="145" y="151"/>
                      <a:pt x="145" y="151"/>
                    </a:cubicBezTo>
                    <a:cubicBezTo>
                      <a:pt x="145" y="96"/>
                      <a:pt x="145" y="96"/>
                      <a:pt x="145" y="96"/>
                    </a:cubicBezTo>
                    <a:cubicBezTo>
                      <a:pt x="141" y="96"/>
                      <a:pt x="137" y="95"/>
                      <a:pt x="133" y="93"/>
                    </a:cubicBezTo>
                    <a:lnTo>
                      <a:pt x="133"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51"/>
              <p:cNvSpPr>
                <a:spLocks/>
              </p:cNvSpPr>
              <p:nvPr/>
            </p:nvSpPr>
            <p:spPr bwMode="gray">
              <a:xfrm>
                <a:off x="3082757" y="5869362"/>
                <a:ext cx="73819" cy="72629"/>
              </a:xfrm>
              <a:custGeom>
                <a:avLst/>
                <a:gdLst>
                  <a:gd name="T0" fmla="*/ 22 w 26"/>
                  <a:gd name="T1" fmla="*/ 0 h 26"/>
                  <a:gd name="T2" fmla="*/ 5 w 26"/>
                  <a:gd name="T3" fmla="*/ 0 h 26"/>
                  <a:gd name="T4" fmla="*/ 0 w 26"/>
                  <a:gd name="T5" fmla="*/ 4 h 26"/>
                  <a:gd name="T6" fmla="*/ 0 w 26"/>
                  <a:gd name="T7" fmla="*/ 21 h 26"/>
                  <a:gd name="T8" fmla="*/ 5 w 26"/>
                  <a:gd name="T9" fmla="*/ 26 h 26"/>
                  <a:gd name="T10" fmla="*/ 22 w 26"/>
                  <a:gd name="T11" fmla="*/ 26 h 26"/>
                  <a:gd name="T12" fmla="*/ 26 w 26"/>
                  <a:gd name="T13" fmla="*/ 21 h 26"/>
                  <a:gd name="T14" fmla="*/ 26 w 26"/>
                  <a:gd name="T15" fmla="*/ 4 h 26"/>
                  <a:gd name="T16" fmla="*/ 22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2" y="0"/>
                    </a:moveTo>
                    <a:cubicBezTo>
                      <a:pt x="5" y="0"/>
                      <a:pt x="5" y="0"/>
                      <a:pt x="5" y="0"/>
                    </a:cubicBezTo>
                    <a:cubicBezTo>
                      <a:pt x="2" y="0"/>
                      <a:pt x="0" y="2"/>
                      <a:pt x="0" y="4"/>
                    </a:cubicBezTo>
                    <a:cubicBezTo>
                      <a:pt x="0" y="21"/>
                      <a:pt x="0" y="21"/>
                      <a:pt x="0" y="21"/>
                    </a:cubicBezTo>
                    <a:cubicBezTo>
                      <a:pt x="0" y="24"/>
                      <a:pt x="2" y="26"/>
                      <a:pt x="5" y="26"/>
                    </a:cubicBezTo>
                    <a:cubicBezTo>
                      <a:pt x="22" y="26"/>
                      <a:pt x="22" y="26"/>
                      <a:pt x="22" y="26"/>
                    </a:cubicBezTo>
                    <a:cubicBezTo>
                      <a:pt x="24" y="26"/>
                      <a:pt x="26" y="24"/>
                      <a:pt x="26" y="21"/>
                    </a:cubicBezTo>
                    <a:cubicBezTo>
                      <a:pt x="26" y="4"/>
                      <a:pt x="26" y="4"/>
                      <a:pt x="26" y="4"/>
                    </a:cubicBezTo>
                    <a:cubicBezTo>
                      <a:pt x="26" y="2"/>
                      <a:pt x="2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52"/>
              <p:cNvSpPr>
                <a:spLocks/>
              </p:cNvSpPr>
              <p:nvPr/>
            </p:nvSpPr>
            <p:spPr bwMode="gray">
              <a:xfrm>
                <a:off x="3082757" y="5993187"/>
                <a:ext cx="73819" cy="70247"/>
              </a:xfrm>
              <a:custGeom>
                <a:avLst/>
                <a:gdLst>
                  <a:gd name="T0" fmla="*/ 22 w 26"/>
                  <a:gd name="T1" fmla="*/ 0 h 25"/>
                  <a:gd name="T2" fmla="*/ 5 w 26"/>
                  <a:gd name="T3" fmla="*/ 0 h 25"/>
                  <a:gd name="T4" fmla="*/ 0 w 26"/>
                  <a:gd name="T5" fmla="*/ 4 h 25"/>
                  <a:gd name="T6" fmla="*/ 0 w 26"/>
                  <a:gd name="T7" fmla="*/ 21 h 25"/>
                  <a:gd name="T8" fmla="*/ 5 w 26"/>
                  <a:gd name="T9" fmla="*/ 25 h 25"/>
                  <a:gd name="T10" fmla="*/ 22 w 26"/>
                  <a:gd name="T11" fmla="*/ 25 h 25"/>
                  <a:gd name="T12" fmla="*/ 26 w 26"/>
                  <a:gd name="T13" fmla="*/ 21 h 25"/>
                  <a:gd name="T14" fmla="*/ 26 w 26"/>
                  <a:gd name="T15" fmla="*/ 4 h 25"/>
                  <a:gd name="T16" fmla="*/ 22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2" y="0"/>
                    </a:moveTo>
                    <a:cubicBezTo>
                      <a:pt x="5" y="0"/>
                      <a:pt x="5" y="0"/>
                      <a:pt x="5" y="0"/>
                    </a:cubicBezTo>
                    <a:cubicBezTo>
                      <a:pt x="2" y="0"/>
                      <a:pt x="0" y="2"/>
                      <a:pt x="0" y="4"/>
                    </a:cubicBezTo>
                    <a:cubicBezTo>
                      <a:pt x="0" y="21"/>
                      <a:pt x="0" y="21"/>
                      <a:pt x="0" y="21"/>
                    </a:cubicBezTo>
                    <a:cubicBezTo>
                      <a:pt x="0" y="23"/>
                      <a:pt x="2" y="25"/>
                      <a:pt x="5" y="25"/>
                    </a:cubicBezTo>
                    <a:cubicBezTo>
                      <a:pt x="22" y="25"/>
                      <a:pt x="22" y="25"/>
                      <a:pt x="22" y="25"/>
                    </a:cubicBezTo>
                    <a:cubicBezTo>
                      <a:pt x="24" y="25"/>
                      <a:pt x="26" y="23"/>
                      <a:pt x="26" y="21"/>
                    </a:cubicBezTo>
                    <a:cubicBezTo>
                      <a:pt x="26" y="4"/>
                      <a:pt x="26" y="4"/>
                      <a:pt x="26" y="4"/>
                    </a:cubicBezTo>
                    <a:cubicBezTo>
                      <a:pt x="26" y="2"/>
                      <a:pt x="2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53"/>
              <p:cNvSpPr>
                <a:spLocks/>
              </p:cNvSpPr>
              <p:nvPr/>
            </p:nvSpPr>
            <p:spPr bwMode="gray">
              <a:xfrm>
                <a:off x="3082757" y="6113440"/>
                <a:ext cx="73819" cy="73819"/>
              </a:xfrm>
              <a:custGeom>
                <a:avLst/>
                <a:gdLst>
                  <a:gd name="T0" fmla="*/ 22 w 26"/>
                  <a:gd name="T1" fmla="*/ 0 h 26"/>
                  <a:gd name="T2" fmla="*/ 5 w 26"/>
                  <a:gd name="T3" fmla="*/ 0 h 26"/>
                  <a:gd name="T4" fmla="*/ 0 w 26"/>
                  <a:gd name="T5" fmla="*/ 5 h 26"/>
                  <a:gd name="T6" fmla="*/ 0 w 26"/>
                  <a:gd name="T7" fmla="*/ 22 h 26"/>
                  <a:gd name="T8" fmla="*/ 5 w 26"/>
                  <a:gd name="T9" fmla="*/ 26 h 26"/>
                  <a:gd name="T10" fmla="*/ 22 w 26"/>
                  <a:gd name="T11" fmla="*/ 26 h 26"/>
                  <a:gd name="T12" fmla="*/ 26 w 26"/>
                  <a:gd name="T13" fmla="*/ 22 h 26"/>
                  <a:gd name="T14" fmla="*/ 26 w 26"/>
                  <a:gd name="T15" fmla="*/ 5 h 26"/>
                  <a:gd name="T16" fmla="*/ 22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2" y="0"/>
                    </a:moveTo>
                    <a:cubicBezTo>
                      <a:pt x="5" y="0"/>
                      <a:pt x="5" y="0"/>
                      <a:pt x="5" y="0"/>
                    </a:cubicBezTo>
                    <a:cubicBezTo>
                      <a:pt x="2" y="0"/>
                      <a:pt x="0" y="2"/>
                      <a:pt x="0" y="5"/>
                    </a:cubicBezTo>
                    <a:cubicBezTo>
                      <a:pt x="0" y="22"/>
                      <a:pt x="0" y="22"/>
                      <a:pt x="0" y="22"/>
                    </a:cubicBezTo>
                    <a:cubicBezTo>
                      <a:pt x="0" y="24"/>
                      <a:pt x="2" y="26"/>
                      <a:pt x="5" y="26"/>
                    </a:cubicBezTo>
                    <a:cubicBezTo>
                      <a:pt x="22" y="26"/>
                      <a:pt x="22" y="26"/>
                      <a:pt x="22" y="26"/>
                    </a:cubicBezTo>
                    <a:cubicBezTo>
                      <a:pt x="24" y="26"/>
                      <a:pt x="26" y="24"/>
                      <a:pt x="26" y="22"/>
                    </a:cubicBezTo>
                    <a:cubicBezTo>
                      <a:pt x="26" y="5"/>
                      <a:pt x="26" y="5"/>
                      <a:pt x="26" y="5"/>
                    </a:cubicBezTo>
                    <a:cubicBezTo>
                      <a:pt x="26" y="2"/>
                      <a:pt x="2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454"/>
              <p:cNvSpPr>
                <a:spLocks/>
              </p:cNvSpPr>
              <p:nvPr/>
            </p:nvSpPr>
            <p:spPr bwMode="gray">
              <a:xfrm>
                <a:off x="3187532" y="5874124"/>
                <a:ext cx="103585" cy="34529"/>
              </a:xfrm>
              <a:custGeom>
                <a:avLst/>
                <a:gdLst>
                  <a:gd name="T0" fmla="*/ 36 w 37"/>
                  <a:gd name="T1" fmla="*/ 0 h 12"/>
                  <a:gd name="T2" fmla="*/ 6 w 37"/>
                  <a:gd name="T3" fmla="*/ 0 h 12"/>
                  <a:gd name="T4" fmla="*/ 0 w 37"/>
                  <a:gd name="T5" fmla="*/ 6 h 12"/>
                  <a:gd name="T6" fmla="*/ 6 w 37"/>
                  <a:gd name="T7" fmla="*/ 12 h 12"/>
                  <a:gd name="T8" fmla="*/ 37 w 37"/>
                  <a:gd name="T9" fmla="*/ 12 h 12"/>
                  <a:gd name="T10" fmla="*/ 36 w 37"/>
                  <a:gd name="T11" fmla="*/ 0 h 12"/>
                </a:gdLst>
                <a:ahLst/>
                <a:cxnLst>
                  <a:cxn ang="0">
                    <a:pos x="T0" y="T1"/>
                  </a:cxn>
                  <a:cxn ang="0">
                    <a:pos x="T2" y="T3"/>
                  </a:cxn>
                  <a:cxn ang="0">
                    <a:pos x="T4" y="T5"/>
                  </a:cxn>
                  <a:cxn ang="0">
                    <a:pos x="T6" y="T7"/>
                  </a:cxn>
                  <a:cxn ang="0">
                    <a:pos x="T8" y="T9"/>
                  </a:cxn>
                  <a:cxn ang="0">
                    <a:pos x="T10" y="T11"/>
                  </a:cxn>
                </a:cxnLst>
                <a:rect l="0" t="0" r="r" b="b"/>
                <a:pathLst>
                  <a:path w="37" h="12">
                    <a:moveTo>
                      <a:pt x="36" y="0"/>
                    </a:moveTo>
                    <a:cubicBezTo>
                      <a:pt x="6" y="0"/>
                      <a:pt x="6" y="0"/>
                      <a:pt x="6" y="0"/>
                    </a:cubicBezTo>
                    <a:cubicBezTo>
                      <a:pt x="2" y="0"/>
                      <a:pt x="0" y="3"/>
                      <a:pt x="0" y="6"/>
                    </a:cubicBezTo>
                    <a:cubicBezTo>
                      <a:pt x="0" y="10"/>
                      <a:pt x="2" y="12"/>
                      <a:pt x="6" y="12"/>
                    </a:cubicBezTo>
                    <a:cubicBezTo>
                      <a:pt x="37" y="12"/>
                      <a:pt x="37" y="12"/>
                      <a:pt x="37" y="12"/>
                    </a:cubicBezTo>
                    <a:cubicBezTo>
                      <a:pt x="36" y="8"/>
                      <a:pt x="36" y="4"/>
                      <a:pt x="3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55"/>
              <p:cNvSpPr>
                <a:spLocks/>
              </p:cNvSpPr>
              <p:nvPr/>
            </p:nvSpPr>
            <p:spPr bwMode="gray">
              <a:xfrm>
                <a:off x="3187532" y="5941990"/>
                <a:ext cx="140494" cy="33338"/>
              </a:xfrm>
              <a:custGeom>
                <a:avLst/>
                <a:gdLst>
                  <a:gd name="T0" fmla="*/ 6 w 50"/>
                  <a:gd name="T1" fmla="*/ 0 h 12"/>
                  <a:gd name="T2" fmla="*/ 0 w 50"/>
                  <a:gd name="T3" fmla="*/ 6 h 12"/>
                  <a:gd name="T4" fmla="*/ 6 w 50"/>
                  <a:gd name="T5" fmla="*/ 12 h 12"/>
                  <a:gd name="T6" fmla="*/ 50 w 50"/>
                  <a:gd name="T7" fmla="*/ 12 h 12"/>
                  <a:gd name="T8" fmla="*/ 41 w 50"/>
                  <a:gd name="T9" fmla="*/ 0 h 12"/>
                  <a:gd name="T10" fmla="*/ 6 w 50"/>
                  <a:gd name="T11" fmla="*/ 0 h 12"/>
                </a:gdLst>
                <a:ahLst/>
                <a:cxnLst>
                  <a:cxn ang="0">
                    <a:pos x="T0" y="T1"/>
                  </a:cxn>
                  <a:cxn ang="0">
                    <a:pos x="T2" y="T3"/>
                  </a:cxn>
                  <a:cxn ang="0">
                    <a:pos x="T4" y="T5"/>
                  </a:cxn>
                  <a:cxn ang="0">
                    <a:pos x="T6" y="T7"/>
                  </a:cxn>
                  <a:cxn ang="0">
                    <a:pos x="T8" y="T9"/>
                  </a:cxn>
                  <a:cxn ang="0">
                    <a:pos x="T10" y="T11"/>
                  </a:cxn>
                </a:cxnLst>
                <a:rect l="0" t="0" r="r" b="b"/>
                <a:pathLst>
                  <a:path w="50" h="12">
                    <a:moveTo>
                      <a:pt x="6" y="0"/>
                    </a:moveTo>
                    <a:cubicBezTo>
                      <a:pt x="2" y="0"/>
                      <a:pt x="0" y="3"/>
                      <a:pt x="0" y="6"/>
                    </a:cubicBezTo>
                    <a:cubicBezTo>
                      <a:pt x="0" y="10"/>
                      <a:pt x="2" y="12"/>
                      <a:pt x="6" y="12"/>
                    </a:cubicBezTo>
                    <a:cubicBezTo>
                      <a:pt x="50" y="12"/>
                      <a:pt x="50" y="12"/>
                      <a:pt x="50" y="12"/>
                    </a:cubicBezTo>
                    <a:cubicBezTo>
                      <a:pt x="46" y="9"/>
                      <a:pt x="44" y="5"/>
                      <a:pt x="41" y="0"/>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456"/>
              <p:cNvSpPr>
                <a:spLocks/>
              </p:cNvSpPr>
              <p:nvPr/>
            </p:nvSpPr>
            <p:spPr bwMode="gray">
              <a:xfrm>
                <a:off x="3187532" y="6009856"/>
                <a:ext cx="169069" cy="33338"/>
              </a:xfrm>
              <a:custGeom>
                <a:avLst/>
                <a:gdLst>
                  <a:gd name="T0" fmla="*/ 0 w 60"/>
                  <a:gd name="T1" fmla="*/ 6 h 12"/>
                  <a:gd name="T2" fmla="*/ 6 w 60"/>
                  <a:gd name="T3" fmla="*/ 12 h 12"/>
                  <a:gd name="T4" fmla="*/ 54 w 60"/>
                  <a:gd name="T5" fmla="*/ 12 h 12"/>
                  <a:gd name="T6" fmla="*/ 60 w 60"/>
                  <a:gd name="T7" fmla="*/ 6 h 12"/>
                  <a:gd name="T8" fmla="*/ 54 w 60"/>
                  <a:gd name="T9" fmla="*/ 0 h 12"/>
                  <a:gd name="T10" fmla="*/ 6 w 60"/>
                  <a:gd name="T11" fmla="*/ 0 h 12"/>
                  <a:gd name="T12" fmla="*/ 0 w 6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0" y="6"/>
                    </a:moveTo>
                    <a:cubicBezTo>
                      <a:pt x="0" y="10"/>
                      <a:pt x="2" y="12"/>
                      <a:pt x="6" y="12"/>
                    </a:cubicBezTo>
                    <a:cubicBezTo>
                      <a:pt x="54" y="12"/>
                      <a:pt x="54" y="12"/>
                      <a:pt x="54" y="12"/>
                    </a:cubicBezTo>
                    <a:cubicBezTo>
                      <a:pt x="57" y="12"/>
                      <a:pt x="60" y="10"/>
                      <a:pt x="60" y="6"/>
                    </a:cubicBezTo>
                    <a:cubicBezTo>
                      <a:pt x="60" y="3"/>
                      <a:pt x="57" y="0"/>
                      <a:pt x="54" y="0"/>
                    </a:cubicBezTo>
                    <a:cubicBezTo>
                      <a:pt x="6" y="0"/>
                      <a:pt x="6" y="0"/>
                      <a:pt x="6" y="0"/>
                    </a:cubicBezTo>
                    <a:cubicBezTo>
                      <a:pt x="2" y="0"/>
                      <a:pt x="0" y="3"/>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457"/>
              <p:cNvSpPr>
                <a:spLocks/>
              </p:cNvSpPr>
              <p:nvPr/>
            </p:nvSpPr>
            <p:spPr bwMode="gray">
              <a:xfrm>
                <a:off x="3187532" y="6080102"/>
                <a:ext cx="169069" cy="33338"/>
              </a:xfrm>
              <a:custGeom>
                <a:avLst/>
                <a:gdLst>
                  <a:gd name="T0" fmla="*/ 54 w 60"/>
                  <a:gd name="T1" fmla="*/ 0 h 12"/>
                  <a:gd name="T2" fmla="*/ 6 w 60"/>
                  <a:gd name="T3" fmla="*/ 0 h 12"/>
                  <a:gd name="T4" fmla="*/ 0 w 60"/>
                  <a:gd name="T5" fmla="*/ 6 h 12"/>
                  <a:gd name="T6" fmla="*/ 6 w 60"/>
                  <a:gd name="T7" fmla="*/ 12 h 12"/>
                  <a:gd name="T8" fmla="*/ 54 w 60"/>
                  <a:gd name="T9" fmla="*/ 12 h 12"/>
                  <a:gd name="T10" fmla="*/ 60 w 60"/>
                  <a:gd name="T11" fmla="*/ 6 h 12"/>
                  <a:gd name="T12" fmla="*/ 54 w 6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0"/>
                    </a:moveTo>
                    <a:cubicBezTo>
                      <a:pt x="6" y="0"/>
                      <a:pt x="6" y="0"/>
                      <a:pt x="6" y="0"/>
                    </a:cubicBezTo>
                    <a:cubicBezTo>
                      <a:pt x="2" y="0"/>
                      <a:pt x="0" y="2"/>
                      <a:pt x="0" y="6"/>
                    </a:cubicBezTo>
                    <a:cubicBezTo>
                      <a:pt x="0" y="9"/>
                      <a:pt x="2" y="12"/>
                      <a:pt x="6" y="12"/>
                    </a:cubicBezTo>
                    <a:cubicBezTo>
                      <a:pt x="54" y="12"/>
                      <a:pt x="54" y="12"/>
                      <a:pt x="54" y="12"/>
                    </a:cubicBezTo>
                    <a:cubicBezTo>
                      <a:pt x="57" y="12"/>
                      <a:pt x="60" y="9"/>
                      <a:pt x="60" y="6"/>
                    </a:cubicBezTo>
                    <a:cubicBezTo>
                      <a:pt x="60" y="2"/>
                      <a:pt x="57" y="0"/>
                      <a:pt x="5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58"/>
              <p:cNvSpPr>
                <a:spLocks/>
              </p:cNvSpPr>
              <p:nvPr/>
            </p:nvSpPr>
            <p:spPr bwMode="gray">
              <a:xfrm>
                <a:off x="3187532" y="6147968"/>
                <a:ext cx="101204" cy="33338"/>
              </a:xfrm>
              <a:custGeom>
                <a:avLst/>
                <a:gdLst>
                  <a:gd name="T0" fmla="*/ 30 w 36"/>
                  <a:gd name="T1" fmla="*/ 0 h 12"/>
                  <a:gd name="T2" fmla="*/ 6 w 36"/>
                  <a:gd name="T3" fmla="*/ 0 h 12"/>
                  <a:gd name="T4" fmla="*/ 0 w 36"/>
                  <a:gd name="T5" fmla="*/ 6 h 12"/>
                  <a:gd name="T6" fmla="*/ 6 w 36"/>
                  <a:gd name="T7" fmla="*/ 12 h 12"/>
                  <a:gd name="T8" fmla="*/ 30 w 36"/>
                  <a:gd name="T9" fmla="*/ 12 h 12"/>
                  <a:gd name="T10" fmla="*/ 36 w 36"/>
                  <a:gd name="T11" fmla="*/ 6 h 12"/>
                  <a:gd name="T12" fmla="*/ 30 w 3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0"/>
                    </a:moveTo>
                    <a:cubicBezTo>
                      <a:pt x="6" y="0"/>
                      <a:pt x="6" y="0"/>
                      <a:pt x="6" y="0"/>
                    </a:cubicBezTo>
                    <a:cubicBezTo>
                      <a:pt x="2" y="0"/>
                      <a:pt x="0" y="2"/>
                      <a:pt x="0" y="6"/>
                    </a:cubicBezTo>
                    <a:cubicBezTo>
                      <a:pt x="0" y="9"/>
                      <a:pt x="2" y="12"/>
                      <a:pt x="6" y="12"/>
                    </a:cubicBezTo>
                    <a:cubicBezTo>
                      <a:pt x="30" y="12"/>
                      <a:pt x="30" y="12"/>
                      <a:pt x="30" y="12"/>
                    </a:cubicBezTo>
                    <a:cubicBezTo>
                      <a:pt x="33" y="12"/>
                      <a:pt x="36" y="9"/>
                      <a:pt x="36" y="6"/>
                    </a:cubicBezTo>
                    <a:cubicBezTo>
                      <a:pt x="36" y="2"/>
                      <a:pt x="33" y="0"/>
                      <a:pt x="3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Группа 10"/>
          <p:cNvGrpSpPr/>
          <p:nvPr/>
        </p:nvGrpSpPr>
        <p:grpSpPr>
          <a:xfrm>
            <a:off x="5940152" y="4283999"/>
            <a:ext cx="2304256" cy="1665280"/>
            <a:chOff x="5725957" y="4283999"/>
            <a:chExt cx="2304257" cy="1665284"/>
          </a:xfrm>
        </p:grpSpPr>
        <p:sp>
          <p:nvSpPr>
            <p:cNvPr id="15" name="Rechteck 23"/>
            <p:cNvSpPr txBox="1">
              <a:spLocks/>
            </p:cNvSpPr>
            <p:nvPr/>
          </p:nvSpPr>
          <p:spPr bwMode="gray">
            <a:xfrm>
              <a:off x="5877571" y="4713968"/>
              <a:ext cx="2152643" cy="1235315"/>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b="1" dirty="0" smtClean="0">
                  <a:solidFill>
                    <a:schemeClr val="tx1"/>
                  </a:solidFill>
                </a:rPr>
                <a:t>104</a:t>
              </a:r>
            </a:p>
            <a:p>
              <a:r>
                <a:rPr lang="ru-RU" b="1" dirty="0" smtClean="0">
                  <a:solidFill>
                    <a:schemeClr val="tx1"/>
                  </a:solidFill>
                </a:rPr>
                <a:t>решения  </a:t>
              </a:r>
            </a:p>
            <a:p>
              <a:r>
                <a:rPr lang="ru-RU" sz="1400" b="1" dirty="0" smtClean="0">
                  <a:solidFill>
                    <a:schemeClr val="tx1"/>
                  </a:solidFill>
                </a:rPr>
                <a:t>ненормативных</a:t>
              </a:r>
            </a:p>
          </p:txBody>
        </p:sp>
        <p:grpSp>
          <p:nvGrpSpPr>
            <p:cNvPr id="37" name="Gruppieren 185"/>
            <p:cNvGrpSpPr/>
            <p:nvPr/>
          </p:nvGrpSpPr>
          <p:grpSpPr bwMode="gray">
            <a:xfrm>
              <a:off x="5725957" y="4283999"/>
              <a:ext cx="428388" cy="607043"/>
              <a:chOff x="9410709" y="2401888"/>
              <a:chExt cx="1062039" cy="1504950"/>
            </a:xfrm>
            <a:solidFill>
              <a:schemeClr val="tx1"/>
            </a:solidFill>
          </p:grpSpPr>
          <p:sp>
            <p:nvSpPr>
              <p:cNvPr id="38" name="Freeform 5"/>
              <p:cNvSpPr>
                <a:spLocks/>
              </p:cNvSpPr>
              <p:nvPr/>
            </p:nvSpPr>
            <p:spPr bwMode="gray">
              <a:xfrm>
                <a:off x="9612313" y="3067050"/>
                <a:ext cx="657225" cy="131763"/>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9702800" y="2401888"/>
                <a:ext cx="477838" cy="279400"/>
              </a:xfrm>
              <a:custGeom>
                <a:avLst/>
                <a:gdLst>
                  <a:gd name="T0" fmla="*/ 198 w 220"/>
                  <a:gd name="T1" fmla="*/ 56 h 128"/>
                  <a:gd name="T2" fmla="*/ 179 w 220"/>
                  <a:gd name="T3" fmla="*/ 56 h 128"/>
                  <a:gd name="T4" fmla="*/ 181 w 220"/>
                  <a:gd name="T5" fmla="*/ 39 h 128"/>
                  <a:gd name="T6" fmla="*/ 167 w 220"/>
                  <a:gd name="T7" fmla="*/ 0 h 128"/>
                  <a:gd name="T8" fmla="*/ 54 w 220"/>
                  <a:gd name="T9" fmla="*/ 0 h 128"/>
                  <a:gd name="T10" fmla="*/ 40 w 220"/>
                  <a:gd name="T11" fmla="*/ 39 h 128"/>
                  <a:gd name="T12" fmla="*/ 41 w 220"/>
                  <a:gd name="T13" fmla="*/ 56 h 128"/>
                  <a:gd name="T14" fmla="*/ 22 w 220"/>
                  <a:gd name="T15" fmla="*/ 56 h 128"/>
                  <a:gd name="T16" fmla="*/ 0 w 220"/>
                  <a:gd name="T17" fmla="*/ 92 h 128"/>
                  <a:gd name="T18" fmla="*/ 22 w 220"/>
                  <a:gd name="T19" fmla="*/ 128 h 128"/>
                  <a:gd name="T20" fmla="*/ 198 w 220"/>
                  <a:gd name="T21" fmla="*/ 128 h 128"/>
                  <a:gd name="T22" fmla="*/ 220 w 220"/>
                  <a:gd name="T23" fmla="*/ 92 h 128"/>
                  <a:gd name="T24" fmla="*/ 198 w 220"/>
                  <a:gd name="T25"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28">
                    <a:moveTo>
                      <a:pt x="198" y="56"/>
                    </a:moveTo>
                    <a:cubicBezTo>
                      <a:pt x="192" y="56"/>
                      <a:pt x="185" y="56"/>
                      <a:pt x="179" y="56"/>
                    </a:cubicBezTo>
                    <a:cubicBezTo>
                      <a:pt x="180" y="48"/>
                      <a:pt x="181" y="44"/>
                      <a:pt x="181" y="39"/>
                    </a:cubicBezTo>
                    <a:cubicBezTo>
                      <a:pt x="181" y="14"/>
                      <a:pt x="174" y="0"/>
                      <a:pt x="167" y="0"/>
                    </a:cubicBezTo>
                    <a:cubicBezTo>
                      <a:pt x="54" y="0"/>
                      <a:pt x="54" y="0"/>
                      <a:pt x="54" y="0"/>
                    </a:cubicBezTo>
                    <a:cubicBezTo>
                      <a:pt x="45" y="0"/>
                      <a:pt x="40" y="14"/>
                      <a:pt x="40" y="39"/>
                    </a:cubicBezTo>
                    <a:cubicBezTo>
                      <a:pt x="40" y="44"/>
                      <a:pt x="40" y="48"/>
                      <a:pt x="41" y="56"/>
                    </a:cubicBezTo>
                    <a:cubicBezTo>
                      <a:pt x="22" y="56"/>
                      <a:pt x="22" y="56"/>
                      <a:pt x="22" y="56"/>
                    </a:cubicBezTo>
                    <a:cubicBezTo>
                      <a:pt x="8" y="56"/>
                      <a:pt x="0" y="67"/>
                      <a:pt x="0" y="92"/>
                    </a:cubicBezTo>
                    <a:cubicBezTo>
                      <a:pt x="0" y="111"/>
                      <a:pt x="8" y="128"/>
                      <a:pt x="22" y="128"/>
                    </a:cubicBezTo>
                    <a:cubicBezTo>
                      <a:pt x="198" y="128"/>
                      <a:pt x="198" y="128"/>
                      <a:pt x="198" y="128"/>
                    </a:cubicBezTo>
                    <a:cubicBezTo>
                      <a:pt x="209" y="128"/>
                      <a:pt x="220" y="111"/>
                      <a:pt x="220" y="92"/>
                    </a:cubicBezTo>
                    <a:cubicBezTo>
                      <a:pt x="220" y="67"/>
                      <a:pt x="209" y="56"/>
                      <a:pt x="19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gray">
              <a:xfrm>
                <a:off x="9612313" y="2841625"/>
                <a:ext cx="657226" cy="130174"/>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gray">
              <a:xfrm>
                <a:off x="9612313" y="3519488"/>
                <a:ext cx="657225" cy="130175"/>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p:cNvSpPr>
              <p:nvPr/>
            </p:nvSpPr>
            <p:spPr bwMode="gray">
              <a:xfrm>
                <a:off x="9612313" y="3294063"/>
                <a:ext cx="657225" cy="130175"/>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p:cNvSpPr>
                <a:spLocks/>
              </p:cNvSpPr>
              <p:nvPr/>
            </p:nvSpPr>
            <p:spPr bwMode="gray">
              <a:xfrm>
                <a:off x="9410709" y="2568575"/>
                <a:ext cx="1062039" cy="1338263"/>
              </a:xfrm>
              <a:custGeom>
                <a:avLst/>
                <a:gdLst>
                  <a:gd name="T0" fmla="*/ 428 w 488"/>
                  <a:gd name="T1" fmla="*/ 0 h 616"/>
                  <a:gd name="T2" fmla="*/ 384 w 488"/>
                  <a:gd name="T3" fmla="*/ 0 h 616"/>
                  <a:gd name="T4" fmla="*/ 384 w 488"/>
                  <a:gd name="T5" fmla="*/ 36 h 616"/>
                  <a:gd name="T6" fmla="*/ 403 w 488"/>
                  <a:gd name="T7" fmla="*/ 36 h 616"/>
                  <a:gd name="T8" fmla="*/ 456 w 488"/>
                  <a:gd name="T9" fmla="*/ 87 h 616"/>
                  <a:gd name="T10" fmla="*/ 456 w 488"/>
                  <a:gd name="T11" fmla="*/ 533 h 616"/>
                  <a:gd name="T12" fmla="*/ 403 w 488"/>
                  <a:gd name="T13" fmla="*/ 588 h 616"/>
                  <a:gd name="T14" fmla="*/ 80 w 488"/>
                  <a:gd name="T15" fmla="*/ 588 h 616"/>
                  <a:gd name="T16" fmla="*/ 28 w 488"/>
                  <a:gd name="T17" fmla="*/ 533 h 616"/>
                  <a:gd name="T18" fmla="*/ 28 w 488"/>
                  <a:gd name="T19" fmla="*/ 87 h 616"/>
                  <a:gd name="T20" fmla="*/ 80 w 488"/>
                  <a:gd name="T21" fmla="*/ 36 h 616"/>
                  <a:gd name="T22" fmla="*/ 108 w 488"/>
                  <a:gd name="T23" fmla="*/ 36 h 616"/>
                  <a:gd name="T24" fmla="*/ 108 w 488"/>
                  <a:gd name="T25" fmla="*/ 0 h 616"/>
                  <a:gd name="T26" fmla="*/ 60 w 488"/>
                  <a:gd name="T27" fmla="*/ 0 h 616"/>
                  <a:gd name="T28" fmla="*/ 0 w 488"/>
                  <a:gd name="T29" fmla="*/ 60 h 616"/>
                  <a:gd name="T30" fmla="*/ 0 w 488"/>
                  <a:gd name="T31" fmla="*/ 556 h 616"/>
                  <a:gd name="T32" fmla="*/ 60 w 488"/>
                  <a:gd name="T33" fmla="*/ 616 h 616"/>
                  <a:gd name="T34" fmla="*/ 428 w 488"/>
                  <a:gd name="T35" fmla="*/ 616 h 616"/>
                  <a:gd name="T36" fmla="*/ 488 w 488"/>
                  <a:gd name="T37" fmla="*/ 556 h 616"/>
                  <a:gd name="T38" fmla="*/ 488 w 488"/>
                  <a:gd name="T39" fmla="*/ 60 h 616"/>
                  <a:gd name="T40" fmla="*/ 428 w 488"/>
                  <a:gd name="T4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8" h="616">
                    <a:moveTo>
                      <a:pt x="428" y="0"/>
                    </a:moveTo>
                    <a:cubicBezTo>
                      <a:pt x="384" y="0"/>
                      <a:pt x="384" y="0"/>
                      <a:pt x="384" y="0"/>
                    </a:cubicBezTo>
                    <a:cubicBezTo>
                      <a:pt x="384" y="36"/>
                      <a:pt x="384" y="36"/>
                      <a:pt x="384" y="36"/>
                    </a:cubicBezTo>
                    <a:cubicBezTo>
                      <a:pt x="403" y="36"/>
                      <a:pt x="403" y="36"/>
                      <a:pt x="403" y="36"/>
                    </a:cubicBezTo>
                    <a:cubicBezTo>
                      <a:pt x="432" y="36"/>
                      <a:pt x="456" y="57"/>
                      <a:pt x="456" y="87"/>
                    </a:cubicBezTo>
                    <a:cubicBezTo>
                      <a:pt x="456" y="533"/>
                      <a:pt x="456" y="533"/>
                      <a:pt x="456" y="533"/>
                    </a:cubicBezTo>
                    <a:cubicBezTo>
                      <a:pt x="456" y="563"/>
                      <a:pt x="432" y="588"/>
                      <a:pt x="403" y="588"/>
                    </a:cubicBezTo>
                    <a:cubicBezTo>
                      <a:pt x="80" y="588"/>
                      <a:pt x="80" y="588"/>
                      <a:pt x="80" y="588"/>
                    </a:cubicBezTo>
                    <a:cubicBezTo>
                      <a:pt x="51" y="588"/>
                      <a:pt x="28" y="563"/>
                      <a:pt x="28" y="533"/>
                    </a:cubicBezTo>
                    <a:cubicBezTo>
                      <a:pt x="28" y="87"/>
                      <a:pt x="28" y="87"/>
                      <a:pt x="28" y="87"/>
                    </a:cubicBezTo>
                    <a:cubicBezTo>
                      <a:pt x="28" y="57"/>
                      <a:pt x="51" y="36"/>
                      <a:pt x="80" y="36"/>
                    </a:cubicBezTo>
                    <a:cubicBezTo>
                      <a:pt x="108" y="36"/>
                      <a:pt x="108" y="36"/>
                      <a:pt x="108" y="36"/>
                    </a:cubicBezTo>
                    <a:cubicBezTo>
                      <a:pt x="108" y="0"/>
                      <a:pt x="108" y="0"/>
                      <a:pt x="108" y="0"/>
                    </a:cubicBezTo>
                    <a:cubicBezTo>
                      <a:pt x="60" y="0"/>
                      <a:pt x="60" y="0"/>
                      <a:pt x="60" y="0"/>
                    </a:cubicBezTo>
                    <a:cubicBezTo>
                      <a:pt x="27" y="0"/>
                      <a:pt x="0" y="27"/>
                      <a:pt x="0" y="60"/>
                    </a:cubicBezTo>
                    <a:cubicBezTo>
                      <a:pt x="0" y="556"/>
                      <a:pt x="0" y="556"/>
                      <a:pt x="0" y="556"/>
                    </a:cubicBezTo>
                    <a:cubicBezTo>
                      <a:pt x="0" y="589"/>
                      <a:pt x="27" y="616"/>
                      <a:pt x="60" y="616"/>
                    </a:cubicBezTo>
                    <a:cubicBezTo>
                      <a:pt x="428" y="616"/>
                      <a:pt x="428" y="616"/>
                      <a:pt x="428" y="616"/>
                    </a:cubicBezTo>
                    <a:cubicBezTo>
                      <a:pt x="461" y="616"/>
                      <a:pt x="488" y="589"/>
                      <a:pt x="488" y="556"/>
                    </a:cubicBezTo>
                    <a:cubicBezTo>
                      <a:pt x="488" y="60"/>
                      <a:pt x="488" y="60"/>
                      <a:pt x="488" y="60"/>
                    </a:cubicBezTo>
                    <a:cubicBezTo>
                      <a:pt x="488" y="27"/>
                      <a:pt x="461" y="0"/>
                      <a:pt x="4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6" name="Ellipse 469"/>
          <p:cNvSpPr/>
          <p:nvPr/>
        </p:nvSpPr>
        <p:spPr bwMode="gray">
          <a:xfrm>
            <a:off x="1134121" y="1412776"/>
            <a:ext cx="2534374" cy="2477395"/>
          </a:xfrm>
          <a:prstGeom prst="ellipse">
            <a:avLst/>
          </a:prstGeom>
          <a:solidFill>
            <a:srgbClr val="7F7F7F"/>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275544" y="2105413"/>
            <a:ext cx="2252456" cy="1077218"/>
          </a:xfrm>
          <a:prstGeom prst="rect">
            <a:avLst/>
          </a:prstGeom>
          <a:noFill/>
        </p:spPr>
        <p:txBody>
          <a:bodyPr wrap="square" rtlCol="0">
            <a:spAutoFit/>
          </a:bodyPr>
          <a:lstStyle/>
          <a:p>
            <a:pPr algn="ctr"/>
            <a:r>
              <a:rPr lang="ru-RU" sz="3200" b="1" dirty="0">
                <a:solidFill>
                  <a:schemeClr val="bg1"/>
                </a:solidFill>
              </a:rPr>
              <a:t>53</a:t>
            </a:r>
          </a:p>
          <a:p>
            <a:pPr algn="ctr"/>
            <a:r>
              <a:rPr lang="ru-RU" sz="3200" b="1" dirty="0">
                <a:solidFill>
                  <a:schemeClr val="bg1"/>
                </a:solidFill>
              </a:rPr>
              <a:t>заседания</a:t>
            </a:r>
            <a:endParaRPr lang="ru-RU" sz="3200" b="1" dirty="0"/>
          </a:p>
        </p:txBody>
      </p:sp>
    </p:spTree>
    <p:extLst>
      <p:ext uri="{BB962C8B-B14F-4D97-AF65-F5344CB8AC3E}">
        <p14:creationId xmlns:p14="http://schemas.microsoft.com/office/powerpoint/2010/main" val="393672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093" y="0"/>
            <a:ext cx="8712968" cy="1080000"/>
          </a:xfrm>
        </p:spPr>
        <p:txBody>
          <a:bodyPr>
            <a:normAutofit fontScale="90000"/>
          </a:bodyPr>
          <a:lstStyle/>
          <a:p>
            <a:r>
              <a:rPr lang="ru-RU" sz="3600" b="1" dirty="0" smtClean="0">
                <a:solidFill>
                  <a:srgbClr val="002060"/>
                </a:solidFill>
              </a:rPr>
              <a:t>Реализация </a:t>
            </a:r>
            <a:r>
              <a:rPr lang="ru-RU" sz="3600" b="1" dirty="0">
                <a:solidFill>
                  <a:srgbClr val="002060"/>
                </a:solidFill>
              </a:rPr>
              <a:t>полномочий представительного органа городского самоуправления</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Rechteck 16"/>
          <p:cNvSpPr/>
          <p:nvPr/>
        </p:nvSpPr>
        <p:spPr bwMode="gray">
          <a:xfrm>
            <a:off x="1547664" y="1412776"/>
            <a:ext cx="3384376" cy="223224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endParaRPr lang="en-US" sz="2400" b="1" dirty="0">
              <a:solidFill>
                <a:srgbClr val="000000"/>
              </a:solidFill>
            </a:endParaRPr>
          </a:p>
        </p:txBody>
      </p:sp>
      <p:sp>
        <p:nvSpPr>
          <p:cNvPr id="6" name="TextBox 5"/>
          <p:cNvSpPr txBox="1"/>
          <p:nvPr/>
        </p:nvSpPr>
        <p:spPr>
          <a:xfrm>
            <a:off x="1619672" y="1723745"/>
            <a:ext cx="3240360" cy="1754326"/>
          </a:xfrm>
          <a:prstGeom prst="rect">
            <a:avLst/>
          </a:prstGeom>
          <a:noFill/>
        </p:spPr>
        <p:txBody>
          <a:bodyPr wrap="square" rtlCol="0">
            <a:spAutoFit/>
          </a:bodyPr>
          <a:lstStyle/>
          <a:p>
            <a:pPr algn="ctr"/>
            <a:r>
              <a:rPr lang="ru-RU" b="1" dirty="0">
                <a:solidFill>
                  <a:srgbClr val="002060"/>
                </a:solidFill>
              </a:rPr>
              <a:t>В целях приведения Устава города Череповца </a:t>
            </a:r>
            <a:r>
              <a:rPr lang="ru-RU" b="1" dirty="0" smtClean="0">
                <a:solidFill>
                  <a:srgbClr val="002060"/>
                </a:solidFill>
              </a:rPr>
              <a:t>в </a:t>
            </a:r>
            <a:r>
              <a:rPr lang="ru-RU" b="1" dirty="0">
                <a:solidFill>
                  <a:srgbClr val="002060"/>
                </a:solidFill>
              </a:rPr>
              <a:t>соответствие с действующим законодательством </a:t>
            </a:r>
            <a:endParaRPr lang="ru-RU" b="1" dirty="0" smtClean="0">
              <a:solidFill>
                <a:srgbClr val="002060"/>
              </a:solidFill>
            </a:endParaRPr>
          </a:p>
          <a:p>
            <a:pPr algn="ctr"/>
            <a:r>
              <a:rPr lang="ru-RU" b="1" dirty="0" smtClean="0">
                <a:solidFill>
                  <a:srgbClr val="002060"/>
                </a:solidFill>
              </a:rPr>
              <a:t>внесены </a:t>
            </a:r>
            <a:r>
              <a:rPr lang="ru-RU" b="1" dirty="0">
                <a:solidFill>
                  <a:srgbClr val="002060"/>
                </a:solidFill>
              </a:rPr>
              <a:t>изменения </a:t>
            </a:r>
            <a:endParaRPr lang="ru-RU" b="1" dirty="0" smtClean="0">
              <a:solidFill>
                <a:srgbClr val="002060"/>
              </a:solidFill>
            </a:endParaRPr>
          </a:p>
          <a:p>
            <a:pPr algn="ctr"/>
            <a:r>
              <a:rPr lang="ru-RU" b="1" dirty="0" smtClean="0">
                <a:solidFill>
                  <a:srgbClr val="002060"/>
                </a:solidFill>
              </a:rPr>
              <a:t>в 22 </a:t>
            </a:r>
            <a:r>
              <a:rPr lang="ru-RU" b="1" dirty="0">
                <a:solidFill>
                  <a:srgbClr val="002060"/>
                </a:solidFill>
              </a:rPr>
              <a:t>статьи</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622" y="3859622"/>
            <a:ext cx="3388418" cy="2233237"/>
          </a:xfrm>
          <a:prstGeom prst="rect">
            <a:avLst/>
          </a:prstGeom>
        </p:spPr>
      </p:pic>
      <p:sp>
        <p:nvSpPr>
          <p:cNvPr id="10" name="Rechteck 16"/>
          <p:cNvSpPr/>
          <p:nvPr/>
        </p:nvSpPr>
        <p:spPr bwMode="gray">
          <a:xfrm>
            <a:off x="5078350" y="1412776"/>
            <a:ext cx="3819847" cy="468052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marL="171450" indent="-171450">
              <a:buFont typeface="Arial" pitchFamily="34" charset="0"/>
              <a:buChar char="•"/>
            </a:pPr>
            <a:r>
              <a:rPr lang="ru-RU" sz="1100" b="1" dirty="0" smtClean="0">
                <a:solidFill>
                  <a:srgbClr val="002060"/>
                </a:solidFill>
              </a:rPr>
              <a:t>Уточнение вопросов в </a:t>
            </a:r>
            <a:r>
              <a:rPr lang="ru-RU" sz="1100" b="1" dirty="0">
                <a:solidFill>
                  <a:srgbClr val="002060"/>
                </a:solidFill>
              </a:rPr>
              <a:t>части наделения органов местного самоуправления полномочиями по обеспечению организации отдыха детей в каникулярное время, включая обеспечение безопасности их жизни и здоровья</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Исключение  нормы </a:t>
            </a:r>
            <a:r>
              <a:rPr lang="ru-RU" sz="1100" b="1" dirty="0">
                <a:solidFill>
                  <a:srgbClr val="002060"/>
                </a:solidFill>
              </a:rPr>
              <a:t>о наделении главы города, избранного из состава представительного органа, правом решающего голоса</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Регламентирование  </a:t>
            </a:r>
            <a:r>
              <a:rPr lang="ru-RU" sz="1100" b="1" dirty="0">
                <a:solidFill>
                  <a:srgbClr val="002060"/>
                </a:solidFill>
              </a:rPr>
              <a:t>порядка временного исполнения полномочий главы муниципального образования, а также главы администрации муниципального образования</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Уточнение  </a:t>
            </a:r>
            <a:r>
              <a:rPr lang="ru-RU" sz="1100" b="1" dirty="0">
                <a:solidFill>
                  <a:srgbClr val="002060"/>
                </a:solidFill>
              </a:rPr>
              <a:t>случаев, при которых проведение публичных слушаний по проекту изменений в устав города не требуется</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Уточнение  </a:t>
            </a:r>
            <a:r>
              <a:rPr lang="ru-RU" sz="1100" b="1" dirty="0">
                <a:solidFill>
                  <a:srgbClr val="002060"/>
                </a:solidFill>
              </a:rPr>
              <a:t>полномочий мэрии города по осуществлению муниципальных заимствований</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Установление полномочий </a:t>
            </a:r>
            <a:r>
              <a:rPr lang="ru-RU" sz="1100" b="1" dirty="0">
                <a:solidFill>
                  <a:srgbClr val="002060"/>
                </a:solidFill>
              </a:rPr>
              <a:t>мэра города и основания для удаления мэра города в отставку</a:t>
            </a:r>
            <a:r>
              <a:rPr lang="ru-RU" sz="1100" b="1" dirty="0" smtClean="0">
                <a:solidFill>
                  <a:srgbClr val="002060"/>
                </a:solidFill>
              </a:rPr>
              <a:t>;</a:t>
            </a:r>
          </a:p>
          <a:p>
            <a:pPr marL="171450" indent="-171450">
              <a:buFont typeface="Arial" pitchFamily="34" charset="0"/>
              <a:buChar char="•"/>
            </a:pPr>
            <a:endParaRPr lang="ru-RU" sz="1100" b="1" dirty="0">
              <a:solidFill>
                <a:srgbClr val="002060"/>
              </a:solidFill>
            </a:endParaRPr>
          </a:p>
          <a:p>
            <a:pPr marL="171450" indent="-171450">
              <a:buFont typeface="Arial" pitchFamily="34" charset="0"/>
              <a:buChar char="•"/>
            </a:pPr>
            <a:r>
              <a:rPr lang="ru-RU" sz="1100" b="1" dirty="0" smtClean="0">
                <a:solidFill>
                  <a:srgbClr val="002060"/>
                </a:solidFill>
              </a:rPr>
              <a:t>Определение статуса депутата </a:t>
            </a:r>
            <a:r>
              <a:rPr lang="ru-RU" sz="1100" b="1" dirty="0">
                <a:solidFill>
                  <a:srgbClr val="002060"/>
                </a:solidFill>
              </a:rPr>
              <a:t>городской Думы. </a:t>
            </a:r>
          </a:p>
        </p:txBody>
      </p:sp>
      <p:pic>
        <p:nvPicPr>
          <p:cNvPr id="8" name="Объект 3"/>
          <p:cNvPicPr>
            <a:picLocks/>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8842" b="16810"/>
          <a:stretch/>
        </p:blipFill>
        <p:spPr>
          <a:xfrm>
            <a:off x="107504" y="1428579"/>
            <a:ext cx="1319402" cy="1773107"/>
          </a:xfrm>
          <a:prstGeom prst="rect">
            <a:avLst/>
          </a:prstGeom>
          <a:effectLst>
            <a:outerShdw blurRad="50800" dist="38100" dir="8100000" algn="tr" rotWithShape="0">
              <a:prstClr val="black">
                <a:alpha val="40000"/>
              </a:prstClr>
            </a:outerShdw>
          </a:effectLst>
        </p:spPr>
      </p:pic>
      <p:sp>
        <p:nvSpPr>
          <p:cNvPr id="3" name="Номер слайда 2"/>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1327788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rmAutofit/>
          </a:bodyPr>
          <a:lstStyle/>
          <a:p>
            <a:r>
              <a:rPr lang="ru-RU" sz="3200" b="1" dirty="0" smtClean="0">
                <a:solidFill>
                  <a:srgbClr val="002060"/>
                </a:solidFill>
              </a:rPr>
              <a:t>Внесение изменений  </a:t>
            </a:r>
            <a:br>
              <a:rPr lang="ru-RU" sz="3200" b="1" dirty="0" smtClean="0">
                <a:solidFill>
                  <a:srgbClr val="002060"/>
                </a:solidFill>
              </a:rPr>
            </a:br>
            <a:r>
              <a:rPr lang="ru-RU" sz="3200" b="1" dirty="0" smtClean="0">
                <a:solidFill>
                  <a:srgbClr val="002060"/>
                </a:solidFill>
              </a:rPr>
              <a:t>в </a:t>
            </a:r>
            <a:r>
              <a:rPr lang="ru-RU" sz="3200" b="1" dirty="0">
                <a:solidFill>
                  <a:srgbClr val="002060"/>
                </a:solidFill>
              </a:rPr>
              <a:t>городской </a:t>
            </a:r>
            <a:r>
              <a:rPr lang="ru-RU" sz="3200" b="1" dirty="0" smtClean="0">
                <a:solidFill>
                  <a:srgbClr val="002060"/>
                </a:solidFill>
              </a:rPr>
              <a:t>бюджет 2017 года</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8" name="Rechteck 16"/>
          <p:cNvSpPr/>
          <p:nvPr/>
        </p:nvSpPr>
        <p:spPr bwMode="gray">
          <a:xfrm>
            <a:off x="255381" y="1268760"/>
            <a:ext cx="2592288" cy="259228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b="1" dirty="0" smtClean="0">
                <a:solidFill>
                  <a:srgbClr val="002060"/>
                </a:solidFill>
                <a:latin typeface="+mj-lt"/>
              </a:rPr>
              <a:t>В 2017 году </a:t>
            </a:r>
          </a:p>
          <a:p>
            <a:pPr algn="ctr">
              <a:lnSpc>
                <a:spcPct val="90000"/>
              </a:lnSpc>
            </a:pPr>
            <a:r>
              <a:rPr lang="ru-RU" b="1" dirty="0" smtClean="0">
                <a:solidFill>
                  <a:srgbClr val="002060"/>
                </a:solidFill>
                <a:latin typeface="+mj-lt"/>
              </a:rPr>
              <a:t>9 раз вносились </a:t>
            </a:r>
            <a:r>
              <a:rPr lang="ru-RU" b="1" dirty="0">
                <a:solidFill>
                  <a:srgbClr val="002060"/>
                </a:solidFill>
                <a:latin typeface="+mj-lt"/>
              </a:rPr>
              <a:t>изменения в городской бюджет на 2017 год и плановый период 2018 и 2019 </a:t>
            </a:r>
            <a:r>
              <a:rPr lang="ru-RU" b="1" dirty="0" smtClean="0">
                <a:solidFill>
                  <a:srgbClr val="002060"/>
                </a:solidFill>
                <a:latin typeface="+mj-lt"/>
              </a:rPr>
              <a:t>годов </a:t>
            </a:r>
            <a:endParaRPr lang="en-US" b="1" dirty="0">
              <a:solidFill>
                <a:srgbClr val="002060"/>
              </a:solidFill>
              <a:latin typeface="+mj-l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7222291"/>
              </p:ext>
            </p:extLst>
          </p:nvPr>
        </p:nvGraphicFramePr>
        <p:xfrm>
          <a:off x="3096000" y="1271334"/>
          <a:ext cx="5825009" cy="2560320"/>
        </p:xfrm>
        <a:graphic>
          <a:graphicData uri="http://schemas.openxmlformats.org/drawingml/2006/table">
            <a:tbl>
              <a:tblPr firstRow="1" bandRow="1">
                <a:tableStyleId>{46F890A9-2807-4EBB-B81D-B2AA78EC7F39}</a:tableStyleId>
              </a:tblPr>
              <a:tblGrid>
                <a:gridCol w="1237815"/>
                <a:gridCol w="1529064"/>
                <a:gridCol w="1637771"/>
                <a:gridCol w="1420359"/>
              </a:tblGrid>
              <a:tr h="328484">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2018</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967">
                <a:tc>
                  <a:txBody>
                    <a:bodyPr/>
                    <a:lstStyle/>
                    <a:p>
                      <a:pPr algn="ctr"/>
                      <a:r>
                        <a:rPr lang="ru-RU" sz="1400" b="1" dirty="0" smtClean="0">
                          <a:solidFill>
                            <a:srgbClr val="002060"/>
                          </a:solidFill>
                        </a:rPr>
                        <a:t>доходы </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6 675 812,9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6 147 176,3 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6 631 272,0 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967">
                <a:tc>
                  <a:txBody>
                    <a:bodyPr/>
                    <a:lstStyle/>
                    <a:p>
                      <a:pPr algn="ctr"/>
                      <a:r>
                        <a:rPr lang="ru-RU" sz="1400" b="1" dirty="0" smtClean="0">
                          <a:solidFill>
                            <a:srgbClr val="002060"/>
                          </a:solidFill>
                        </a:rPr>
                        <a:t>расходы</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6 981 820,8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6 451 449,5 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6 920 555,7 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967">
                <a:tc>
                  <a:txBody>
                    <a:bodyPr/>
                    <a:lstStyle/>
                    <a:p>
                      <a:pPr algn="ctr"/>
                      <a:r>
                        <a:rPr lang="ru-RU" sz="1400" b="1" dirty="0" smtClean="0">
                          <a:solidFill>
                            <a:srgbClr val="002060"/>
                          </a:solidFill>
                        </a:rPr>
                        <a:t>дефицит</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306 007,9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304 273,2 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 </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289 283,7 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2060"/>
                          </a:solidFill>
                        </a:rPr>
                        <a:t>тыс. руб.</a:t>
                      </a:r>
                    </a:p>
                    <a:p>
                      <a:pPr algn="ct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31999"/>
            <a:ext cx="2607465" cy="1980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6000" y="4032000"/>
            <a:ext cx="2969420" cy="1980000"/>
          </a:xfrm>
          <a:prstGeom prst="rect">
            <a:avLst/>
          </a:prstGeom>
        </p:spPr>
      </p:pic>
      <p:pic>
        <p:nvPicPr>
          <p:cNvPr id="14" name="Рисунок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293008" y="4032002"/>
            <a:ext cx="2628000" cy="1980000"/>
          </a:xfrm>
          <a:prstGeom prst="rect">
            <a:avLst/>
          </a:prstGeom>
        </p:spPr>
      </p:pic>
      <p:sp>
        <p:nvSpPr>
          <p:cNvPr id="7" name="Номер слайда 6"/>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408088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rmAutofit fontScale="90000"/>
          </a:bodyPr>
          <a:lstStyle/>
          <a:p>
            <a:r>
              <a:rPr lang="ru-RU" sz="3600" b="1" dirty="0" smtClean="0">
                <a:solidFill>
                  <a:srgbClr val="002060"/>
                </a:solidFill>
              </a:rPr>
              <a:t>Принятие городского  бюджета на 2018 и плановый </a:t>
            </a:r>
            <a:r>
              <a:rPr lang="ru-RU" sz="3600" b="1" dirty="0">
                <a:solidFill>
                  <a:srgbClr val="002060"/>
                </a:solidFill>
              </a:rPr>
              <a:t>период 2019 и 2020 </a:t>
            </a:r>
            <a:r>
              <a:rPr lang="ru-RU" sz="3600" b="1" dirty="0" smtClean="0">
                <a:solidFill>
                  <a:srgbClr val="002060"/>
                </a:solidFill>
              </a:rPr>
              <a:t>годов</a:t>
            </a:r>
            <a:endParaRPr lang="ru-RU" sz="36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8" name="Rechteck 16"/>
          <p:cNvSpPr/>
          <p:nvPr/>
        </p:nvSpPr>
        <p:spPr bwMode="gray">
          <a:xfrm>
            <a:off x="323528" y="1484784"/>
            <a:ext cx="2592288" cy="2304256"/>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b="1" dirty="0">
                <a:solidFill>
                  <a:srgbClr val="002060"/>
                </a:solidFill>
                <a:latin typeface="+mj-lt"/>
              </a:rPr>
              <a:t>При формировании расходной части городского </a:t>
            </a:r>
            <a:r>
              <a:rPr lang="ru-RU" b="1" dirty="0" smtClean="0">
                <a:solidFill>
                  <a:srgbClr val="002060"/>
                </a:solidFill>
                <a:latin typeface="+mj-lt"/>
              </a:rPr>
              <a:t>бюджета на 2018 год  </a:t>
            </a:r>
            <a:r>
              <a:rPr lang="ru-RU" b="1" dirty="0">
                <a:solidFill>
                  <a:srgbClr val="002060"/>
                </a:solidFill>
                <a:latin typeface="+mj-lt"/>
              </a:rPr>
              <a:t>сохранена социальная </a:t>
            </a:r>
            <a:r>
              <a:rPr lang="ru-RU" b="1" dirty="0" smtClean="0">
                <a:solidFill>
                  <a:srgbClr val="002060"/>
                </a:solidFill>
                <a:latin typeface="+mj-lt"/>
              </a:rPr>
              <a:t>направленность </a:t>
            </a:r>
          </a:p>
          <a:p>
            <a:pPr algn="ctr">
              <a:lnSpc>
                <a:spcPct val="90000"/>
              </a:lnSpc>
            </a:pPr>
            <a:r>
              <a:rPr lang="ru-RU" b="1" dirty="0" smtClean="0">
                <a:solidFill>
                  <a:srgbClr val="002060"/>
                </a:solidFill>
                <a:latin typeface="+mj-lt"/>
              </a:rPr>
              <a:t>(77, 2 % расходов)</a:t>
            </a:r>
            <a:endParaRPr lang="en-US" b="1" dirty="0">
              <a:solidFill>
                <a:srgbClr val="002060"/>
              </a:solidFill>
              <a:latin typeface="+mj-l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56908320"/>
              </p:ext>
            </p:extLst>
          </p:nvPr>
        </p:nvGraphicFramePr>
        <p:xfrm>
          <a:off x="3059367" y="1484783"/>
          <a:ext cx="5756041" cy="2309287"/>
        </p:xfrm>
        <a:graphic>
          <a:graphicData uri="http://schemas.openxmlformats.org/drawingml/2006/table">
            <a:tbl>
              <a:tblPr firstRow="1" bandRow="1">
                <a:tableStyleId>{46F890A9-2807-4EBB-B81D-B2AA78EC7F39}</a:tableStyleId>
              </a:tblPr>
              <a:tblGrid>
                <a:gridCol w="1223159"/>
                <a:gridCol w="1510960"/>
                <a:gridCol w="1618380"/>
                <a:gridCol w="1403542"/>
              </a:tblGrid>
              <a:tr h="360731">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2018</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2020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230">
                <a:tc>
                  <a:txBody>
                    <a:bodyPr/>
                    <a:lstStyle/>
                    <a:p>
                      <a:pPr algn="ctr"/>
                      <a:r>
                        <a:rPr lang="ru-RU" sz="1500" b="1" dirty="0" smtClean="0">
                          <a:solidFill>
                            <a:srgbClr val="002060"/>
                          </a:solidFill>
                        </a:rPr>
                        <a:t>доходы </a:t>
                      </a:r>
                      <a:endParaRPr lang="ru-RU"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6 971 921,8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6 297 885,5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6 092 658,0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067">
                <a:tc>
                  <a:txBody>
                    <a:bodyPr/>
                    <a:lstStyle/>
                    <a:p>
                      <a:pPr algn="ctr"/>
                      <a:r>
                        <a:rPr lang="ru-RU" sz="1500" b="1" dirty="0" smtClean="0">
                          <a:solidFill>
                            <a:srgbClr val="002060"/>
                          </a:solidFill>
                        </a:rPr>
                        <a:t>расходы</a:t>
                      </a:r>
                      <a:endParaRPr lang="ru-RU"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7 302 639,9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b="1" dirty="0" smtClean="0">
                          <a:solidFill>
                            <a:srgbClr val="002060"/>
                          </a:solidFill>
                        </a:rPr>
                        <a:t>6 473 615,1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6 265 795,2</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230">
                <a:tc>
                  <a:txBody>
                    <a:bodyPr/>
                    <a:lstStyle/>
                    <a:p>
                      <a:pPr algn="ctr"/>
                      <a:r>
                        <a:rPr lang="ru-RU" sz="1500" b="1" dirty="0" smtClean="0">
                          <a:solidFill>
                            <a:srgbClr val="002060"/>
                          </a:solidFill>
                        </a:rPr>
                        <a:t>дефицит</a:t>
                      </a:r>
                      <a:endParaRPr lang="ru-RU"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330 718,1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175 729,6 </a:t>
                      </a:r>
                    </a:p>
                    <a:p>
                      <a:pPr algn="ctr"/>
                      <a:r>
                        <a:rPr lang="ru-RU" sz="1500" b="1" dirty="0" smtClean="0">
                          <a:solidFill>
                            <a:srgbClr val="002060"/>
                          </a:solidFill>
                        </a:rPr>
                        <a:t>тыс. руб.</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500" b="1" dirty="0" smtClean="0">
                          <a:solidFill>
                            <a:srgbClr val="002060"/>
                          </a:solidFill>
                        </a:rPr>
                        <a:t>173 137,2</a:t>
                      </a:r>
                    </a:p>
                    <a:p>
                      <a:pPr algn="ctr"/>
                      <a:r>
                        <a:rPr lang="ru-RU" sz="1500" b="1" dirty="0" smtClean="0">
                          <a:solidFill>
                            <a:srgbClr val="002060"/>
                          </a:solidFill>
                        </a:rPr>
                        <a:t>тыс. руб. </a:t>
                      </a:r>
                      <a:endParaRPr lang="ru-RU" sz="15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656" y="3996000"/>
            <a:ext cx="3163753" cy="2232000"/>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368" y="3996000"/>
            <a:ext cx="2427997" cy="2232000"/>
          </a:xfrm>
          <a:prstGeom prst="rect">
            <a:avLst/>
          </a:prstGeom>
        </p:spPr>
      </p:pic>
      <p:sp>
        <p:nvSpPr>
          <p:cNvPr id="13" name="Rechteck 16"/>
          <p:cNvSpPr/>
          <p:nvPr/>
        </p:nvSpPr>
        <p:spPr bwMode="gray">
          <a:xfrm>
            <a:off x="323528" y="3996000"/>
            <a:ext cx="2592288" cy="223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b="1" dirty="0">
                <a:solidFill>
                  <a:srgbClr val="002060"/>
                </a:solidFill>
              </a:rPr>
              <a:t>66,3</a:t>
            </a:r>
            <a:r>
              <a:rPr lang="ru-RU" b="1" dirty="0" smtClean="0">
                <a:solidFill>
                  <a:srgbClr val="002060"/>
                </a:solidFill>
              </a:rPr>
              <a:t>% - </a:t>
            </a:r>
            <a:r>
              <a:rPr lang="ru-RU" b="1" dirty="0" smtClean="0">
                <a:solidFill>
                  <a:srgbClr val="002060"/>
                </a:solidFill>
                <a:latin typeface="+mj-lt"/>
              </a:rPr>
              <a:t>образование  </a:t>
            </a:r>
            <a:r>
              <a:rPr lang="ru-RU" b="1" dirty="0">
                <a:solidFill>
                  <a:srgbClr val="002060"/>
                </a:solidFill>
              </a:rPr>
              <a:t>4,8</a:t>
            </a:r>
            <a:r>
              <a:rPr lang="ru-RU" b="1" dirty="0" smtClean="0">
                <a:solidFill>
                  <a:srgbClr val="002060"/>
                </a:solidFill>
              </a:rPr>
              <a:t>% - </a:t>
            </a:r>
            <a:r>
              <a:rPr lang="ru-RU" b="1" dirty="0" smtClean="0">
                <a:solidFill>
                  <a:srgbClr val="002060"/>
                </a:solidFill>
                <a:latin typeface="+mj-lt"/>
              </a:rPr>
              <a:t>культура</a:t>
            </a:r>
            <a:r>
              <a:rPr lang="ru-RU" b="1" dirty="0">
                <a:solidFill>
                  <a:srgbClr val="002060"/>
                </a:solidFill>
                <a:latin typeface="+mj-lt"/>
              </a:rPr>
              <a:t>, </a:t>
            </a:r>
            <a:endParaRPr lang="ru-RU" b="1" dirty="0" smtClean="0">
              <a:solidFill>
                <a:srgbClr val="002060"/>
              </a:solidFill>
              <a:latin typeface="+mj-lt"/>
            </a:endParaRPr>
          </a:p>
          <a:p>
            <a:pPr algn="ctr">
              <a:lnSpc>
                <a:spcPct val="90000"/>
              </a:lnSpc>
            </a:pPr>
            <a:r>
              <a:rPr lang="ru-RU" b="1" dirty="0" smtClean="0">
                <a:solidFill>
                  <a:srgbClr val="002060"/>
                </a:solidFill>
                <a:latin typeface="+mj-lt"/>
              </a:rPr>
              <a:t>кинематография </a:t>
            </a:r>
            <a:r>
              <a:rPr lang="ru-RU" b="1" dirty="0" smtClean="0">
                <a:solidFill>
                  <a:srgbClr val="002060"/>
                </a:solidFill>
              </a:rPr>
              <a:t>3,4% - </a:t>
            </a:r>
            <a:r>
              <a:rPr lang="ru-RU" b="1" dirty="0" smtClean="0">
                <a:solidFill>
                  <a:srgbClr val="002060"/>
                </a:solidFill>
                <a:latin typeface="+mj-lt"/>
              </a:rPr>
              <a:t>социальная </a:t>
            </a:r>
            <a:r>
              <a:rPr lang="ru-RU" b="1" dirty="0">
                <a:solidFill>
                  <a:srgbClr val="002060"/>
                </a:solidFill>
                <a:latin typeface="+mj-lt"/>
              </a:rPr>
              <a:t>политика </a:t>
            </a:r>
            <a:endParaRPr lang="ru-RU" b="1" dirty="0" smtClean="0">
              <a:solidFill>
                <a:srgbClr val="002060"/>
              </a:solidFill>
              <a:latin typeface="+mj-lt"/>
            </a:endParaRPr>
          </a:p>
          <a:p>
            <a:pPr algn="ctr">
              <a:lnSpc>
                <a:spcPct val="90000"/>
              </a:lnSpc>
            </a:pPr>
            <a:r>
              <a:rPr lang="ru-RU" b="1" dirty="0" smtClean="0">
                <a:solidFill>
                  <a:srgbClr val="002060"/>
                </a:solidFill>
              </a:rPr>
              <a:t>2,7% - </a:t>
            </a:r>
            <a:r>
              <a:rPr lang="ru-RU" b="1" dirty="0" smtClean="0">
                <a:solidFill>
                  <a:srgbClr val="002060"/>
                </a:solidFill>
                <a:latin typeface="+mj-lt"/>
              </a:rPr>
              <a:t>физическая </a:t>
            </a:r>
            <a:r>
              <a:rPr lang="ru-RU" b="1" dirty="0">
                <a:solidFill>
                  <a:srgbClr val="002060"/>
                </a:solidFill>
                <a:latin typeface="+mj-lt"/>
              </a:rPr>
              <a:t>культура и </a:t>
            </a:r>
            <a:r>
              <a:rPr lang="ru-RU" b="1" dirty="0" smtClean="0">
                <a:solidFill>
                  <a:srgbClr val="002060"/>
                </a:solidFill>
                <a:latin typeface="+mj-lt"/>
              </a:rPr>
              <a:t>спорт</a:t>
            </a:r>
            <a:endParaRPr lang="ru-RU" b="1" dirty="0">
              <a:solidFill>
                <a:srgbClr val="002060"/>
              </a:solidFill>
              <a:latin typeface="+mj-lt"/>
            </a:endParaRPr>
          </a:p>
        </p:txBody>
      </p:sp>
      <p:sp>
        <p:nvSpPr>
          <p:cNvPr id="5" name="Номер слайда 4"/>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387012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1080000"/>
          </a:xfrm>
        </p:spPr>
        <p:txBody>
          <a:bodyPr>
            <a:noAutofit/>
          </a:bodyPr>
          <a:lstStyle/>
          <a:p>
            <a:r>
              <a:rPr lang="ru-RU" sz="3200" b="1" dirty="0" smtClean="0">
                <a:solidFill>
                  <a:srgbClr val="002060"/>
                </a:solidFill>
                <a:latin typeface="+mn-lt"/>
              </a:rPr>
              <a:t>Контроль </a:t>
            </a:r>
            <a:r>
              <a:rPr lang="ru-RU" sz="3200" b="1" dirty="0">
                <a:solidFill>
                  <a:srgbClr val="002060"/>
                </a:solidFill>
                <a:latin typeface="+mn-lt"/>
              </a:rPr>
              <a:t>за исполнением </a:t>
            </a:r>
            <a:r>
              <a:rPr lang="ru-RU" sz="3200" b="1" dirty="0" smtClean="0">
                <a:solidFill>
                  <a:srgbClr val="002060"/>
                </a:solidFill>
                <a:latin typeface="+mn-lt"/>
              </a:rPr>
              <a:t>полномочий </a:t>
            </a:r>
            <a:r>
              <a:rPr lang="ru-RU" sz="3200" b="1" dirty="0">
                <a:solidFill>
                  <a:srgbClr val="002060"/>
                </a:solidFill>
                <a:latin typeface="+mn-lt"/>
              </a:rPr>
              <a:t>по решению вопросов местного значения</a:t>
            </a:r>
          </a:p>
        </p:txBody>
      </p:sp>
      <p:sp>
        <p:nvSpPr>
          <p:cNvPr id="3" name="Объект 2"/>
          <p:cNvSpPr>
            <a:spLocks noGrp="1"/>
          </p:cNvSpPr>
          <p:nvPr>
            <p:ph idx="1"/>
          </p:nvPr>
        </p:nvSpPr>
        <p:spPr>
          <a:xfrm>
            <a:off x="297380" y="2060848"/>
            <a:ext cx="8542393" cy="1368152"/>
          </a:xfrm>
        </p:spPr>
        <p:txBody>
          <a:bodyPr>
            <a:noAutofit/>
          </a:bodyPr>
          <a:lstStyle/>
          <a:p>
            <a:r>
              <a:rPr lang="ru-RU" sz="2100" b="1" dirty="0" smtClean="0">
                <a:solidFill>
                  <a:srgbClr val="002060"/>
                </a:solidFill>
              </a:rPr>
              <a:t>результатах </a:t>
            </a:r>
            <a:r>
              <a:rPr lang="ru-RU" sz="2100" b="1" dirty="0">
                <a:solidFill>
                  <a:srgbClr val="002060"/>
                </a:solidFill>
              </a:rPr>
              <a:t>деятельности мэра города </a:t>
            </a:r>
            <a:r>
              <a:rPr lang="ru-RU" sz="2100" b="1" dirty="0" smtClean="0">
                <a:solidFill>
                  <a:srgbClr val="002060"/>
                </a:solidFill>
              </a:rPr>
              <a:t>и </a:t>
            </a:r>
            <a:r>
              <a:rPr lang="ru-RU" sz="2100" b="1" dirty="0">
                <a:solidFill>
                  <a:srgbClr val="002060"/>
                </a:solidFill>
              </a:rPr>
              <a:t>мэрии </a:t>
            </a:r>
            <a:r>
              <a:rPr lang="ru-RU" sz="2100" b="1" dirty="0" smtClean="0">
                <a:solidFill>
                  <a:srgbClr val="002060"/>
                </a:solidFill>
              </a:rPr>
              <a:t>города </a:t>
            </a:r>
            <a:endParaRPr lang="ru-RU" sz="2100" b="1" dirty="0">
              <a:solidFill>
                <a:srgbClr val="002060"/>
              </a:solidFill>
            </a:endParaRPr>
          </a:p>
          <a:p>
            <a:r>
              <a:rPr lang="ru-RU" sz="2100" b="1" dirty="0" smtClean="0">
                <a:solidFill>
                  <a:srgbClr val="002060"/>
                </a:solidFill>
              </a:rPr>
              <a:t>об исполнении муниципальных </a:t>
            </a:r>
            <a:r>
              <a:rPr lang="ru-RU" sz="2100" b="1" dirty="0">
                <a:solidFill>
                  <a:srgbClr val="002060"/>
                </a:solidFill>
              </a:rPr>
              <a:t>программ</a:t>
            </a:r>
          </a:p>
          <a:p>
            <a:r>
              <a:rPr lang="ru-RU" sz="2100" b="1" dirty="0" smtClean="0">
                <a:solidFill>
                  <a:srgbClr val="002060"/>
                </a:solidFill>
              </a:rPr>
              <a:t>результатах проверок, проведенных контрольно-счетной </a:t>
            </a:r>
            <a:r>
              <a:rPr lang="ru-RU" sz="2100" b="1" dirty="0">
                <a:solidFill>
                  <a:srgbClr val="002060"/>
                </a:solidFill>
              </a:rPr>
              <a:t>палатой  </a:t>
            </a:r>
            <a:endParaRPr lang="ru-RU" sz="21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3824700"/>
            <a:ext cx="2839826" cy="219600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417" y="3824700"/>
            <a:ext cx="2880320" cy="2196588"/>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1132" y="3824700"/>
            <a:ext cx="2855038" cy="2196000"/>
          </a:xfrm>
          <a:prstGeom prst="rect">
            <a:avLst/>
          </a:prstGeom>
        </p:spPr>
      </p:pic>
      <p:sp>
        <p:nvSpPr>
          <p:cNvPr id="8" name="Номер слайда 7"/>
          <p:cNvSpPr>
            <a:spLocks noGrp="1"/>
          </p:cNvSpPr>
          <p:nvPr>
            <p:ph type="sldNum" sz="quarter" idx="12"/>
          </p:nvPr>
        </p:nvSpPr>
        <p:spPr/>
        <p:txBody>
          <a:bodyPr/>
          <a:lstStyle/>
          <a:p>
            <a:fld id="{B19B0651-EE4F-4900-A07F-96A6BFA9D0F0}" type="slidenum">
              <a:rPr lang="ru-RU" smtClean="0"/>
              <a:t>14</a:t>
            </a:fld>
            <a:endParaRPr lang="ru-RU"/>
          </a:p>
        </p:txBody>
      </p:sp>
      <p:sp>
        <p:nvSpPr>
          <p:cNvPr id="9" name="Прямоугольник 8"/>
          <p:cNvSpPr/>
          <p:nvPr/>
        </p:nvSpPr>
        <p:spPr>
          <a:xfrm>
            <a:off x="683568" y="1412776"/>
            <a:ext cx="8136904" cy="369332"/>
          </a:xfrm>
          <a:prstGeom prst="rect">
            <a:avLst/>
          </a:prstGeom>
        </p:spPr>
        <p:txBody>
          <a:bodyPr wrap="square">
            <a:spAutoFit/>
          </a:bodyPr>
          <a:lstStyle/>
          <a:p>
            <a:pPr algn="ctr"/>
            <a:r>
              <a:rPr lang="ru-RU" b="1" dirty="0">
                <a:solidFill>
                  <a:srgbClr val="002060"/>
                </a:solidFill>
              </a:rPr>
              <a:t>С этой целью в отчетном периоде депутатами рассмотрены </a:t>
            </a:r>
            <a:r>
              <a:rPr lang="ru-RU" b="1" dirty="0" smtClean="0">
                <a:solidFill>
                  <a:srgbClr val="002060"/>
                </a:solidFill>
              </a:rPr>
              <a:t>отчеты </a:t>
            </a:r>
            <a:r>
              <a:rPr lang="ru-RU" b="1" dirty="0">
                <a:solidFill>
                  <a:srgbClr val="002060"/>
                </a:solidFill>
              </a:rPr>
              <a:t>о (об):</a:t>
            </a:r>
          </a:p>
        </p:txBody>
      </p:sp>
    </p:spTree>
    <p:extLst>
      <p:ext uri="{BB962C8B-B14F-4D97-AF65-F5344CB8AC3E}">
        <p14:creationId xmlns:p14="http://schemas.microsoft.com/office/powerpoint/2010/main" val="1708581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776" y="0"/>
            <a:ext cx="8229600" cy="1080000"/>
          </a:xfrm>
        </p:spPr>
        <p:txBody>
          <a:bodyPr>
            <a:noAutofit/>
          </a:bodyPr>
          <a:lstStyle/>
          <a:p>
            <a:r>
              <a:rPr lang="ru-RU" sz="3200" b="1" dirty="0" smtClean="0">
                <a:solidFill>
                  <a:srgbClr val="002060"/>
                </a:solidFill>
              </a:rPr>
              <a:t>Работа с обращениями граждан </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Rechteck 16"/>
          <p:cNvSpPr/>
          <p:nvPr/>
        </p:nvSpPr>
        <p:spPr bwMode="gray">
          <a:xfrm>
            <a:off x="158402" y="1332000"/>
            <a:ext cx="2448272" cy="129614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sz="2400" b="1" dirty="0" smtClean="0">
                <a:solidFill>
                  <a:srgbClr val="000000"/>
                </a:solidFill>
              </a:rPr>
              <a:t>8 созыв</a:t>
            </a:r>
          </a:p>
          <a:p>
            <a:pPr algn="ctr">
              <a:lnSpc>
                <a:spcPct val="90000"/>
              </a:lnSpc>
              <a:spcAft>
                <a:spcPts val="800"/>
              </a:spcAft>
            </a:pPr>
            <a:r>
              <a:rPr lang="ru-RU" sz="1400" b="1" dirty="0" smtClean="0">
                <a:solidFill>
                  <a:srgbClr val="000000"/>
                </a:solidFill>
              </a:rPr>
              <a:t>(январь – сентябрь </a:t>
            </a:r>
          </a:p>
          <a:p>
            <a:pPr algn="ctr">
              <a:lnSpc>
                <a:spcPct val="90000"/>
              </a:lnSpc>
              <a:spcAft>
                <a:spcPts val="800"/>
              </a:spcAft>
            </a:pPr>
            <a:r>
              <a:rPr lang="ru-RU" sz="1400" b="1" dirty="0" smtClean="0">
                <a:solidFill>
                  <a:srgbClr val="000000"/>
                </a:solidFill>
              </a:rPr>
              <a:t>2017 г.)</a:t>
            </a:r>
          </a:p>
          <a:p>
            <a:pPr algn="ctr">
              <a:lnSpc>
                <a:spcPct val="90000"/>
              </a:lnSpc>
              <a:spcAft>
                <a:spcPts val="800"/>
              </a:spcAft>
            </a:pPr>
            <a:r>
              <a:rPr lang="ru-RU" sz="2400" b="1" dirty="0" smtClean="0">
                <a:solidFill>
                  <a:srgbClr val="000000"/>
                </a:solidFill>
              </a:rPr>
              <a:t> </a:t>
            </a:r>
            <a:endParaRPr lang="en-US" sz="2400" b="1" dirty="0">
              <a:solidFill>
                <a:srgbClr val="000000"/>
              </a:solidFill>
            </a:endParaRPr>
          </a:p>
        </p:txBody>
      </p:sp>
      <p:sp>
        <p:nvSpPr>
          <p:cNvPr id="6" name="Rechteck 16"/>
          <p:cNvSpPr>
            <a:spLocks noGrp="1"/>
          </p:cNvSpPr>
          <p:nvPr>
            <p:ph idx="1"/>
          </p:nvPr>
        </p:nvSpPr>
        <p:spPr bwMode="gray">
          <a:xfrm>
            <a:off x="6516488" y="1332000"/>
            <a:ext cx="2448000" cy="1296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noAutofit/>
          </a:bodyPr>
          <a:lstStyle/>
          <a:p>
            <a:pPr marL="0" indent="0" algn="ctr">
              <a:lnSpc>
                <a:spcPct val="90000"/>
              </a:lnSpc>
              <a:spcAft>
                <a:spcPts val="800"/>
              </a:spcAft>
              <a:buNone/>
            </a:pPr>
            <a:r>
              <a:rPr lang="ru-RU" sz="2400" b="1" dirty="0" smtClean="0">
                <a:solidFill>
                  <a:srgbClr val="000000"/>
                </a:solidFill>
              </a:rPr>
              <a:t>9 созыв</a:t>
            </a:r>
          </a:p>
          <a:p>
            <a:pPr marL="0" indent="0" algn="ctr">
              <a:lnSpc>
                <a:spcPct val="90000"/>
              </a:lnSpc>
              <a:spcAft>
                <a:spcPts val="800"/>
              </a:spcAft>
              <a:buNone/>
            </a:pPr>
            <a:r>
              <a:rPr lang="ru-RU" sz="1400" b="1" dirty="0" smtClean="0">
                <a:solidFill>
                  <a:srgbClr val="000000"/>
                </a:solidFill>
              </a:rPr>
              <a:t>(сентябрь - декабрь </a:t>
            </a:r>
          </a:p>
          <a:p>
            <a:pPr marL="0" indent="0" algn="ctr">
              <a:lnSpc>
                <a:spcPct val="90000"/>
              </a:lnSpc>
              <a:spcAft>
                <a:spcPts val="800"/>
              </a:spcAft>
              <a:buNone/>
            </a:pPr>
            <a:r>
              <a:rPr lang="ru-RU" sz="1400" b="1" dirty="0" smtClean="0">
                <a:solidFill>
                  <a:srgbClr val="000000"/>
                </a:solidFill>
              </a:rPr>
              <a:t>2017 г.) </a:t>
            </a:r>
            <a:endParaRPr lang="en-US" sz="1400" b="1" dirty="0">
              <a:solidFill>
                <a:srgbClr val="000000"/>
              </a:solidFill>
            </a:endParaRPr>
          </a:p>
        </p:txBody>
      </p:sp>
      <p:sp>
        <p:nvSpPr>
          <p:cNvPr id="8" name="Rechteck 23"/>
          <p:cNvSpPr txBox="1">
            <a:spLocks/>
          </p:cNvSpPr>
          <p:nvPr/>
        </p:nvSpPr>
        <p:spPr bwMode="gray">
          <a:xfrm>
            <a:off x="371743" y="3204000"/>
            <a:ext cx="1836616" cy="93600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800" b="1" dirty="0" smtClean="0">
              <a:solidFill>
                <a:srgbClr val="002060"/>
              </a:solidFill>
            </a:endParaRPr>
          </a:p>
        </p:txBody>
      </p:sp>
      <p:sp>
        <p:nvSpPr>
          <p:cNvPr id="9" name="TextBox 8"/>
          <p:cNvSpPr txBox="1"/>
          <p:nvPr/>
        </p:nvSpPr>
        <p:spPr>
          <a:xfrm>
            <a:off x="401240" y="3253487"/>
            <a:ext cx="1694850" cy="830997"/>
          </a:xfrm>
          <a:prstGeom prst="rect">
            <a:avLst/>
          </a:prstGeom>
          <a:noFill/>
        </p:spPr>
        <p:txBody>
          <a:bodyPr wrap="square" rtlCol="0">
            <a:spAutoFit/>
          </a:bodyPr>
          <a:lstStyle/>
          <a:p>
            <a:pPr algn="ctr"/>
            <a:r>
              <a:rPr lang="ru-RU" sz="2400" b="1" dirty="0" smtClean="0">
                <a:solidFill>
                  <a:srgbClr val="002060"/>
                </a:solidFill>
              </a:rPr>
              <a:t>208</a:t>
            </a:r>
          </a:p>
          <a:p>
            <a:pPr algn="ctr"/>
            <a:r>
              <a:rPr lang="ru-RU" sz="2400" b="1" dirty="0" smtClean="0">
                <a:solidFill>
                  <a:srgbClr val="002060"/>
                </a:solidFill>
              </a:rPr>
              <a:t> </a:t>
            </a:r>
            <a:r>
              <a:rPr lang="ru-RU" b="1" dirty="0" smtClean="0">
                <a:solidFill>
                  <a:srgbClr val="002060"/>
                </a:solidFill>
              </a:rPr>
              <a:t>обращений </a:t>
            </a:r>
            <a:endParaRPr lang="ru-RU" b="1" dirty="0">
              <a:solidFill>
                <a:srgbClr val="002060"/>
              </a:solidFill>
            </a:endParaRPr>
          </a:p>
        </p:txBody>
      </p:sp>
      <p:sp>
        <p:nvSpPr>
          <p:cNvPr id="13" name="Стрелка вправо 12"/>
          <p:cNvSpPr/>
          <p:nvPr/>
        </p:nvSpPr>
        <p:spPr>
          <a:xfrm rot="5400000">
            <a:off x="7579458" y="2846821"/>
            <a:ext cx="294660" cy="144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214" y="3204000"/>
            <a:ext cx="181851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93137" y="3253487"/>
            <a:ext cx="1667301" cy="738664"/>
          </a:xfrm>
          <a:prstGeom prst="rect">
            <a:avLst/>
          </a:prstGeom>
          <a:noFill/>
        </p:spPr>
        <p:txBody>
          <a:bodyPr wrap="square" rtlCol="0">
            <a:spAutoFit/>
          </a:bodyPr>
          <a:lstStyle/>
          <a:p>
            <a:pPr algn="ctr"/>
            <a:r>
              <a:rPr lang="ru-RU" sz="2400" b="1" dirty="0" smtClean="0">
                <a:solidFill>
                  <a:srgbClr val="002060"/>
                </a:solidFill>
              </a:rPr>
              <a:t>306 </a:t>
            </a:r>
            <a:r>
              <a:rPr lang="ru-RU" b="1" dirty="0" smtClean="0">
                <a:solidFill>
                  <a:srgbClr val="002060"/>
                </a:solidFill>
              </a:rPr>
              <a:t>обращений</a:t>
            </a:r>
            <a:endParaRPr lang="ru-RU" b="1" dirty="0">
              <a:solidFill>
                <a:srgbClr val="002060"/>
              </a:solidFill>
            </a:endParaRPr>
          </a:p>
        </p:txBody>
      </p:sp>
      <p:pic>
        <p:nvPicPr>
          <p:cNvPr id="1028"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000" y="1394716"/>
            <a:ext cx="338437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Стрелка вправо 17"/>
          <p:cNvSpPr/>
          <p:nvPr/>
        </p:nvSpPr>
        <p:spPr>
          <a:xfrm rot="5400000">
            <a:off x="1142721" y="2846821"/>
            <a:ext cx="294660" cy="144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01240" y="5589240"/>
            <a:ext cx="8334673" cy="646331"/>
          </a:xfrm>
          <a:prstGeom prst="rect">
            <a:avLst/>
          </a:prstGeom>
        </p:spPr>
        <p:txBody>
          <a:bodyPr wrap="square">
            <a:spAutoFit/>
          </a:bodyPr>
          <a:lstStyle/>
          <a:p>
            <a:r>
              <a:rPr lang="ru-RU" dirty="0"/>
              <a:t> </a:t>
            </a:r>
          </a:p>
          <a:p>
            <a:r>
              <a:rPr lang="ru-RU" dirty="0" smtClean="0"/>
              <a:t>                                     </a:t>
            </a:r>
            <a:r>
              <a:rPr lang="ru-RU" b="1" dirty="0" smtClean="0"/>
              <a:t>Рост </a:t>
            </a:r>
            <a:r>
              <a:rPr lang="ru-RU" b="1" dirty="0"/>
              <a:t>количества </a:t>
            </a:r>
            <a:r>
              <a:rPr lang="ru-RU" b="1" dirty="0" smtClean="0"/>
              <a:t>обращений за 2017 год </a:t>
            </a:r>
            <a:r>
              <a:rPr lang="ru-RU" b="1" dirty="0"/>
              <a:t>составил  </a:t>
            </a:r>
            <a:r>
              <a:rPr lang="ru-RU" b="1" dirty="0" smtClean="0"/>
              <a:t>47%</a:t>
            </a:r>
            <a:endParaRPr lang="ru-RU" b="1" dirty="0"/>
          </a:p>
        </p:txBody>
      </p:sp>
      <p:graphicFrame>
        <p:nvGraphicFramePr>
          <p:cNvPr id="16" name="Таблица 15"/>
          <p:cNvGraphicFramePr>
            <a:graphicFrameLocks noGrp="1"/>
          </p:cNvGraphicFramePr>
          <p:nvPr>
            <p:extLst>
              <p:ext uri="{D42A27DB-BD31-4B8C-83A1-F6EECF244321}">
                <p14:modId xmlns:p14="http://schemas.microsoft.com/office/powerpoint/2010/main" val="4131558466"/>
              </p:ext>
            </p:extLst>
          </p:nvPr>
        </p:nvGraphicFramePr>
        <p:xfrm>
          <a:off x="2411760" y="4139828"/>
          <a:ext cx="4247528" cy="1305396"/>
        </p:xfrm>
        <a:graphic>
          <a:graphicData uri="http://schemas.openxmlformats.org/drawingml/2006/table">
            <a:tbl>
              <a:tblPr firstRow="1" bandRow="1">
                <a:tableStyleId>{46F890A9-2807-4EBB-B81D-B2AA78EC7F39}</a:tableStyleId>
              </a:tblPr>
              <a:tblGrid>
                <a:gridCol w="1456296"/>
                <a:gridCol w="1395616"/>
                <a:gridCol w="1395616"/>
              </a:tblGrid>
              <a:tr h="665316">
                <a:tc>
                  <a:txBody>
                    <a:bodyPr/>
                    <a:lstStyle/>
                    <a:p>
                      <a:pPr algn="ctr"/>
                      <a:r>
                        <a:rPr lang="ru-RU" dirty="0" smtClean="0"/>
                        <a:t>2016 </a:t>
                      </a:r>
                    </a:p>
                    <a:p>
                      <a:pPr algn="ctr"/>
                      <a:r>
                        <a:rPr lang="ru-RU" dirty="0" smtClean="0"/>
                        <a:t>год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2017 </a:t>
                      </a:r>
                    </a:p>
                    <a:p>
                      <a:pPr algn="ctr"/>
                      <a:r>
                        <a:rPr lang="ru-RU" dirty="0" smtClean="0"/>
                        <a:t>год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2018</a:t>
                      </a:r>
                    </a:p>
                    <a:p>
                      <a:pPr algn="ctr"/>
                      <a:r>
                        <a:rPr lang="ru-RU" dirty="0" smtClean="0"/>
                        <a:t>1</a:t>
                      </a:r>
                      <a:r>
                        <a:rPr lang="ru-RU" baseline="0" dirty="0" smtClean="0"/>
                        <a:t> квартал</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944">
                <a:tc>
                  <a:txBody>
                    <a:bodyPr/>
                    <a:lstStyle/>
                    <a:p>
                      <a:pPr algn="ctr"/>
                      <a:r>
                        <a:rPr lang="ru-RU" dirty="0" smtClean="0"/>
                        <a:t>348 </a:t>
                      </a:r>
                    </a:p>
                    <a:p>
                      <a:pPr algn="ctr"/>
                      <a:r>
                        <a:rPr lang="ru-RU" dirty="0" smtClean="0"/>
                        <a:t>обращений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514 обращений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293</a:t>
                      </a:r>
                    </a:p>
                    <a:p>
                      <a:pPr algn="ctr"/>
                      <a:r>
                        <a:rPr lang="ru-RU" dirty="0" smtClean="0"/>
                        <a:t>обращения</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3" name="Gruppieren 107"/>
          <p:cNvGrpSpPr>
            <a:grpSpLocks noChangeAspect="1"/>
          </p:cNvGrpSpPr>
          <p:nvPr/>
        </p:nvGrpSpPr>
        <p:grpSpPr bwMode="gray">
          <a:xfrm>
            <a:off x="1352199" y="5375004"/>
            <a:ext cx="916489" cy="815538"/>
            <a:chOff x="8040688" y="5922963"/>
            <a:chExt cx="720725" cy="723901"/>
          </a:xfrm>
        </p:grpSpPr>
        <p:sp>
          <p:nvSpPr>
            <p:cNvPr id="24" name="Freeform 1741"/>
            <p:cNvSpPr>
              <a:spLocks/>
            </p:cNvSpPr>
            <p:nvPr/>
          </p:nvSpPr>
          <p:spPr bwMode="gray">
            <a:xfrm>
              <a:off x="8040688" y="6556376"/>
              <a:ext cx="720725" cy="90488"/>
            </a:xfrm>
            <a:custGeom>
              <a:avLst/>
              <a:gdLst>
                <a:gd name="T0" fmla="*/ 192 w 192"/>
                <a:gd name="T1" fmla="*/ 12 h 24"/>
                <a:gd name="T2" fmla="*/ 180 w 192"/>
                <a:gd name="T3" fmla="*/ 24 h 24"/>
                <a:gd name="T4" fmla="*/ 12 w 192"/>
                <a:gd name="T5" fmla="*/ 24 h 24"/>
                <a:gd name="T6" fmla="*/ 0 w 192"/>
                <a:gd name="T7" fmla="*/ 12 h 24"/>
                <a:gd name="T8" fmla="*/ 0 w 192"/>
                <a:gd name="T9" fmla="*/ 12 h 24"/>
                <a:gd name="T10" fmla="*/ 12 w 192"/>
                <a:gd name="T11" fmla="*/ 0 h 24"/>
                <a:gd name="T12" fmla="*/ 180 w 192"/>
                <a:gd name="T13" fmla="*/ 0 h 24"/>
                <a:gd name="T14" fmla="*/ 192 w 19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4">
                  <a:moveTo>
                    <a:pt x="192" y="12"/>
                  </a:moveTo>
                  <a:cubicBezTo>
                    <a:pt x="192" y="19"/>
                    <a:pt x="187" y="24"/>
                    <a:pt x="180" y="24"/>
                  </a:cubicBezTo>
                  <a:cubicBezTo>
                    <a:pt x="12" y="24"/>
                    <a:pt x="12" y="24"/>
                    <a:pt x="12" y="24"/>
                  </a:cubicBezTo>
                  <a:cubicBezTo>
                    <a:pt x="5" y="24"/>
                    <a:pt x="0" y="19"/>
                    <a:pt x="0" y="12"/>
                  </a:cubicBezTo>
                  <a:cubicBezTo>
                    <a:pt x="0" y="12"/>
                    <a:pt x="0" y="12"/>
                    <a:pt x="0" y="12"/>
                  </a:cubicBezTo>
                  <a:cubicBezTo>
                    <a:pt x="0" y="5"/>
                    <a:pt x="5" y="0"/>
                    <a:pt x="12" y="0"/>
                  </a:cubicBezTo>
                  <a:cubicBezTo>
                    <a:pt x="180" y="0"/>
                    <a:pt x="180" y="0"/>
                    <a:pt x="180" y="0"/>
                  </a:cubicBezTo>
                  <a:cubicBezTo>
                    <a:pt x="187" y="0"/>
                    <a:pt x="192" y="5"/>
                    <a:pt x="192" y="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742"/>
            <p:cNvSpPr>
              <a:spLocks/>
            </p:cNvSpPr>
            <p:nvPr/>
          </p:nvSpPr>
          <p:spPr bwMode="gray">
            <a:xfrm>
              <a:off x="8104188" y="5922963"/>
              <a:ext cx="327025" cy="330200"/>
            </a:xfrm>
            <a:custGeom>
              <a:avLst/>
              <a:gdLst>
                <a:gd name="T0" fmla="*/ 83 w 87"/>
                <a:gd name="T1" fmla="*/ 0 h 88"/>
                <a:gd name="T2" fmla="*/ 43 w 87"/>
                <a:gd name="T3" fmla="*/ 0 h 88"/>
                <a:gd name="T4" fmla="*/ 40 w 87"/>
                <a:gd name="T5" fmla="*/ 7 h 88"/>
                <a:gd name="T6" fmla="*/ 48 w 87"/>
                <a:gd name="T7" fmla="*/ 16 h 88"/>
                <a:gd name="T8" fmla="*/ 4 w 87"/>
                <a:gd name="T9" fmla="*/ 61 h 88"/>
                <a:gd name="T10" fmla="*/ 4 w 87"/>
                <a:gd name="T11" fmla="*/ 75 h 88"/>
                <a:gd name="T12" fmla="*/ 12 w 87"/>
                <a:gd name="T13" fmla="*/ 84 h 88"/>
                <a:gd name="T14" fmla="*/ 27 w 87"/>
                <a:gd name="T15" fmla="*/ 84 h 88"/>
                <a:gd name="T16" fmla="*/ 71 w 87"/>
                <a:gd name="T17" fmla="*/ 39 h 88"/>
                <a:gd name="T18" fmla="*/ 80 w 87"/>
                <a:gd name="T19" fmla="*/ 48 h 88"/>
                <a:gd name="T20" fmla="*/ 87 w 87"/>
                <a:gd name="T21" fmla="*/ 45 h 88"/>
                <a:gd name="T22" fmla="*/ 87 w 87"/>
                <a:gd name="T23" fmla="*/ 4 h 88"/>
                <a:gd name="T24" fmla="*/ 83 w 87"/>
                <a:gd name="T25" fmla="*/ 0 h 88"/>
                <a:gd name="T26" fmla="*/ 83 w 87"/>
                <a:gd name="T2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88">
                  <a:moveTo>
                    <a:pt x="83" y="0"/>
                  </a:moveTo>
                  <a:cubicBezTo>
                    <a:pt x="43" y="0"/>
                    <a:pt x="43" y="0"/>
                    <a:pt x="43" y="0"/>
                  </a:cubicBezTo>
                  <a:cubicBezTo>
                    <a:pt x="39" y="0"/>
                    <a:pt x="37" y="5"/>
                    <a:pt x="40" y="7"/>
                  </a:cubicBezTo>
                  <a:cubicBezTo>
                    <a:pt x="48" y="16"/>
                    <a:pt x="48" y="16"/>
                    <a:pt x="48" y="16"/>
                  </a:cubicBezTo>
                  <a:cubicBezTo>
                    <a:pt x="4" y="61"/>
                    <a:pt x="4" y="61"/>
                    <a:pt x="4" y="61"/>
                  </a:cubicBezTo>
                  <a:cubicBezTo>
                    <a:pt x="0" y="65"/>
                    <a:pt x="0" y="71"/>
                    <a:pt x="4" y="75"/>
                  </a:cubicBezTo>
                  <a:cubicBezTo>
                    <a:pt x="12" y="84"/>
                    <a:pt x="12" y="84"/>
                    <a:pt x="12" y="84"/>
                  </a:cubicBezTo>
                  <a:cubicBezTo>
                    <a:pt x="16" y="88"/>
                    <a:pt x="23" y="88"/>
                    <a:pt x="27" y="84"/>
                  </a:cubicBezTo>
                  <a:cubicBezTo>
                    <a:pt x="71" y="39"/>
                    <a:pt x="71" y="39"/>
                    <a:pt x="71" y="39"/>
                  </a:cubicBezTo>
                  <a:cubicBezTo>
                    <a:pt x="80" y="48"/>
                    <a:pt x="80" y="48"/>
                    <a:pt x="80" y="48"/>
                  </a:cubicBezTo>
                  <a:cubicBezTo>
                    <a:pt x="83" y="50"/>
                    <a:pt x="87" y="48"/>
                    <a:pt x="87" y="45"/>
                  </a:cubicBezTo>
                  <a:cubicBezTo>
                    <a:pt x="87" y="4"/>
                    <a:pt x="87" y="4"/>
                    <a:pt x="87" y="4"/>
                  </a:cubicBezTo>
                  <a:cubicBezTo>
                    <a:pt x="87" y="2"/>
                    <a:pt x="85" y="0"/>
                    <a:pt x="83" y="0"/>
                  </a:cubicBezTo>
                  <a:cubicBezTo>
                    <a:pt x="83" y="0"/>
                    <a:pt x="85" y="0"/>
                    <a:pt x="83"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743"/>
            <p:cNvSpPr>
              <a:spLocks/>
            </p:cNvSpPr>
            <p:nvPr/>
          </p:nvSpPr>
          <p:spPr bwMode="gray">
            <a:xfrm>
              <a:off x="8107363" y="6286501"/>
              <a:ext cx="134938" cy="225425"/>
            </a:xfrm>
            <a:custGeom>
              <a:avLst/>
              <a:gdLst>
                <a:gd name="T0" fmla="*/ 12 w 36"/>
                <a:gd name="T1" fmla="*/ 0 h 60"/>
                <a:gd name="T2" fmla="*/ 0 w 36"/>
                <a:gd name="T3" fmla="*/ 12 h 60"/>
                <a:gd name="T4" fmla="*/ 0 w 36"/>
                <a:gd name="T5" fmla="*/ 48 h 60"/>
                <a:gd name="T6" fmla="*/ 12 w 36"/>
                <a:gd name="T7" fmla="*/ 60 h 60"/>
                <a:gd name="T8" fmla="*/ 24 w 36"/>
                <a:gd name="T9" fmla="*/ 60 h 60"/>
                <a:gd name="T10" fmla="*/ 36 w 36"/>
                <a:gd name="T11" fmla="*/ 48 h 60"/>
                <a:gd name="T12" fmla="*/ 36 w 36"/>
                <a:gd name="T13" fmla="*/ 12 h 60"/>
                <a:gd name="T14" fmla="*/ 24 w 36"/>
                <a:gd name="T15" fmla="*/ 0 h 60"/>
                <a:gd name="T16" fmla="*/ 12 w 36"/>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0">
                  <a:moveTo>
                    <a:pt x="12" y="0"/>
                  </a:moveTo>
                  <a:cubicBezTo>
                    <a:pt x="5" y="0"/>
                    <a:pt x="0" y="5"/>
                    <a:pt x="0" y="12"/>
                  </a:cubicBezTo>
                  <a:cubicBezTo>
                    <a:pt x="0" y="48"/>
                    <a:pt x="0" y="48"/>
                    <a:pt x="0" y="48"/>
                  </a:cubicBezTo>
                  <a:cubicBezTo>
                    <a:pt x="0" y="55"/>
                    <a:pt x="5" y="60"/>
                    <a:pt x="12" y="60"/>
                  </a:cubicBezTo>
                  <a:cubicBezTo>
                    <a:pt x="24" y="60"/>
                    <a:pt x="24" y="60"/>
                    <a:pt x="24" y="60"/>
                  </a:cubicBezTo>
                  <a:cubicBezTo>
                    <a:pt x="31" y="60"/>
                    <a:pt x="36" y="55"/>
                    <a:pt x="36" y="48"/>
                  </a:cubicBezTo>
                  <a:cubicBezTo>
                    <a:pt x="36" y="12"/>
                    <a:pt x="36" y="12"/>
                    <a:pt x="36" y="12"/>
                  </a:cubicBezTo>
                  <a:cubicBezTo>
                    <a:pt x="36" y="5"/>
                    <a:pt x="31" y="0"/>
                    <a:pt x="24" y="0"/>
                  </a:cubicBez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744"/>
            <p:cNvSpPr>
              <a:spLocks/>
            </p:cNvSpPr>
            <p:nvPr/>
          </p:nvSpPr>
          <p:spPr bwMode="gray">
            <a:xfrm>
              <a:off x="8332788" y="6151563"/>
              <a:ext cx="134938" cy="360363"/>
            </a:xfrm>
            <a:custGeom>
              <a:avLst/>
              <a:gdLst>
                <a:gd name="T0" fmla="*/ 36 w 36"/>
                <a:gd name="T1" fmla="*/ 84 h 96"/>
                <a:gd name="T2" fmla="*/ 24 w 36"/>
                <a:gd name="T3" fmla="*/ 96 h 96"/>
                <a:gd name="T4" fmla="*/ 12 w 36"/>
                <a:gd name="T5" fmla="*/ 96 h 96"/>
                <a:gd name="T6" fmla="*/ 0 w 36"/>
                <a:gd name="T7" fmla="*/ 84 h 96"/>
                <a:gd name="T8" fmla="*/ 0 w 36"/>
                <a:gd name="T9" fmla="*/ 12 h 96"/>
                <a:gd name="T10" fmla="*/ 12 w 36"/>
                <a:gd name="T11" fmla="*/ 0 h 96"/>
                <a:gd name="T12" fmla="*/ 24 w 36"/>
                <a:gd name="T13" fmla="*/ 0 h 96"/>
                <a:gd name="T14" fmla="*/ 36 w 36"/>
                <a:gd name="T15" fmla="*/ 12 h 96"/>
                <a:gd name="T16" fmla="*/ 36 w 36"/>
                <a:gd name="T1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6">
                  <a:moveTo>
                    <a:pt x="36" y="84"/>
                  </a:moveTo>
                  <a:cubicBezTo>
                    <a:pt x="36" y="91"/>
                    <a:pt x="31" y="96"/>
                    <a:pt x="24" y="96"/>
                  </a:cubicBezTo>
                  <a:cubicBezTo>
                    <a:pt x="12" y="96"/>
                    <a:pt x="12" y="96"/>
                    <a:pt x="12" y="96"/>
                  </a:cubicBezTo>
                  <a:cubicBezTo>
                    <a:pt x="5" y="96"/>
                    <a:pt x="0" y="91"/>
                    <a:pt x="0" y="84"/>
                  </a:cubicBezTo>
                  <a:cubicBezTo>
                    <a:pt x="0" y="12"/>
                    <a:pt x="0" y="12"/>
                    <a:pt x="0" y="12"/>
                  </a:cubicBezTo>
                  <a:cubicBezTo>
                    <a:pt x="0" y="5"/>
                    <a:pt x="5" y="0"/>
                    <a:pt x="12" y="0"/>
                  </a:cubicBezTo>
                  <a:cubicBezTo>
                    <a:pt x="24" y="0"/>
                    <a:pt x="24" y="0"/>
                    <a:pt x="24" y="0"/>
                  </a:cubicBezTo>
                  <a:cubicBezTo>
                    <a:pt x="31" y="0"/>
                    <a:pt x="36" y="5"/>
                    <a:pt x="36" y="12"/>
                  </a:cubicBezTo>
                  <a:lnTo>
                    <a:pt x="36"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745"/>
            <p:cNvSpPr>
              <a:spLocks/>
            </p:cNvSpPr>
            <p:nvPr/>
          </p:nvSpPr>
          <p:spPr bwMode="gray">
            <a:xfrm>
              <a:off x="8558213" y="5967413"/>
              <a:ext cx="134938" cy="544513"/>
            </a:xfrm>
            <a:custGeom>
              <a:avLst/>
              <a:gdLst>
                <a:gd name="T0" fmla="*/ 36 w 36"/>
                <a:gd name="T1" fmla="*/ 133 h 145"/>
                <a:gd name="T2" fmla="*/ 24 w 36"/>
                <a:gd name="T3" fmla="*/ 145 h 145"/>
                <a:gd name="T4" fmla="*/ 12 w 36"/>
                <a:gd name="T5" fmla="*/ 145 h 145"/>
                <a:gd name="T6" fmla="*/ 0 w 36"/>
                <a:gd name="T7" fmla="*/ 133 h 145"/>
                <a:gd name="T8" fmla="*/ 0 w 36"/>
                <a:gd name="T9" fmla="*/ 12 h 145"/>
                <a:gd name="T10" fmla="*/ 12 w 36"/>
                <a:gd name="T11" fmla="*/ 0 h 145"/>
                <a:gd name="T12" fmla="*/ 24 w 36"/>
                <a:gd name="T13" fmla="*/ 0 h 145"/>
                <a:gd name="T14" fmla="*/ 36 w 36"/>
                <a:gd name="T15" fmla="*/ 12 h 145"/>
                <a:gd name="T16" fmla="*/ 36 w 36"/>
                <a:gd name="T1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5">
                  <a:moveTo>
                    <a:pt x="36" y="133"/>
                  </a:moveTo>
                  <a:cubicBezTo>
                    <a:pt x="36" y="140"/>
                    <a:pt x="31" y="145"/>
                    <a:pt x="24" y="145"/>
                  </a:cubicBezTo>
                  <a:cubicBezTo>
                    <a:pt x="12" y="145"/>
                    <a:pt x="12" y="145"/>
                    <a:pt x="12" y="145"/>
                  </a:cubicBezTo>
                  <a:cubicBezTo>
                    <a:pt x="6" y="145"/>
                    <a:pt x="0" y="140"/>
                    <a:pt x="0" y="133"/>
                  </a:cubicBezTo>
                  <a:cubicBezTo>
                    <a:pt x="0" y="12"/>
                    <a:pt x="0" y="12"/>
                    <a:pt x="0" y="12"/>
                  </a:cubicBezTo>
                  <a:cubicBezTo>
                    <a:pt x="0" y="6"/>
                    <a:pt x="6" y="0"/>
                    <a:pt x="12" y="0"/>
                  </a:cubicBezTo>
                  <a:cubicBezTo>
                    <a:pt x="24" y="0"/>
                    <a:pt x="24" y="0"/>
                    <a:pt x="24" y="0"/>
                  </a:cubicBezTo>
                  <a:cubicBezTo>
                    <a:pt x="31" y="0"/>
                    <a:pt x="36" y="6"/>
                    <a:pt x="36" y="12"/>
                  </a:cubicBezTo>
                  <a:lnTo>
                    <a:pt x="36" y="1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Номер слайда 2"/>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588758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776" y="0"/>
            <a:ext cx="8229600" cy="1080000"/>
          </a:xfrm>
        </p:spPr>
        <p:txBody>
          <a:bodyPr>
            <a:noAutofit/>
          </a:bodyPr>
          <a:lstStyle/>
          <a:p>
            <a:r>
              <a:rPr lang="ru-RU" sz="3200" b="1" dirty="0" smtClean="0">
                <a:solidFill>
                  <a:srgbClr val="002060"/>
                </a:solidFill>
              </a:rPr>
              <a:t>Формы работы с обращениями граждан </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Rechteck 16"/>
          <p:cNvSpPr/>
          <p:nvPr/>
        </p:nvSpPr>
        <p:spPr bwMode="gray">
          <a:xfrm>
            <a:off x="284142" y="980728"/>
            <a:ext cx="2376000" cy="115033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sz="2000" b="1" dirty="0" smtClean="0">
                <a:solidFill>
                  <a:srgbClr val="000000"/>
                </a:solidFill>
              </a:rPr>
              <a:t>Формы приема </a:t>
            </a:r>
          </a:p>
          <a:p>
            <a:pPr algn="ctr">
              <a:lnSpc>
                <a:spcPct val="90000"/>
              </a:lnSpc>
            </a:pPr>
            <a:r>
              <a:rPr lang="ru-RU" sz="2000" b="1" dirty="0" smtClean="0">
                <a:solidFill>
                  <a:srgbClr val="000000"/>
                </a:solidFill>
              </a:rPr>
              <a:t>обращений</a:t>
            </a:r>
            <a:endParaRPr lang="en-US" sz="2000" b="1" dirty="0">
              <a:solidFill>
                <a:srgbClr val="000000"/>
              </a:solidFill>
            </a:endParaRPr>
          </a:p>
        </p:txBody>
      </p:sp>
      <p:sp>
        <p:nvSpPr>
          <p:cNvPr id="8" name="Rechteck 23"/>
          <p:cNvSpPr txBox="1">
            <a:spLocks/>
          </p:cNvSpPr>
          <p:nvPr/>
        </p:nvSpPr>
        <p:spPr bwMode="gray">
          <a:xfrm>
            <a:off x="288000" y="4212000"/>
            <a:ext cx="1728000" cy="93600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800" b="1" dirty="0" smtClean="0">
              <a:solidFill>
                <a:srgbClr val="002060"/>
              </a:solidFill>
            </a:endParaRPr>
          </a:p>
        </p:txBody>
      </p:sp>
      <p:sp>
        <p:nvSpPr>
          <p:cNvPr id="9" name="TextBox 8"/>
          <p:cNvSpPr txBox="1"/>
          <p:nvPr/>
        </p:nvSpPr>
        <p:spPr>
          <a:xfrm>
            <a:off x="333927" y="4417948"/>
            <a:ext cx="1615079" cy="523220"/>
          </a:xfrm>
          <a:prstGeom prst="rect">
            <a:avLst/>
          </a:prstGeom>
          <a:noFill/>
        </p:spPr>
        <p:txBody>
          <a:bodyPr wrap="square" rtlCol="0">
            <a:spAutoFit/>
          </a:bodyPr>
          <a:lstStyle/>
          <a:p>
            <a:pPr algn="ctr"/>
            <a:r>
              <a:rPr lang="ru-RU" sz="1400" b="1" dirty="0">
                <a:solidFill>
                  <a:srgbClr val="002060"/>
                </a:solidFill>
              </a:rPr>
              <a:t>в</a:t>
            </a:r>
            <a:r>
              <a:rPr lang="ru-RU" sz="1400" b="1" dirty="0" smtClean="0">
                <a:solidFill>
                  <a:srgbClr val="002060"/>
                </a:solidFill>
              </a:rPr>
              <a:t> письменной форме по почте</a:t>
            </a:r>
            <a:endParaRPr lang="ru-RU" sz="1400" b="1" dirty="0">
              <a:solidFill>
                <a:srgbClr val="002060"/>
              </a:solidFill>
            </a:endParaRPr>
          </a:p>
        </p:txBody>
      </p:sp>
      <p:pic>
        <p:nvPicPr>
          <p:cNvPr id="102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00" y="2196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96088" y="2420888"/>
            <a:ext cx="1692000" cy="523220"/>
          </a:xfrm>
          <a:prstGeom prst="rect">
            <a:avLst/>
          </a:prstGeom>
          <a:noFill/>
        </p:spPr>
        <p:txBody>
          <a:bodyPr wrap="square" rtlCol="0">
            <a:spAutoFit/>
          </a:bodyPr>
          <a:lstStyle/>
          <a:p>
            <a:pPr algn="ctr"/>
            <a:r>
              <a:rPr lang="ru-RU" sz="1400" b="1" dirty="0">
                <a:solidFill>
                  <a:srgbClr val="002060"/>
                </a:solidFill>
              </a:rPr>
              <a:t>н</a:t>
            </a:r>
            <a:r>
              <a:rPr lang="ru-RU" sz="1400" b="1" dirty="0" smtClean="0">
                <a:solidFill>
                  <a:srgbClr val="002060"/>
                </a:solidFill>
              </a:rPr>
              <a:t>а личных приемах депутатов</a:t>
            </a:r>
            <a:endParaRPr lang="ru-RU" sz="1400" b="1" dirty="0">
              <a:solidFill>
                <a:srgbClr val="002060"/>
              </a:solidFill>
            </a:endParaRPr>
          </a:p>
        </p:txBody>
      </p:sp>
      <p:sp>
        <p:nvSpPr>
          <p:cNvPr id="14" name="Прямоугольник 13"/>
          <p:cNvSpPr/>
          <p:nvPr/>
        </p:nvSpPr>
        <p:spPr>
          <a:xfrm>
            <a:off x="-293834" y="5607438"/>
            <a:ext cx="8334673" cy="646331"/>
          </a:xfrm>
          <a:prstGeom prst="rect">
            <a:avLst/>
          </a:prstGeom>
        </p:spPr>
        <p:txBody>
          <a:bodyPr wrap="square">
            <a:spAutoFit/>
          </a:bodyPr>
          <a:lstStyle/>
          <a:p>
            <a:r>
              <a:rPr lang="ru-RU" dirty="0"/>
              <a:t> </a:t>
            </a:r>
          </a:p>
          <a:p>
            <a:r>
              <a:rPr lang="ru-RU" dirty="0" smtClean="0"/>
              <a:t>                                     </a:t>
            </a:r>
            <a:endParaRPr lang="ru-RU" b="1" dirty="0"/>
          </a:p>
        </p:txBody>
      </p:sp>
      <p:sp>
        <p:nvSpPr>
          <p:cNvPr id="22" name="Rechteck 23"/>
          <p:cNvSpPr txBox="1">
            <a:spLocks/>
          </p:cNvSpPr>
          <p:nvPr/>
        </p:nvSpPr>
        <p:spPr bwMode="gray">
          <a:xfrm>
            <a:off x="288000" y="3204000"/>
            <a:ext cx="1728000" cy="93600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800" b="1" dirty="0" smtClean="0">
              <a:solidFill>
                <a:srgbClr val="002060"/>
              </a:solidFill>
            </a:endParaRPr>
          </a:p>
        </p:txBody>
      </p:sp>
      <p:sp>
        <p:nvSpPr>
          <p:cNvPr id="7" name="TextBox 6"/>
          <p:cNvSpPr txBox="1"/>
          <p:nvPr/>
        </p:nvSpPr>
        <p:spPr>
          <a:xfrm>
            <a:off x="251520" y="3266400"/>
            <a:ext cx="1791912" cy="738664"/>
          </a:xfrm>
          <a:prstGeom prst="rect">
            <a:avLst/>
          </a:prstGeom>
          <a:noFill/>
        </p:spPr>
        <p:txBody>
          <a:bodyPr wrap="square" rtlCol="0">
            <a:spAutoFit/>
          </a:bodyPr>
          <a:lstStyle/>
          <a:p>
            <a:pPr algn="ctr"/>
            <a:r>
              <a:rPr lang="ru-RU" sz="1400" b="1" dirty="0" smtClean="0">
                <a:solidFill>
                  <a:srgbClr val="002060"/>
                </a:solidFill>
              </a:rPr>
              <a:t>через он-</a:t>
            </a:r>
            <a:r>
              <a:rPr lang="ru-RU" sz="1400" b="1" dirty="0" err="1" smtClean="0">
                <a:solidFill>
                  <a:srgbClr val="002060"/>
                </a:solidFill>
              </a:rPr>
              <a:t>лайн</a:t>
            </a:r>
            <a:r>
              <a:rPr lang="ru-RU" sz="1400" b="1" dirty="0" smtClean="0">
                <a:solidFill>
                  <a:srgbClr val="002060"/>
                </a:solidFill>
              </a:rPr>
              <a:t> приемную на официальном сайте</a:t>
            </a:r>
            <a:endParaRPr lang="ru-RU" sz="1400" b="1" dirty="0">
              <a:solidFill>
                <a:srgbClr val="002060"/>
              </a:solidFill>
            </a:endParaRPr>
          </a:p>
        </p:txBody>
      </p:sp>
      <p:pic>
        <p:nvPicPr>
          <p:cNvPr id="31"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00" y="5220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10171" y="5301208"/>
            <a:ext cx="1638835" cy="738664"/>
          </a:xfrm>
          <a:prstGeom prst="rect">
            <a:avLst/>
          </a:prstGeom>
        </p:spPr>
        <p:txBody>
          <a:bodyPr wrap="square">
            <a:spAutoFit/>
          </a:bodyPr>
          <a:lstStyle/>
          <a:p>
            <a:pPr algn="ctr"/>
            <a:r>
              <a:rPr lang="ru-RU" sz="1400" b="1" dirty="0">
                <a:solidFill>
                  <a:srgbClr val="002060"/>
                </a:solidFill>
              </a:rPr>
              <a:t>на электронную почту городской Думы </a:t>
            </a: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1052736"/>
            <a:ext cx="3619158" cy="3159264"/>
          </a:xfrm>
          <a:prstGeom prst="rect">
            <a:avLst/>
          </a:prstGeom>
          <a:ln>
            <a:solidFill>
              <a:schemeClr val="accent1">
                <a:alpha val="56000"/>
              </a:schemeClr>
            </a:solidFill>
          </a:ln>
        </p:spPr>
      </p:pic>
      <p:sp>
        <p:nvSpPr>
          <p:cNvPr id="32" name="Rechteck 16"/>
          <p:cNvSpPr/>
          <p:nvPr/>
        </p:nvSpPr>
        <p:spPr bwMode="gray">
          <a:xfrm>
            <a:off x="6516216" y="980728"/>
            <a:ext cx="2376000" cy="115033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sz="2000" b="1" dirty="0" smtClean="0">
                <a:solidFill>
                  <a:srgbClr val="000000"/>
                </a:solidFill>
              </a:rPr>
              <a:t>Приемы</a:t>
            </a:r>
          </a:p>
          <a:p>
            <a:pPr algn="ctr">
              <a:lnSpc>
                <a:spcPct val="90000"/>
              </a:lnSpc>
            </a:pPr>
            <a:r>
              <a:rPr lang="ru-RU" sz="2000" b="1" dirty="0" smtClean="0">
                <a:solidFill>
                  <a:srgbClr val="000000"/>
                </a:solidFill>
              </a:rPr>
              <a:t>проходят </a:t>
            </a:r>
          </a:p>
        </p:txBody>
      </p:sp>
      <p:pic>
        <p:nvPicPr>
          <p:cNvPr id="3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0" y="2196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236296" y="2420888"/>
            <a:ext cx="1655704" cy="523220"/>
          </a:xfrm>
          <a:prstGeom prst="rect">
            <a:avLst/>
          </a:prstGeom>
          <a:noFill/>
        </p:spPr>
        <p:txBody>
          <a:bodyPr wrap="square" rtlCol="0">
            <a:spAutoFit/>
          </a:bodyPr>
          <a:lstStyle/>
          <a:p>
            <a:pPr algn="ctr"/>
            <a:r>
              <a:rPr lang="ru-RU" sz="1400" b="1" dirty="0" smtClean="0">
                <a:solidFill>
                  <a:srgbClr val="002060"/>
                </a:solidFill>
              </a:rPr>
              <a:t>в Череповецкой городской Думе</a:t>
            </a:r>
            <a:endParaRPr lang="ru-RU" sz="1400" b="1" dirty="0">
              <a:solidFill>
                <a:srgbClr val="002060"/>
              </a:solidFill>
            </a:endParaRPr>
          </a:p>
        </p:txBody>
      </p:sp>
      <p:pic>
        <p:nvPicPr>
          <p:cNvPr id="3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0" y="3204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200000" y="3284984"/>
            <a:ext cx="1728000" cy="738664"/>
          </a:xfrm>
          <a:prstGeom prst="rect">
            <a:avLst/>
          </a:prstGeom>
          <a:noFill/>
        </p:spPr>
        <p:txBody>
          <a:bodyPr wrap="square" rtlCol="0">
            <a:spAutoFit/>
          </a:bodyPr>
          <a:lstStyle/>
          <a:p>
            <a:pPr algn="ctr"/>
            <a:r>
              <a:rPr lang="ru-RU" sz="1400" b="1" dirty="0" smtClean="0">
                <a:solidFill>
                  <a:srgbClr val="002060"/>
                </a:solidFill>
              </a:rPr>
              <a:t>в общественной приемной партии </a:t>
            </a:r>
          </a:p>
          <a:p>
            <a:pPr algn="ctr"/>
            <a:r>
              <a:rPr lang="ru-RU" sz="1400" b="1" dirty="0" smtClean="0">
                <a:solidFill>
                  <a:srgbClr val="002060"/>
                </a:solidFill>
              </a:rPr>
              <a:t>«ЕДИНАЯ РОССИЯ»</a:t>
            </a:r>
            <a:endParaRPr lang="ru-RU" sz="1400" b="1" dirty="0">
              <a:solidFill>
                <a:srgbClr val="002060"/>
              </a:solidFill>
            </a:endParaRPr>
          </a:p>
        </p:txBody>
      </p:sp>
      <p:pic>
        <p:nvPicPr>
          <p:cNvPr id="2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4212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7275543" y="4417948"/>
            <a:ext cx="1584176" cy="523220"/>
          </a:xfrm>
          <a:prstGeom prst="rect">
            <a:avLst/>
          </a:prstGeom>
          <a:noFill/>
        </p:spPr>
        <p:txBody>
          <a:bodyPr wrap="square" rtlCol="0">
            <a:spAutoFit/>
          </a:bodyPr>
          <a:lstStyle/>
          <a:p>
            <a:pPr algn="ctr"/>
            <a:r>
              <a:rPr lang="ru-RU" sz="1400" b="1" dirty="0" smtClean="0">
                <a:solidFill>
                  <a:srgbClr val="002060"/>
                </a:solidFill>
              </a:rPr>
              <a:t>в </a:t>
            </a:r>
            <a:r>
              <a:rPr lang="ru-RU" sz="1400" b="1" dirty="0">
                <a:solidFill>
                  <a:srgbClr val="002060"/>
                </a:solidFill>
              </a:rPr>
              <a:t>избирательных округах </a:t>
            </a:r>
            <a:r>
              <a:rPr lang="ru-RU" sz="1400" b="1" dirty="0" smtClean="0">
                <a:solidFill>
                  <a:srgbClr val="002060"/>
                </a:solidFill>
              </a:rPr>
              <a:t> </a:t>
            </a:r>
            <a:endParaRPr lang="ru-RU" sz="1400" b="1" dirty="0">
              <a:solidFill>
                <a:srgbClr val="002060"/>
              </a:solidFill>
            </a:endParaRPr>
          </a:p>
        </p:txBody>
      </p:sp>
      <p:pic>
        <p:nvPicPr>
          <p:cNvPr id="38"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5220000"/>
            <a:ext cx="1728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164288" y="5301208"/>
            <a:ext cx="1826464" cy="738664"/>
          </a:xfrm>
          <a:prstGeom prst="rect">
            <a:avLst/>
          </a:prstGeom>
          <a:noFill/>
        </p:spPr>
        <p:txBody>
          <a:bodyPr wrap="square" rtlCol="0">
            <a:spAutoFit/>
          </a:bodyPr>
          <a:lstStyle/>
          <a:p>
            <a:pPr algn="ctr"/>
            <a:r>
              <a:rPr lang="ru-RU" sz="1400" b="1" dirty="0" smtClean="0">
                <a:solidFill>
                  <a:srgbClr val="002060"/>
                </a:solidFill>
              </a:rPr>
              <a:t>в филиалах Центра </a:t>
            </a:r>
            <a:r>
              <a:rPr lang="ru-RU" sz="1400" b="1" dirty="0">
                <a:solidFill>
                  <a:srgbClr val="002060"/>
                </a:solidFill>
              </a:rPr>
              <a:t>профилактики правонарушений </a:t>
            </a: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4464000"/>
            <a:ext cx="2410746" cy="1656000"/>
          </a:xfrm>
          <a:prstGeom prst="rect">
            <a:avLst/>
          </a:prstGeom>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8000" y="4464000"/>
            <a:ext cx="2339984" cy="1656000"/>
          </a:xfrm>
          <a:prstGeom prst="rect">
            <a:avLst/>
          </a:prstGeom>
        </p:spPr>
      </p:pic>
      <p:sp>
        <p:nvSpPr>
          <p:cNvPr id="10" name="Номер слайда 9"/>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64006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Autofit/>
          </a:bodyPr>
          <a:lstStyle/>
          <a:p>
            <a:r>
              <a:rPr lang="ru-RU" sz="3200" b="1" dirty="0" smtClean="0">
                <a:solidFill>
                  <a:srgbClr val="002060"/>
                </a:solidFill>
              </a:rPr>
              <a:t>Основные темы обращений  граждан </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pic>
        <p:nvPicPr>
          <p:cNvPr id="1027" name="Диаграмма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225" y="1340768"/>
            <a:ext cx="633670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1562481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6"/>
          <p:cNvSpPr/>
          <p:nvPr/>
        </p:nvSpPr>
        <p:spPr bwMode="gray">
          <a:xfrm>
            <a:off x="252000" y="1374417"/>
            <a:ext cx="4104456" cy="183855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sz="2000" b="1" dirty="0">
                <a:solidFill>
                  <a:srgbClr val="002060"/>
                </a:solidFill>
                <a:latin typeface="+mj-lt"/>
              </a:rPr>
              <a:t>Кузину Юрию Александровичу </a:t>
            </a:r>
          </a:p>
          <a:p>
            <a:pPr algn="ctr">
              <a:lnSpc>
                <a:spcPct val="90000"/>
              </a:lnSpc>
              <a:spcAft>
                <a:spcPts val="800"/>
              </a:spcAft>
            </a:pPr>
            <a:r>
              <a:rPr lang="ru-RU" sz="2000" b="1" dirty="0">
                <a:solidFill>
                  <a:srgbClr val="002060"/>
                </a:solidFill>
                <a:latin typeface="+mj-lt"/>
              </a:rPr>
              <a:t>присвоено звание </a:t>
            </a:r>
          </a:p>
          <a:p>
            <a:pPr algn="ctr">
              <a:lnSpc>
                <a:spcPct val="90000"/>
              </a:lnSpc>
              <a:spcAft>
                <a:spcPts val="800"/>
              </a:spcAft>
            </a:pPr>
            <a:r>
              <a:rPr lang="ru-RU" sz="2000" b="1" dirty="0">
                <a:solidFill>
                  <a:srgbClr val="002060"/>
                </a:solidFill>
                <a:latin typeface="+mj-lt"/>
              </a:rPr>
              <a:t>«Почетный гражданин </a:t>
            </a:r>
          </a:p>
          <a:p>
            <a:pPr algn="ctr">
              <a:lnSpc>
                <a:spcPct val="90000"/>
              </a:lnSpc>
              <a:spcAft>
                <a:spcPts val="800"/>
              </a:spcAft>
            </a:pPr>
            <a:r>
              <a:rPr lang="ru-RU" sz="2000" b="1" dirty="0" smtClean="0">
                <a:solidFill>
                  <a:srgbClr val="002060"/>
                </a:solidFill>
                <a:latin typeface="+mj-lt"/>
              </a:rPr>
              <a:t>города </a:t>
            </a:r>
            <a:r>
              <a:rPr lang="ru-RU" sz="2000" b="1" dirty="0">
                <a:solidFill>
                  <a:srgbClr val="002060"/>
                </a:solidFill>
                <a:latin typeface="+mj-lt"/>
              </a:rPr>
              <a:t>Череповца»</a:t>
            </a:r>
          </a:p>
        </p:txBody>
      </p:sp>
      <p:sp>
        <p:nvSpPr>
          <p:cNvPr id="2" name="Заголовок 1"/>
          <p:cNvSpPr>
            <a:spLocks noGrp="1"/>
          </p:cNvSpPr>
          <p:nvPr>
            <p:ph type="title"/>
          </p:nvPr>
        </p:nvSpPr>
        <p:spPr>
          <a:xfrm>
            <a:off x="251520" y="0"/>
            <a:ext cx="8568952" cy="1080000"/>
          </a:xfrm>
        </p:spPr>
        <p:txBody>
          <a:bodyPr>
            <a:noAutofit/>
          </a:bodyPr>
          <a:lstStyle/>
          <a:p>
            <a:r>
              <a:rPr lang="ru-RU" sz="3200" b="1" dirty="0" smtClean="0">
                <a:solidFill>
                  <a:srgbClr val="002060"/>
                </a:solidFill>
              </a:rPr>
              <a:t>Награждение </a:t>
            </a:r>
            <a:r>
              <a:rPr lang="ru-RU" sz="3200" b="1" dirty="0">
                <a:solidFill>
                  <a:srgbClr val="002060"/>
                </a:solidFill>
              </a:rPr>
              <a:t>городскими знаками </a:t>
            </a:r>
            <a:r>
              <a:rPr lang="ru-RU" sz="3200" b="1" dirty="0" smtClean="0">
                <a:solidFill>
                  <a:srgbClr val="002060"/>
                </a:solidFill>
              </a:rPr>
              <a:t>отличия</a:t>
            </a:r>
            <a:endParaRPr lang="ru-RU" sz="3200"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8" name="Rechteck 16"/>
          <p:cNvSpPr/>
          <p:nvPr/>
        </p:nvSpPr>
        <p:spPr bwMode="gray">
          <a:xfrm>
            <a:off x="252000" y="3717032"/>
            <a:ext cx="4104000" cy="18002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sz="2000" b="1" dirty="0" smtClean="0">
                <a:solidFill>
                  <a:srgbClr val="002060"/>
                </a:solidFill>
                <a:latin typeface="+mj-lt"/>
              </a:rPr>
              <a:t>Имя Устинова Алексея Николаевича </a:t>
            </a:r>
            <a:endParaRPr lang="ru-RU" sz="2000" b="1" dirty="0">
              <a:solidFill>
                <a:srgbClr val="002060"/>
              </a:solidFill>
              <a:latin typeface="+mj-lt"/>
            </a:endParaRPr>
          </a:p>
          <a:p>
            <a:pPr algn="ctr">
              <a:lnSpc>
                <a:spcPct val="90000"/>
              </a:lnSpc>
              <a:spcAft>
                <a:spcPts val="800"/>
              </a:spcAft>
            </a:pPr>
            <a:r>
              <a:rPr lang="ru-RU" sz="2000" b="1" dirty="0" smtClean="0">
                <a:solidFill>
                  <a:srgbClr val="002060"/>
                </a:solidFill>
                <a:latin typeface="+mj-lt"/>
              </a:rPr>
              <a:t>занесено </a:t>
            </a:r>
            <a:r>
              <a:rPr lang="ru-RU" sz="2000" b="1" dirty="0">
                <a:solidFill>
                  <a:srgbClr val="002060"/>
                </a:solidFill>
                <a:latin typeface="+mj-lt"/>
              </a:rPr>
              <a:t>в Книгу почета </a:t>
            </a:r>
            <a:endParaRPr lang="ru-RU" sz="2000" b="1" dirty="0" smtClean="0">
              <a:solidFill>
                <a:srgbClr val="002060"/>
              </a:solidFill>
              <a:latin typeface="+mj-lt"/>
            </a:endParaRPr>
          </a:p>
          <a:p>
            <a:pPr algn="ctr">
              <a:lnSpc>
                <a:spcPct val="90000"/>
              </a:lnSpc>
              <a:spcAft>
                <a:spcPts val="800"/>
              </a:spcAft>
            </a:pPr>
            <a:r>
              <a:rPr lang="ru-RU" sz="2000" b="1" dirty="0" smtClean="0">
                <a:solidFill>
                  <a:srgbClr val="002060"/>
                </a:solidFill>
                <a:latin typeface="+mj-lt"/>
              </a:rPr>
              <a:t>города </a:t>
            </a:r>
            <a:r>
              <a:rPr lang="ru-RU" sz="2000" b="1" dirty="0">
                <a:solidFill>
                  <a:srgbClr val="002060"/>
                </a:solidFill>
                <a:latin typeface="+mj-lt"/>
              </a:rPr>
              <a:t>Череповца</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529" y="3646554"/>
            <a:ext cx="3203847" cy="237473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529" y="1210106"/>
            <a:ext cx="3203847" cy="2160240"/>
          </a:xfrm>
          <a:prstGeom prst="rect">
            <a:avLst/>
          </a:prstGeom>
        </p:spPr>
      </p:pic>
      <p:sp>
        <p:nvSpPr>
          <p:cNvPr id="3" name="Номер слайда 2"/>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2456444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810" y="1753811"/>
            <a:ext cx="3118269" cy="392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37154" cy="1080000"/>
          </a:xfrm>
        </p:spPr>
        <p:txBody>
          <a:bodyPr>
            <a:noAutofit/>
          </a:bodyPr>
          <a:lstStyle/>
          <a:p>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Присвоение звания «Человек года»</a:t>
            </a:r>
            <a:br>
              <a:rPr lang="ru-RU" sz="3200" b="1" dirty="0" smtClean="0">
                <a:solidFill>
                  <a:srgbClr val="002060"/>
                </a:solidFill>
              </a:rPr>
            </a:br>
            <a:r>
              <a:rPr lang="ru-RU" sz="3200" b="1" dirty="0" smtClean="0">
                <a:solidFill>
                  <a:srgbClr val="002060"/>
                </a:solidFill>
              </a:rPr>
              <a:t>в сфере хозяйственно-экономической деятельности</a:t>
            </a:r>
            <a:endParaRPr lang="ru-RU" sz="3200" dirty="0">
              <a:solidFill>
                <a:srgbClr val="002060"/>
              </a:solidFill>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3" name="Номер слайда 2"/>
          <p:cNvSpPr>
            <a:spLocks noGrp="1"/>
          </p:cNvSpPr>
          <p:nvPr>
            <p:ph type="sldNum" sz="quarter" idx="12"/>
          </p:nvPr>
        </p:nvSpPr>
        <p:spPr/>
        <p:txBody>
          <a:bodyPr/>
          <a:lstStyle/>
          <a:p>
            <a:fld id="{B19B0651-EE4F-4900-A07F-96A6BFA9D0F0}" type="slidenum">
              <a:rPr lang="ru-RU" smtClean="0"/>
              <a:t>19</a:t>
            </a:fld>
            <a:endParaRPr lang="ru-RU" dirty="0"/>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2141" y="1753811"/>
            <a:ext cx="3030339" cy="3925754"/>
          </a:xfrm>
          <a:prstGeom prst="rect">
            <a:avLst/>
          </a:prstGeom>
        </p:spPr>
      </p:pic>
      <p:sp>
        <p:nvSpPr>
          <p:cNvPr id="5" name="Прямоугольник 4"/>
          <p:cNvSpPr/>
          <p:nvPr/>
        </p:nvSpPr>
        <p:spPr>
          <a:xfrm>
            <a:off x="2813794" y="2450036"/>
            <a:ext cx="2700300" cy="2419124"/>
          </a:xfrm>
          <a:prstGeom prst="rect">
            <a:avLst/>
          </a:prstGeom>
        </p:spPr>
        <p:txBody>
          <a:bodyPr wrap="square">
            <a:spAutoFit/>
          </a:bodyPr>
          <a:lstStyle/>
          <a:p>
            <a:pPr algn="ctr">
              <a:lnSpc>
                <a:spcPct val="90000"/>
              </a:lnSpc>
              <a:spcAft>
                <a:spcPts val="800"/>
              </a:spcAft>
            </a:pPr>
            <a:r>
              <a:rPr lang="ru-RU" sz="2400" b="1" dirty="0" smtClean="0">
                <a:solidFill>
                  <a:srgbClr val="002060"/>
                </a:solidFill>
              </a:rPr>
              <a:t>Германов </a:t>
            </a:r>
            <a:r>
              <a:rPr lang="ru-RU" sz="2400" b="1" dirty="0">
                <a:solidFill>
                  <a:srgbClr val="002060"/>
                </a:solidFill>
              </a:rPr>
              <a:t>Вадим Евгеньевич, генеральный  директор дивизиона «Северсталь </a:t>
            </a:r>
            <a:r>
              <a:rPr lang="ru-RU" sz="2400" b="1" dirty="0" smtClean="0">
                <a:solidFill>
                  <a:srgbClr val="002060"/>
                </a:solidFill>
              </a:rPr>
              <a:t>Российская </a:t>
            </a:r>
            <a:r>
              <a:rPr lang="ru-RU" sz="2400" b="1" dirty="0">
                <a:solidFill>
                  <a:srgbClr val="002060"/>
                </a:solidFill>
              </a:rPr>
              <a:t>сталь»</a:t>
            </a:r>
          </a:p>
        </p:txBody>
      </p:sp>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753810"/>
            <a:ext cx="2291755" cy="2179245"/>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4012249"/>
            <a:ext cx="2291755" cy="1667316"/>
          </a:xfrm>
          <a:prstGeom prst="rect">
            <a:avLst/>
          </a:prstGeom>
        </p:spPr>
      </p:pic>
    </p:spTree>
    <p:extLst>
      <p:ext uri="{BB962C8B-B14F-4D97-AF65-F5344CB8AC3E}">
        <p14:creationId xmlns:p14="http://schemas.microsoft.com/office/powerpoint/2010/main" val="370404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080000"/>
          </a:xfrm>
        </p:spPr>
        <p:txBody>
          <a:bodyPr>
            <a:noAutofit/>
          </a:bodyPr>
          <a:lstStyle/>
          <a:p>
            <a:r>
              <a:rPr lang="ru-RU" sz="3200" b="1" dirty="0" smtClean="0">
                <a:solidFill>
                  <a:srgbClr val="002060"/>
                </a:solidFill>
              </a:rPr>
              <a:t>Вопросы, входящие в компетенцию Череповецкой городской Думы</a:t>
            </a:r>
            <a:endParaRPr lang="ru-RU" sz="3200" b="1" dirty="0">
              <a:solidFill>
                <a:srgbClr val="002060"/>
              </a:solidFill>
            </a:endParaRPr>
          </a:p>
        </p:txBody>
      </p:sp>
      <p:sp>
        <p:nvSpPr>
          <p:cNvPr id="3" name="Подзаголовок 2"/>
          <p:cNvSpPr>
            <a:spLocks noGrp="1"/>
          </p:cNvSpPr>
          <p:nvPr>
            <p:ph type="subTitle" idx="1"/>
          </p:nvPr>
        </p:nvSpPr>
        <p:spPr>
          <a:xfrm>
            <a:off x="251520" y="1268760"/>
            <a:ext cx="8640960" cy="4896544"/>
          </a:xfrm>
        </p:spPr>
        <p:txBody>
          <a:bodyPr>
            <a:noAutofit/>
          </a:bodyPr>
          <a:lstStyle/>
          <a:p>
            <a:pPr marL="285750" lvl="0" indent="-285750" algn="just">
              <a:spcBef>
                <a:spcPts val="600"/>
              </a:spcBef>
              <a:spcAft>
                <a:spcPts val="600"/>
              </a:spcAft>
              <a:buFont typeface="Arial" pitchFamily="34" charset="0"/>
              <a:buChar char="•"/>
            </a:pPr>
            <a:r>
              <a:rPr lang="ru-RU" sz="1800" b="1" dirty="0">
                <a:solidFill>
                  <a:srgbClr val="002060"/>
                </a:solidFill>
                <a:latin typeface="+mj-lt"/>
              </a:rPr>
              <a:t>принятие Устава города Череповца и внесение в него изменений и </a:t>
            </a:r>
            <a:r>
              <a:rPr lang="ru-RU" sz="1800" b="1" dirty="0" smtClean="0">
                <a:solidFill>
                  <a:srgbClr val="002060"/>
                </a:solidFill>
                <a:latin typeface="+mj-lt"/>
              </a:rPr>
              <a:t>дополнений</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a:solidFill>
                  <a:srgbClr val="002060"/>
                </a:solidFill>
                <a:latin typeface="+mj-lt"/>
              </a:rPr>
              <a:t>утверждение городского бюджета и отчета о его </a:t>
            </a:r>
            <a:r>
              <a:rPr lang="ru-RU" sz="1800" b="1" dirty="0" smtClean="0">
                <a:solidFill>
                  <a:srgbClr val="002060"/>
                </a:solidFill>
                <a:latin typeface="+mj-lt"/>
              </a:rPr>
              <a:t>исполнении</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a:solidFill>
                  <a:srgbClr val="002060"/>
                </a:solidFill>
                <a:latin typeface="+mj-lt"/>
              </a:rPr>
              <a:t>установление, изменение и отмена местных налогов и сборов в соответствии с законодательством Российской Федерации о налогах и </a:t>
            </a:r>
            <a:r>
              <a:rPr lang="ru-RU" sz="1800" b="1" dirty="0" smtClean="0">
                <a:solidFill>
                  <a:srgbClr val="002060"/>
                </a:solidFill>
                <a:latin typeface="+mj-lt"/>
              </a:rPr>
              <a:t>сборах</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a:solidFill>
                  <a:srgbClr val="002060"/>
                </a:solidFill>
                <a:latin typeface="+mj-lt"/>
              </a:rPr>
              <a:t>принятие планов и программ развития городского округа, утверждение отчетов об их </a:t>
            </a:r>
            <a:r>
              <a:rPr lang="ru-RU" sz="1800" b="1" dirty="0" smtClean="0">
                <a:solidFill>
                  <a:srgbClr val="002060"/>
                </a:solidFill>
                <a:latin typeface="+mj-lt"/>
              </a:rPr>
              <a:t>исполнении</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a:solidFill>
                  <a:srgbClr val="002060"/>
                </a:solidFill>
                <a:latin typeface="+mj-lt"/>
              </a:rPr>
              <a:t>определение порядка управления и распоряжения имуществом, находящимся в муниципальной собственности городского </a:t>
            </a:r>
            <a:r>
              <a:rPr lang="ru-RU" sz="1800" b="1" dirty="0" smtClean="0">
                <a:solidFill>
                  <a:srgbClr val="002060"/>
                </a:solidFill>
                <a:latin typeface="+mj-lt"/>
              </a:rPr>
              <a:t>округа</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a:solidFill>
                  <a:srgbClr val="002060"/>
                </a:solidFill>
                <a:latin typeface="+mj-lt"/>
              </a:rPr>
              <a:t>определение порядка принятия решений о создании, реорганизации и ликвидации муниципальных предприятий, а также об установлении тарифов на услуги муниципальных предприятий и </a:t>
            </a:r>
            <a:r>
              <a:rPr lang="ru-RU" sz="1800" b="1" dirty="0" smtClean="0">
                <a:solidFill>
                  <a:srgbClr val="002060"/>
                </a:solidFill>
                <a:latin typeface="+mj-lt"/>
              </a:rPr>
              <a:t>учреждений</a:t>
            </a:r>
            <a:endParaRPr lang="ru-RU" sz="1800" b="1" dirty="0">
              <a:solidFill>
                <a:srgbClr val="002060"/>
              </a:solidFill>
              <a:latin typeface="+mj-lt"/>
            </a:endParaRPr>
          </a:p>
          <a:p>
            <a:pPr marL="285750" lvl="0" indent="-285750" algn="just">
              <a:spcBef>
                <a:spcPts val="600"/>
              </a:spcBef>
              <a:spcAft>
                <a:spcPts val="600"/>
              </a:spcAft>
              <a:buFont typeface="Arial" pitchFamily="34" charset="0"/>
              <a:buChar char="•"/>
            </a:pPr>
            <a:r>
              <a:rPr lang="ru-RU" sz="1800" b="1" dirty="0" smtClean="0">
                <a:solidFill>
                  <a:srgbClr val="002060"/>
                </a:solidFill>
                <a:latin typeface="+mj-lt"/>
              </a:rPr>
              <a:t>контроль </a:t>
            </a:r>
            <a:r>
              <a:rPr lang="ru-RU" sz="1800" b="1" dirty="0">
                <a:solidFill>
                  <a:srgbClr val="002060"/>
                </a:solidFill>
                <a:latin typeface="+mj-lt"/>
              </a:rPr>
              <a:t>за исполнением органами городского самоуправления и должностными лицами городского самоуправления полномочий по решению вопросов местного </a:t>
            </a:r>
            <a:r>
              <a:rPr lang="ru-RU" sz="1800" b="1" dirty="0" smtClean="0">
                <a:solidFill>
                  <a:srgbClr val="002060"/>
                </a:solidFill>
                <a:latin typeface="+mj-lt"/>
              </a:rPr>
              <a:t>значения</a:t>
            </a:r>
            <a:endParaRPr lang="ru-RU" sz="1800" b="1" dirty="0">
              <a:solidFill>
                <a:srgbClr val="002060"/>
              </a:solidFill>
              <a:latin typeface="+mj-lt"/>
            </a:endParaRPr>
          </a:p>
          <a:p>
            <a:pPr marL="285750" indent="-285750" algn="l">
              <a:buFont typeface="Arial" pitchFamily="34" charset="0"/>
              <a:buChar char="•"/>
            </a:pPr>
            <a:endParaRPr lang="ru-RU" sz="1600" b="1" dirty="0">
              <a:solidFill>
                <a:srgbClr val="0070C0"/>
              </a:solidFill>
              <a:latin typeface="+mj-l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Tree>
    <p:extLst>
      <p:ext uri="{BB962C8B-B14F-4D97-AF65-F5344CB8AC3E}">
        <p14:creationId xmlns:p14="http://schemas.microsoft.com/office/powerpoint/2010/main" val="311308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287" y="1731156"/>
            <a:ext cx="2859841" cy="407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3" name="Прямоугольник 2"/>
          <p:cNvSpPr/>
          <p:nvPr/>
        </p:nvSpPr>
        <p:spPr>
          <a:xfrm>
            <a:off x="2987824" y="2636912"/>
            <a:ext cx="2664296" cy="1754326"/>
          </a:xfrm>
          <a:prstGeom prst="rect">
            <a:avLst/>
          </a:prstGeom>
        </p:spPr>
        <p:txBody>
          <a:bodyPr wrap="square">
            <a:spAutoFit/>
          </a:bodyPr>
          <a:lstStyle/>
          <a:p>
            <a:pPr algn="ctr">
              <a:lnSpc>
                <a:spcPct val="90000"/>
              </a:lnSpc>
            </a:pPr>
            <a:r>
              <a:rPr lang="ru-RU" sz="2400" b="1" dirty="0">
                <a:solidFill>
                  <a:srgbClr val="002060"/>
                </a:solidFill>
              </a:rPr>
              <a:t>Губин Александр Сергеевич,</a:t>
            </a:r>
          </a:p>
          <a:p>
            <a:pPr algn="ctr">
              <a:lnSpc>
                <a:spcPct val="90000"/>
              </a:lnSpc>
            </a:pPr>
            <a:r>
              <a:rPr lang="ru-RU" sz="2400" b="1" dirty="0">
                <a:solidFill>
                  <a:srgbClr val="002060"/>
                </a:solidFill>
              </a:rPr>
              <a:t>начальник ФОК МАУ «Спортивный клуб Череповец»  </a:t>
            </a:r>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231" y="1731157"/>
            <a:ext cx="2959249" cy="4074108"/>
          </a:xfrm>
          <a:prstGeom prst="rect">
            <a:avLst/>
          </a:prstGeom>
        </p:spPr>
      </p:pic>
      <p:sp>
        <p:nvSpPr>
          <p:cNvPr id="9" name="Заголовок 1"/>
          <p:cNvSpPr txBox="1">
            <a:spLocks/>
          </p:cNvSpPr>
          <p:nvPr/>
        </p:nvSpPr>
        <p:spPr>
          <a:xfrm>
            <a:off x="453777" y="0"/>
            <a:ext cx="8229600" cy="108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002060"/>
                </a:solidFill>
              </a:rPr>
              <a:t>Присвоение звания «Человек года»</a:t>
            </a:r>
          </a:p>
          <a:p>
            <a:r>
              <a:rPr lang="ru-RU" sz="3200" b="1" dirty="0">
                <a:solidFill>
                  <a:srgbClr val="002060"/>
                </a:solidFill>
              </a:rPr>
              <a:t>в</a:t>
            </a:r>
            <a:r>
              <a:rPr lang="ru-RU" sz="3200" b="1" dirty="0" smtClean="0">
                <a:solidFill>
                  <a:srgbClr val="002060"/>
                </a:solidFill>
              </a:rPr>
              <a:t> сфере социальной деятельности</a:t>
            </a:r>
            <a:endParaRPr lang="ru-RU" sz="3200" dirty="0">
              <a:solidFill>
                <a:srgbClr val="00206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20</a:t>
            </a:fld>
            <a:endParaRPr lang="ru-RU"/>
          </a:p>
        </p:txBody>
      </p:sp>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731156"/>
            <a:ext cx="2376264" cy="2201900"/>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45" y="4078225"/>
            <a:ext cx="2357339" cy="1727039"/>
          </a:xfrm>
          <a:prstGeom prst="rect">
            <a:avLst/>
          </a:prstGeom>
          <a:ln>
            <a:solidFill>
              <a:srgbClr val="0070C0"/>
            </a:solidFill>
          </a:ln>
        </p:spPr>
      </p:pic>
    </p:spTree>
    <p:extLst>
      <p:ext uri="{BB962C8B-B14F-4D97-AF65-F5344CB8AC3E}">
        <p14:creationId xmlns:p14="http://schemas.microsoft.com/office/powerpoint/2010/main" val="117363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7" name="Заголовок 1"/>
          <p:cNvSpPr>
            <a:spLocks noGrp="1"/>
          </p:cNvSpPr>
          <p:nvPr>
            <p:ph type="title"/>
          </p:nvPr>
        </p:nvSpPr>
        <p:spPr>
          <a:xfrm>
            <a:off x="453777" y="0"/>
            <a:ext cx="8229600" cy="1080000"/>
          </a:xfrm>
        </p:spPr>
        <p:txBody>
          <a:bodyPr>
            <a:noAutofit/>
          </a:bodyPr>
          <a:lstStyle/>
          <a:p>
            <a:r>
              <a:rPr lang="ru-RU" sz="3200" b="1" dirty="0" smtClean="0">
                <a:solidFill>
                  <a:srgbClr val="002060"/>
                </a:solidFill>
              </a:rPr>
              <a:t>Присвоение </a:t>
            </a:r>
            <a:r>
              <a:rPr lang="ru-RU" sz="3200" b="1" dirty="0">
                <a:solidFill>
                  <a:srgbClr val="002060"/>
                </a:solidFill>
              </a:rPr>
              <a:t>звания «Человек года</a:t>
            </a:r>
            <a:r>
              <a:rPr lang="ru-RU" sz="3200" b="1" dirty="0" smtClean="0">
                <a:solidFill>
                  <a:srgbClr val="002060"/>
                </a:solidFill>
              </a:rPr>
              <a:t>»</a:t>
            </a:r>
            <a:br>
              <a:rPr lang="ru-RU" sz="3200" b="1" dirty="0" smtClean="0">
                <a:solidFill>
                  <a:srgbClr val="002060"/>
                </a:solidFill>
              </a:rPr>
            </a:br>
            <a:r>
              <a:rPr lang="ru-RU" sz="3200" b="1" dirty="0" smtClean="0">
                <a:solidFill>
                  <a:srgbClr val="002060"/>
                </a:solidFill>
              </a:rPr>
              <a:t>в сфере общественной деятельности</a:t>
            </a:r>
            <a:endParaRPr lang="ru-RU" sz="3200" dirty="0">
              <a:solidFill>
                <a:srgbClr val="00206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21</a:t>
            </a:fld>
            <a:endParaRPr lang="ru-RU"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464" y="1531073"/>
            <a:ext cx="3385567" cy="421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72126" y="1561189"/>
            <a:ext cx="3312368" cy="3582519"/>
          </a:xfrm>
          <a:prstGeom prst="rect">
            <a:avLst/>
          </a:prstGeom>
          <a:noFill/>
        </p:spPr>
        <p:txBody>
          <a:bodyPr wrap="square" rtlCol="0">
            <a:spAutoFit/>
          </a:bodyPr>
          <a:lstStyle/>
          <a:p>
            <a:pPr algn="ctr">
              <a:lnSpc>
                <a:spcPct val="90000"/>
              </a:lnSpc>
            </a:pPr>
            <a:endParaRPr lang="ru-RU" sz="2400" b="1" dirty="0" smtClean="0">
              <a:solidFill>
                <a:srgbClr val="002060"/>
              </a:solidFill>
            </a:endParaRPr>
          </a:p>
          <a:p>
            <a:pPr algn="ctr">
              <a:lnSpc>
                <a:spcPct val="90000"/>
              </a:lnSpc>
            </a:pPr>
            <a:r>
              <a:rPr lang="ru-RU" sz="2400" b="1" dirty="0" smtClean="0">
                <a:solidFill>
                  <a:srgbClr val="002060"/>
                </a:solidFill>
              </a:rPr>
              <a:t>Колесова </a:t>
            </a:r>
            <a:r>
              <a:rPr lang="ru-RU" sz="2400" b="1" dirty="0">
                <a:solidFill>
                  <a:srgbClr val="002060"/>
                </a:solidFill>
              </a:rPr>
              <a:t>Светлана Николаевна, </a:t>
            </a:r>
          </a:p>
          <a:p>
            <a:pPr algn="ctr">
              <a:lnSpc>
                <a:spcPct val="90000"/>
              </a:lnSpc>
              <a:spcAft>
                <a:spcPts val="800"/>
              </a:spcAft>
            </a:pPr>
            <a:r>
              <a:rPr lang="ru-RU" b="1" dirty="0">
                <a:solidFill>
                  <a:srgbClr val="002060"/>
                </a:solidFill>
              </a:rPr>
              <a:t>председатель совета ветеранов физической культуры и спорта Череповецкого городского отделения Всероссийской общественной организации ветеранов (пенсионеров) войны, труда, Вооруженных Сил и правоохранительных органов</a:t>
            </a: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99" y="1519696"/>
            <a:ext cx="2232248" cy="2182144"/>
          </a:xfrm>
          <a:prstGeom prst="rect">
            <a:avLst/>
          </a:prstGeom>
        </p:spPr>
      </p:pic>
      <p:pic>
        <p:nvPicPr>
          <p:cNvPr id="11" name="Рисунок 10" descr="F:\IMG_9195.JPG"/>
          <p:cNvPicPr/>
          <p:nvPr/>
        </p:nvPicPr>
        <p:blipFill>
          <a:blip r:embed="rId6" cstate="print"/>
          <a:srcRect/>
          <a:stretch>
            <a:fillRect/>
          </a:stretch>
        </p:blipFill>
        <p:spPr bwMode="auto">
          <a:xfrm>
            <a:off x="6012160" y="1561189"/>
            <a:ext cx="3024336" cy="4183443"/>
          </a:xfrm>
          <a:prstGeom prst="rect">
            <a:avLst/>
          </a:prstGeom>
          <a:noFill/>
          <a:ln w="9525">
            <a:solidFill>
              <a:srgbClr val="00B0F0"/>
            </a:solidFill>
            <a:miter lim="800000"/>
            <a:headEnd/>
            <a:tailEnd/>
          </a:ln>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74" y="3866661"/>
            <a:ext cx="2249273" cy="1877971"/>
          </a:xfrm>
          <a:prstGeom prst="rect">
            <a:avLst/>
          </a:prstGeom>
        </p:spPr>
      </p:pic>
    </p:spTree>
    <p:extLst>
      <p:ext uri="{BB962C8B-B14F-4D97-AF65-F5344CB8AC3E}">
        <p14:creationId xmlns:p14="http://schemas.microsoft.com/office/powerpoint/2010/main" val="2249203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7" y="1465076"/>
            <a:ext cx="3315906" cy="441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3" name="Прямоугольник 2"/>
          <p:cNvSpPr/>
          <p:nvPr/>
        </p:nvSpPr>
        <p:spPr>
          <a:xfrm>
            <a:off x="2915816" y="1628800"/>
            <a:ext cx="2713276" cy="4183709"/>
          </a:xfrm>
          <a:prstGeom prst="rect">
            <a:avLst/>
          </a:prstGeom>
        </p:spPr>
        <p:txBody>
          <a:bodyPr wrap="square">
            <a:spAutoFit/>
          </a:bodyPr>
          <a:lstStyle/>
          <a:p>
            <a:pPr algn="ctr">
              <a:lnSpc>
                <a:spcPct val="90000"/>
              </a:lnSpc>
              <a:spcAft>
                <a:spcPts val="800"/>
              </a:spcAft>
            </a:pPr>
            <a:r>
              <a:rPr lang="ru-RU" sz="2400" b="1" dirty="0">
                <a:solidFill>
                  <a:srgbClr val="002060"/>
                </a:solidFill>
              </a:rPr>
              <a:t>Кройтор Евгения Николаевна, </a:t>
            </a:r>
            <a:endParaRPr lang="ru-RU" sz="2400" b="1" dirty="0" smtClean="0">
              <a:solidFill>
                <a:srgbClr val="002060"/>
              </a:solidFill>
            </a:endParaRPr>
          </a:p>
          <a:p>
            <a:pPr algn="ctr">
              <a:lnSpc>
                <a:spcPct val="90000"/>
              </a:lnSpc>
              <a:spcAft>
                <a:spcPts val="800"/>
              </a:spcAft>
            </a:pPr>
            <a:r>
              <a:rPr lang="ru-RU" sz="2400" b="1" dirty="0" smtClean="0">
                <a:solidFill>
                  <a:srgbClr val="002060"/>
                </a:solidFill>
              </a:rPr>
              <a:t>менеджер </a:t>
            </a:r>
            <a:r>
              <a:rPr lang="ru-RU" sz="2400" b="1" dirty="0">
                <a:solidFill>
                  <a:srgbClr val="002060"/>
                </a:solidFill>
              </a:rPr>
              <a:t>по разработке новых видов продукции холоднокатаного проката дирекции по техническому развитию и качеству АО «Северсталь Менеджмент» </a:t>
            </a:r>
          </a:p>
        </p:txBody>
      </p:sp>
      <p:sp>
        <p:nvSpPr>
          <p:cNvPr id="8" name="Заголовок 1"/>
          <p:cNvSpPr>
            <a:spLocks noGrp="1"/>
          </p:cNvSpPr>
          <p:nvPr>
            <p:ph type="title"/>
          </p:nvPr>
        </p:nvSpPr>
        <p:spPr>
          <a:xfrm>
            <a:off x="453777" y="0"/>
            <a:ext cx="8229600" cy="1080000"/>
          </a:xfrm>
        </p:spPr>
        <p:txBody>
          <a:bodyPr>
            <a:noAutofit/>
          </a:bodyPr>
          <a:lstStyle/>
          <a:p>
            <a:r>
              <a:rPr lang="ru-RU" sz="3200" b="1" dirty="0" smtClean="0">
                <a:solidFill>
                  <a:srgbClr val="002060"/>
                </a:solidFill>
              </a:rPr>
              <a:t>Присвоение </a:t>
            </a:r>
            <a:r>
              <a:rPr lang="ru-RU" sz="3200" b="1" dirty="0">
                <a:solidFill>
                  <a:srgbClr val="002060"/>
                </a:solidFill>
              </a:rPr>
              <a:t>звания «Человек </a:t>
            </a:r>
            <a:r>
              <a:rPr lang="ru-RU" sz="3200" b="1" dirty="0" smtClean="0">
                <a:solidFill>
                  <a:srgbClr val="002060"/>
                </a:solidFill>
              </a:rPr>
              <a:t>года. </a:t>
            </a:r>
            <a:br>
              <a:rPr lang="ru-RU" sz="3200" b="1" dirty="0" smtClean="0">
                <a:solidFill>
                  <a:srgbClr val="002060"/>
                </a:solidFill>
              </a:rPr>
            </a:br>
            <a:r>
              <a:rPr lang="ru-RU" sz="3200" b="1" dirty="0" smtClean="0">
                <a:solidFill>
                  <a:srgbClr val="002060"/>
                </a:solidFill>
              </a:rPr>
              <a:t>Молодое поколение»</a:t>
            </a:r>
            <a:endParaRPr lang="ru-RU" sz="3200" dirty="0">
              <a:solidFill>
                <a:srgbClr val="00206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22</a:t>
            </a:fld>
            <a:endParaRPr lang="ru-RU"/>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0817" y="1496196"/>
            <a:ext cx="3033671" cy="4381076"/>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418" y="1465077"/>
            <a:ext cx="2330350" cy="2288725"/>
          </a:xfrm>
          <a:prstGeom prst="rect">
            <a:avLst/>
          </a:prstGeom>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418" y="3987490"/>
            <a:ext cx="2330350" cy="188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477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685" y="1340768"/>
            <a:ext cx="3068545" cy="46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Прямоугольник 4"/>
          <p:cNvSpPr/>
          <p:nvPr/>
        </p:nvSpPr>
        <p:spPr>
          <a:xfrm>
            <a:off x="2555777" y="1893013"/>
            <a:ext cx="3276362" cy="2336024"/>
          </a:xfrm>
          <a:prstGeom prst="rect">
            <a:avLst/>
          </a:prstGeom>
        </p:spPr>
        <p:txBody>
          <a:bodyPr wrap="square">
            <a:spAutoFit/>
          </a:bodyPr>
          <a:lstStyle/>
          <a:p>
            <a:pPr algn="ctr">
              <a:lnSpc>
                <a:spcPct val="90000"/>
              </a:lnSpc>
            </a:pPr>
            <a:endParaRPr lang="ru-RU" b="1" dirty="0" smtClean="0">
              <a:solidFill>
                <a:srgbClr val="002060"/>
              </a:solidFill>
            </a:endParaRPr>
          </a:p>
          <a:p>
            <a:pPr algn="ctr">
              <a:lnSpc>
                <a:spcPct val="90000"/>
              </a:lnSpc>
            </a:pPr>
            <a:endParaRPr lang="ru-RU" sz="2400" b="1" dirty="0" smtClean="0">
              <a:solidFill>
                <a:srgbClr val="002060"/>
              </a:solidFill>
            </a:endParaRPr>
          </a:p>
          <a:p>
            <a:pPr algn="ctr">
              <a:lnSpc>
                <a:spcPct val="90000"/>
              </a:lnSpc>
            </a:pPr>
            <a:r>
              <a:rPr lang="ru-RU" sz="2400" b="1" dirty="0" smtClean="0">
                <a:solidFill>
                  <a:srgbClr val="002060"/>
                </a:solidFill>
              </a:rPr>
              <a:t>Интерактивно-познавательный  центр </a:t>
            </a:r>
            <a:r>
              <a:rPr lang="ru-RU" sz="2400" b="1" dirty="0">
                <a:solidFill>
                  <a:srgbClr val="002060"/>
                </a:solidFill>
              </a:rPr>
              <a:t>«Зеленая Планета </a:t>
            </a:r>
            <a:endParaRPr lang="ru-RU" sz="2400" b="1" dirty="0" smtClean="0">
              <a:solidFill>
                <a:srgbClr val="002060"/>
              </a:solidFill>
            </a:endParaRPr>
          </a:p>
          <a:p>
            <a:pPr algn="ctr">
              <a:lnSpc>
                <a:spcPct val="90000"/>
              </a:lnSpc>
            </a:pPr>
            <a:r>
              <a:rPr lang="ru-RU" sz="2400" b="1" dirty="0" smtClean="0">
                <a:solidFill>
                  <a:srgbClr val="002060"/>
                </a:solidFill>
              </a:rPr>
              <a:t>«</a:t>
            </a:r>
            <a:r>
              <a:rPr lang="ru-RU" sz="2400" b="1" dirty="0">
                <a:solidFill>
                  <a:srgbClr val="002060"/>
                </a:solidFill>
              </a:rPr>
              <a:t>ФосАгро</a:t>
            </a:r>
            <a:r>
              <a:rPr lang="ru-RU" sz="2400" b="1" dirty="0" smtClean="0">
                <a:solidFill>
                  <a:srgbClr val="002060"/>
                </a:solidFill>
              </a:rPr>
              <a:t>»</a:t>
            </a:r>
            <a:endParaRPr lang="ru-RU" sz="2400" b="1" dirty="0">
              <a:solidFill>
                <a:srgbClr val="002060"/>
              </a:solidFill>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1340768"/>
            <a:ext cx="2933969" cy="255587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139" y="4141822"/>
            <a:ext cx="3005977" cy="1803599"/>
          </a:xfrm>
          <a:prstGeom prst="rect">
            <a:avLst/>
          </a:prstGeom>
        </p:spPr>
      </p:pic>
      <p:sp>
        <p:nvSpPr>
          <p:cNvPr id="11" name="Заголовок 1"/>
          <p:cNvSpPr>
            <a:spLocks noGrp="1"/>
          </p:cNvSpPr>
          <p:nvPr>
            <p:ph type="title"/>
          </p:nvPr>
        </p:nvSpPr>
        <p:spPr>
          <a:xfrm>
            <a:off x="453777" y="0"/>
            <a:ext cx="8229600" cy="1080000"/>
          </a:xfrm>
        </p:spPr>
        <p:txBody>
          <a:bodyPr>
            <a:noAutofit/>
          </a:bodyPr>
          <a:lstStyle/>
          <a:p>
            <a:r>
              <a:rPr lang="ru-RU" sz="3200" b="1" dirty="0" smtClean="0">
                <a:solidFill>
                  <a:srgbClr val="002060"/>
                </a:solidFill>
              </a:rPr>
              <a:t/>
            </a:r>
            <a:br>
              <a:rPr lang="ru-RU" sz="3200" b="1" dirty="0" smtClean="0">
                <a:solidFill>
                  <a:srgbClr val="002060"/>
                </a:solidFill>
              </a:rPr>
            </a:br>
            <a:r>
              <a:rPr lang="ru-RU" sz="3200" b="1" dirty="0" smtClean="0">
                <a:solidFill>
                  <a:srgbClr val="002060"/>
                </a:solidFill>
              </a:rPr>
              <a:t>Присуждение награды</a:t>
            </a:r>
            <a:br>
              <a:rPr lang="ru-RU" sz="3200" b="1" dirty="0" smtClean="0">
                <a:solidFill>
                  <a:srgbClr val="002060"/>
                </a:solidFill>
              </a:rPr>
            </a:br>
            <a:r>
              <a:rPr lang="ru-RU" sz="3200" b="1" dirty="0" smtClean="0">
                <a:solidFill>
                  <a:srgbClr val="002060"/>
                </a:solidFill>
              </a:rPr>
              <a:t> «Социальный проект года»</a:t>
            </a:r>
            <a:endParaRPr lang="ru-RU" sz="3200" b="1" dirty="0">
              <a:solidFill>
                <a:srgbClr val="002060"/>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23</a:t>
            </a:fld>
            <a:endParaRPr lang="ru-RU" dirty="0"/>
          </a:p>
        </p:txBody>
      </p:sp>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15" y="1340768"/>
            <a:ext cx="2441275" cy="2414080"/>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528" y="4040421"/>
            <a:ext cx="2381250" cy="1905000"/>
          </a:xfrm>
          <a:prstGeom prst="rect">
            <a:avLst/>
          </a:prstGeom>
          <a:ln>
            <a:solidFill>
              <a:srgbClr val="0070C0"/>
            </a:solidFill>
          </a:ln>
        </p:spPr>
      </p:pic>
    </p:spTree>
    <p:extLst>
      <p:ext uri="{BB962C8B-B14F-4D97-AF65-F5344CB8AC3E}">
        <p14:creationId xmlns:p14="http://schemas.microsoft.com/office/powerpoint/2010/main" val="72919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Autofit/>
          </a:bodyPr>
          <a:lstStyle/>
          <a:p>
            <a:pPr lvl="1" algn="ctr" rtl="0">
              <a:spcBef>
                <a:spcPct val="0"/>
              </a:spcBef>
            </a:pPr>
            <a:r>
              <a:rPr lang="ru-RU" sz="3200" b="1" dirty="0">
                <a:solidFill>
                  <a:srgbClr val="002060"/>
                </a:solidFill>
                <a:latin typeface="+mj-lt"/>
              </a:rPr>
              <a:t>Работа по награждению граждан и организаций наградами </a:t>
            </a:r>
            <a:r>
              <a:rPr lang="ru-RU" sz="3200" b="1" dirty="0" smtClean="0">
                <a:solidFill>
                  <a:srgbClr val="002060"/>
                </a:solidFill>
                <a:latin typeface="+mj-lt"/>
              </a:rPr>
              <a:t>Думы</a:t>
            </a:r>
            <a:endParaRPr lang="ru-RU" sz="3600" b="1" dirty="0">
              <a:solidFill>
                <a:schemeClr val="tx1"/>
              </a:solidFill>
            </a:endParaRPr>
          </a:p>
        </p:txBody>
      </p:sp>
      <p:sp>
        <p:nvSpPr>
          <p:cNvPr id="3" name="Объект 2"/>
          <p:cNvSpPr>
            <a:spLocks noGrp="1"/>
          </p:cNvSpPr>
          <p:nvPr>
            <p:ph idx="1"/>
          </p:nvPr>
        </p:nvSpPr>
        <p:spPr/>
        <p:txBody>
          <a:bodyPr>
            <a:normAutofit/>
          </a:bodyPr>
          <a:lstStyle/>
          <a:p>
            <a:endParaRPr lang="ru-RU" dirty="0" smtClean="0"/>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355279847"/>
              </p:ext>
            </p:extLst>
          </p:nvPr>
        </p:nvGraphicFramePr>
        <p:xfrm>
          <a:off x="248096" y="1556792"/>
          <a:ext cx="8640961" cy="1706880"/>
        </p:xfrm>
        <a:graphic>
          <a:graphicData uri="http://schemas.openxmlformats.org/drawingml/2006/table">
            <a:tbl>
              <a:tblPr firstRow="1" bandRow="1">
                <a:tableStyleId>{46F890A9-2807-4EBB-B81D-B2AA78EC7F39}</a:tableStyleId>
              </a:tblPr>
              <a:tblGrid>
                <a:gridCol w="969078"/>
                <a:gridCol w="1453619"/>
                <a:gridCol w="1861477"/>
                <a:gridCol w="2095598"/>
                <a:gridCol w="2261189"/>
              </a:tblGrid>
              <a:tr h="91440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Почетные</a:t>
                      </a:r>
                      <a:r>
                        <a:rPr lang="ru-RU" sz="1600" baseline="0" dirty="0" smtClean="0"/>
                        <a:t> </a:t>
                      </a:r>
                      <a:r>
                        <a:rPr lang="ru-RU" sz="1600" dirty="0" smtClean="0"/>
                        <a:t>грамоты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Благодарственные письма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Дипломы</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Приветственные адреса</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744">
                <a:tc>
                  <a:txBody>
                    <a:bodyPr/>
                    <a:lstStyle/>
                    <a:p>
                      <a:r>
                        <a:rPr lang="ru-RU" sz="2000" b="1" dirty="0" smtClean="0"/>
                        <a:t>2016</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150</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308</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408</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123</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2000" b="1" dirty="0" smtClean="0"/>
                        <a:t>2017</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162</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364</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304</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b="1" dirty="0" smtClean="0"/>
                        <a:t>60</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789038"/>
            <a:ext cx="2088232" cy="229542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789039"/>
            <a:ext cx="3240360" cy="2295421"/>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789039"/>
            <a:ext cx="3024336" cy="2295421"/>
          </a:xfrm>
          <a:prstGeom prst="rect">
            <a:avLst/>
          </a:prstGeom>
        </p:spPr>
      </p:pic>
      <p:sp>
        <p:nvSpPr>
          <p:cNvPr id="9" name="Номер слайда 8"/>
          <p:cNvSpPr>
            <a:spLocks noGrp="1"/>
          </p:cNvSpPr>
          <p:nvPr>
            <p:ph type="sldNum" sz="quarter" idx="12"/>
          </p:nvPr>
        </p:nvSpPr>
        <p:spPr/>
        <p:txBody>
          <a:bodyPr/>
          <a:lstStyle/>
          <a:p>
            <a:fld id="{B19B0651-EE4F-4900-A07F-96A6BFA9D0F0}" type="slidenum">
              <a:rPr lang="ru-RU" smtClean="0"/>
              <a:t>24</a:t>
            </a:fld>
            <a:endParaRPr lang="ru-RU"/>
          </a:p>
        </p:txBody>
      </p:sp>
    </p:spTree>
    <p:extLst>
      <p:ext uri="{BB962C8B-B14F-4D97-AF65-F5344CB8AC3E}">
        <p14:creationId xmlns:p14="http://schemas.microsoft.com/office/powerpoint/2010/main" val="367956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6"/>
          <p:cNvSpPr/>
          <p:nvPr/>
        </p:nvSpPr>
        <p:spPr bwMode="gray">
          <a:xfrm>
            <a:off x="3043563" y="1268760"/>
            <a:ext cx="2968597" cy="249263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endParaRPr lang="ru-RU" sz="2000" b="1" dirty="0">
              <a:solidFill>
                <a:srgbClr val="002060"/>
              </a:solidFill>
            </a:endParaRPr>
          </a:p>
        </p:txBody>
      </p:sp>
      <p:sp>
        <p:nvSpPr>
          <p:cNvPr id="6" name="Заголовок 1"/>
          <p:cNvSpPr>
            <a:spLocks noGrp="1"/>
          </p:cNvSpPr>
          <p:nvPr>
            <p:ph type="title"/>
          </p:nvPr>
        </p:nvSpPr>
        <p:spPr>
          <a:xfrm>
            <a:off x="457200" y="0"/>
            <a:ext cx="8229600" cy="1080000"/>
          </a:xfrm>
        </p:spPr>
        <p:txBody>
          <a:bodyPr>
            <a:noAutofit/>
          </a:bodyPr>
          <a:lstStyle/>
          <a:p>
            <a:pPr lvl="1" algn="ctr" rtl="0">
              <a:spcBef>
                <a:spcPct val="0"/>
              </a:spcBef>
            </a:pPr>
            <a:r>
              <a:rPr lang="ru-RU" sz="3200" b="1" dirty="0" smtClean="0">
                <a:solidFill>
                  <a:srgbClr val="002060"/>
                </a:solidFill>
                <a:latin typeface="+mj-lt"/>
              </a:rPr>
              <a:t>Работа в избирательных округах</a:t>
            </a:r>
            <a:endParaRPr lang="ru-RU" sz="3600" b="1" dirty="0">
              <a:solidFill>
                <a:schemeClr val="tx1"/>
              </a:solidFill>
            </a:endParaRPr>
          </a:p>
        </p:txBody>
      </p:sp>
      <p:sp>
        <p:nvSpPr>
          <p:cNvPr id="2" name="TextBox 1"/>
          <p:cNvSpPr txBox="1"/>
          <p:nvPr/>
        </p:nvSpPr>
        <p:spPr>
          <a:xfrm>
            <a:off x="3059832" y="1349932"/>
            <a:ext cx="2736304" cy="2308324"/>
          </a:xfrm>
          <a:prstGeom prst="rect">
            <a:avLst/>
          </a:prstGeom>
          <a:noFill/>
        </p:spPr>
        <p:txBody>
          <a:bodyPr wrap="square" rtlCol="0">
            <a:spAutoFit/>
          </a:bodyPr>
          <a:lstStyle/>
          <a:p>
            <a:pPr algn="ctr"/>
            <a:r>
              <a:rPr lang="ru-RU" b="1" dirty="0" smtClean="0">
                <a:solidFill>
                  <a:srgbClr val="002060"/>
                </a:solidFill>
              </a:rPr>
              <a:t>За 2017 год </a:t>
            </a:r>
          </a:p>
          <a:p>
            <a:pPr algn="ctr"/>
            <a:r>
              <a:rPr lang="ru-RU" b="1" dirty="0" smtClean="0">
                <a:solidFill>
                  <a:srgbClr val="002060"/>
                </a:solidFill>
              </a:rPr>
              <a:t>Череповецкой городской Думой </a:t>
            </a:r>
          </a:p>
          <a:p>
            <a:pPr algn="ctr"/>
            <a:r>
              <a:rPr lang="ru-RU" b="1" dirty="0" smtClean="0">
                <a:solidFill>
                  <a:srgbClr val="002060"/>
                </a:solidFill>
              </a:rPr>
              <a:t>утверждены границы шести территорий ТОС, а также внесены изменения в границы уже существующего </a:t>
            </a:r>
            <a:r>
              <a:rPr lang="ru-RU" b="1" dirty="0" err="1" smtClean="0">
                <a:solidFill>
                  <a:srgbClr val="002060"/>
                </a:solidFill>
              </a:rPr>
              <a:t>ТОСа</a:t>
            </a:r>
            <a:endParaRPr lang="ru-RU" b="1" dirty="0">
              <a:solidFill>
                <a:srgbClr val="002060"/>
              </a:solidFill>
            </a:endParaRPr>
          </a:p>
        </p:txBody>
      </p:sp>
      <p:pic>
        <p:nvPicPr>
          <p:cNvPr id="3" name="Рисунок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156176" y="1268760"/>
            <a:ext cx="2700000" cy="191323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39" y="1268760"/>
            <a:ext cx="2675077" cy="191323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939691"/>
            <a:ext cx="2952328" cy="2211711"/>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939690"/>
            <a:ext cx="2664296" cy="2211711"/>
          </a:xfrm>
          <a:prstGeom prst="rect">
            <a:avLst/>
          </a:prstGeom>
        </p:spPr>
      </p:pic>
      <p:pic>
        <p:nvPicPr>
          <p:cNvPr id="10" name="Рисунок 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156176" y="3939691"/>
            <a:ext cx="2700000" cy="2211711"/>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9" name="Номер слайда 8"/>
          <p:cNvSpPr>
            <a:spLocks noGrp="1"/>
          </p:cNvSpPr>
          <p:nvPr>
            <p:ph type="sldNum" sz="quarter" idx="12"/>
          </p:nvPr>
        </p:nvSpPr>
        <p:spPr/>
        <p:txBody>
          <a:bodyPr/>
          <a:lstStyle/>
          <a:p>
            <a:fld id="{B19B0651-EE4F-4900-A07F-96A6BFA9D0F0}" type="slidenum">
              <a:rPr lang="ru-RU" smtClean="0"/>
              <a:t>25</a:t>
            </a:fld>
            <a:endParaRPr lang="ru-RU"/>
          </a:p>
        </p:txBody>
      </p:sp>
    </p:spTree>
    <p:extLst>
      <p:ext uri="{BB962C8B-B14F-4D97-AF65-F5344CB8AC3E}">
        <p14:creationId xmlns:p14="http://schemas.microsoft.com/office/powerpoint/2010/main" val="222903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2" name="Заголовок 1"/>
          <p:cNvSpPr>
            <a:spLocks noGrp="1"/>
          </p:cNvSpPr>
          <p:nvPr>
            <p:ph type="title"/>
          </p:nvPr>
        </p:nvSpPr>
        <p:spPr>
          <a:xfrm>
            <a:off x="457200" y="0"/>
            <a:ext cx="8229600" cy="1080000"/>
          </a:xfrm>
        </p:spPr>
        <p:txBody>
          <a:bodyPr>
            <a:normAutofit/>
          </a:bodyPr>
          <a:lstStyle/>
          <a:p>
            <a:pPr lvl="1" algn="ctr" rtl="0">
              <a:spcBef>
                <a:spcPct val="0"/>
              </a:spcBef>
            </a:pPr>
            <a:r>
              <a:rPr lang="ru-RU" sz="3200" b="1" dirty="0" smtClean="0">
                <a:solidFill>
                  <a:srgbClr val="002060"/>
                </a:solidFill>
                <a:latin typeface="+mj-lt"/>
              </a:rPr>
              <a:t>Команда</a:t>
            </a:r>
            <a:r>
              <a:rPr lang="ru-RU" sz="3200" b="1" i="1" dirty="0" smtClean="0">
                <a:solidFill>
                  <a:srgbClr val="002060"/>
                </a:solidFill>
                <a:latin typeface="+mj-lt"/>
              </a:rPr>
              <a:t> </a:t>
            </a:r>
            <a:r>
              <a:rPr lang="ru-RU" sz="3200" b="1" dirty="0" smtClean="0">
                <a:solidFill>
                  <a:srgbClr val="002060"/>
                </a:solidFill>
                <a:latin typeface="+mj-lt"/>
              </a:rPr>
              <a:t>Череповца</a:t>
            </a:r>
            <a:endParaRPr lang="ru-RU" sz="3200" b="1" dirty="0">
              <a:solidFill>
                <a:srgbClr val="002060"/>
              </a:solidFill>
              <a:latin typeface="+mj-lt"/>
            </a:endParaRPr>
          </a:p>
        </p:txBody>
      </p:sp>
      <p:sp>
        <p:nvSpPr>
          <p:cNvPr id="8" name="Rechteck 16"/>
          <p:cNvSpPr/>
          <p:nvPr/>
        </p:nvSpPr>
        <p:spPr bwMode="gray">
          <a:xfrm>
            <a:off x="251520" y="5445224"/>
            <a:ext cx="2627028" cy="83553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sz="1600" b="1" dirty="0" smtClean="0">
                <a:solidFill>
                  <a:srgbClr val="002060"/>
                </a:solidFill>
                <a:latin typeface="+mj-lt"/>
              </a:rPr>
              <a:t>Официальный сайт: </a:t>
            </a:r>
          </a:p>
          <a:p>
            <a:pPr algn="ctr">
              <a:lnSpc>
                <a:spcPct val="90000"/>
              </a:lnSpc>
            </a:pPr>
            <a:r>
              <a:rPr lang="ru-RU" sz="1600" b="1" dirty="0" err="1">
                <a:solidFill>
                  <a:srgbClr val="002060"/>
                </a:solidFill>
                <a:latin typeface="+mj-lt"/>
              </a:rPr>
              <a:t>к</a:t>
            </a:r>
            <a:r>
              <a:rPr lang="ru-RU" sz="1600" b="1" dirty="0" err="1" smtClean="0">
                <a:solidFill>
                  <a:srgbClr val="002060"/>
                </a:solidFill>
                <a:latin typeface="+mj-lt"/>
              </a:rPr>
              <a:t>омандачереповца.рф</a:t>
            </a:r>
            <a:endParaRPr lang="ru-RU" sz="1600" b="1" dirty="0">
              <a:solidFill>
                <a:srgbClr val="002060"/>
              </a:solidFill>
              <a:latin typeface="+mj-lt"/>
            </a:endParaRPr>
          </a:p>
        </p:txBody>
      </p:sp>
      <p:sp>
        <p:nvSpPr>
          <p:cNvPr id="9" name="Rechteck 16"/>
          <p:cNvSpPr/>
          <p:nvPr/>
        </p:nvSpPr>
        <p:spPr bwMode="gray">
          <a:xfrm>
            <a:off x="5873463" y="5301208"/>
            <a:ext cx="3019017" cy="97954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pPr>
            <a:r>
              <a:rPr lang="ru-RU" sz="1600" b="1" dirty="0" smtClean="0">
                <a:solidFill>
                  <a:srgbClr val="002060"/>
                </a:solidFill>
                <a:latin typeface="+mj-lt"/>
              </a:rPr>
              <a:t>Официальная страница «</a:t>
            </a:r>
            <a:r>
              <a:rPr lang="ru-RU" sz="1600" b="1" dirty="0" err="1" smtClean="0">
                <a:solidFill>
                  <a:srgbClr val="002060"/>
                </a:solidFill>
                <a:latin typeface="+mj-lt"/>
              </a:rPr>
              <a:t>ВКонтакте</a:t>
            </a:r>
            <a:r>
              <a:rPr lang="ru-RU" sz="1600" b="1" dirty="0" smtClean="0">
                <a:solidFill>
                  <a:srgbClr val="002060"/>
                </a:solidFill>
                <a:latin typeface="+mj-lt"/>
              </a:rPr>
              <a:t>»:</a:t>
            </a:r>
          </a:p>
          <a:p>
            <a:pPr algn="ctr">
              <a:lnSpc>
                <a:spcPct val="90000"/>
              </a:lnSpc>
            </a:pPr>
            <a:r>
              <a:rPr lang="en-US" sz="1600" b="1" dirty="0">
                <a:solidFill>
                  <a:srgbClr val="002060"/>
                </a:solidFill>
                <a:latin typeface="+mj-lt"/>
              </a:rPr>
              <a:t>https://vk.com/komandacher</a:t>
            </a:r>
            <a:endParaRPr lang="ru-RU" sz="1600" b="1" dirty="0" smtClean="0">
              <a:solidFill>
                <a:srgbClr val="002060"/>
              </a:solidFill>
              <a:latin typeface="+mj-lt"/>
            </a:endParaRPr>
          </a:p>
          <a:p>
            <a:pPr algn="ctr">
              <a:lnSpc>
                <a:spcPct val="90000"/>
              </a:lnSpc>
              <a:spcAft>
                <a:spcPts val="800"/>
              </a:spcAft>
            </a:pPr>
            <a:endParaRPr lang="ru-RU" b="1" dirty="0">
              <a:solidFill>
                <a:srgbClr val="002060"/>
              </a:solidFill>
              <a:latin typeface="+mj-lt"/>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463" y="2708920"/>
            <a:ext cx="3019017" cy="2526568"/>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4164" y="980728"/>
            <a:ext cx="3018316" cy="1672826"/>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416" y="938436"/>
            <a:ext cx="5454712" cy="4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B19B0651-EE4F-4900-A07F-96A6BFA9D0F0}" type="slidenum">
              <a:rPr lang="ru-RU" smtClean="0"/>
              <a:t>26</a:t>
            </a:fld>
            <a:endParaRPr lang="ru-RU"/>
          </a:p>
        </p:txBody>
      </p:sp>
    </p:spTree>
    <p:extLst>
      <p:ext uri="{BB962C8B-B14F-4D97-AF65-F5344CB8AC3E}">
        <p14:creationId xmlns:p14="http://schemas.microsoft.com/office/powerpoint/2010/main" val="175997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37154" cy="1080000"/>
          </a:xfrm>
        </p:spPr>
        <p:txBody>
          <a:bodyPr>
            <a:noAutofit/>
          </a:bodyPr>
          <a:lstStyle/>
          <a:p>
            <a:pPr lvl="1" algn="ctr" rtl="0">
              <a:spcBef>
                <a:spcPct val="0"/>
              </a:spcBef>
            </a:pPr>
            <a:r>
              <a:rPr lang="ru-RU" sz="3200" b="1" dirty="0" smtClean="0">
                <a:solidFill>
                  <a:srgbClr val="002060"/>
                </a:solidFill>
                <a:latin typeface="+mj-lt"/>
              </a:rPr>
              <a:t/>
            </a:r>
            <a:br>
              <a:rPr lang="ru-RU" sz="3200" b="1" dirty="0" smtClean="0">
                <a:solidFill>
                  <a:srgbClr val="002060"/>
                </a:solidFill>
                <a:latin typeface="+mj-lt"/>
              </a:rPr>
            </a:br>
            <a:r>
              <a:rPr lang="ru-RU" sz="3200" b="1" dirty="0" smtClean="0">
                <a:solidFill>
                  <a:srgbClr val="002060"/>
                </a:solidFill>
                <a:latin typeface="+mj-lt"/>
              </a:rPr>
              <a:t>Участие депутатов </a:t>
            </a:r>
            <a:br>
              <a:rPr lang="ru-RU" sz="3200" b="1" dirty="0" smtClean="0">
                <a:solidFill>
                  <a:srgbClr val="002060"/>
                </a:solidFill>
                <a:latin typeface="+mj-lt"/>
              </a:rPr>
            </a:br>
            <a:r>
              <a:rPr lang="ru-RU" sz="3200" b="1" dirty="0" smtClean="0">
                <a:solidFill>
                  <a:srgbClr val="002060"/>
                </a:solidFill>
                <a:latin typeface="+mj-lt"/>
              </a:rPr>
              <a:t>в городских мероприятиях</a:t>
            </a:r>
            <a:r>
              <a:rPr lang="ru-RU" sz="3200" dirty="0">
                <a:solidFill>
                  <a:srgbClr val="002060"/>
                </a:solidFill>
                <a:latin typeface="+mj-lt"/>
              </a:rPr>
              <a:t/>
            </a:r>
            <a:br>
              <a:rPr lang="ru-RU" sz="3200" dirty="0">
                <a:solidFill>
                  <a:srgbClr val="002060"/>
                </a:solidFill>
                <a:latin typeface="+mj-lt"/>
              </a:rPr>
            </a:br>
            <a:endParaRPr lang="ru-RU" sz="3200" dirty="0">
              <a:solidFill>
                <a:srgbClr val="002060"/>
              </a:solidFill>
              <a:latin typeface="+mj-lt"/>
            </a:endParaRPr>
          </a:p>
        </p:txBody>
      </p:sp>
      <p:sp>
        <p:nvSpPr>
          <p:cNvPr id="4" name="Rechteck 16"/>
          <p:cNvSpPr/>
          <p:nvPr/>
        </p:nvSpPr>
        <p:spPr bwMode="gray">
          <a:xfrm>
            <a:off x="1764582" y="1116000"/>
            <a:ext cx="5580000" cy="64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endParaRPr lang="ru-RU" sz="1400" b="1" dirty="0">
              <a:solidFill>
                <a:srgbClr val="002060"/>
              </a:solidFill>
              <a:latin typeface="+mj-lt"/>
            </a:endParaRPr>
          </a:p>
        </p:txBody>
      </p:sp>
      <p:sp>
        <p:nvSpPr>
          <p:cNvPr id="7" name="TextBox 6"/>
          <p:cNvSpPr txBox="1"/>
          <p:nvPr/>
        </p:nvSpPr>
        <p:spPr>
          <a:xfrm>
            <a:off x="2051720" y="1268760"/>
            <a:ext cx="5112568" cy="369332"/>
          </a:xfrm>
          <a:prstGeom prst="rect">
            <a:avLst/>
          </a:prstGeom>
          <a:noFill/>
        </p:spPr>
        <p:txBody>
          <a:bodyPr wrap="square" rtlCol="0">
            <a:spAutoFit/>
          </a:bodyPr>
          <a:lstStyle/>
          <a:p>
            <a:r>
              <a:rPr lang="ru-RU" b="1" i="1" dirty="0" smtClean="0"/>
              <a:t>День  </a:t>
            </a:r>
            <a:r>
              <a:rPr lang="ru-RU" b="1" i="1" dirty="0"/>
              <a:t>Победы в Великой Отечественной войне</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3838050"/>
            <a:ext cx="2736304" cy="74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27363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00375"/>
            <a:ext cx="27467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03" y="4836061"/>
            <a:ext cx="27363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3198" y="3796443"/>
            <a:ext cx="2573789" cy="830997"/>
          </a:xfrm>
          <a:prstGeom prst="rect">
            <a:avLst/>
          </a:prstGeom>
          <a:noFill/>
        </p:spPr>
        <p:txBody>
          <a:bodyPr wrap="square" rtlCol="0">
            <a:spAutoFit/>
          </a:bodyPr>
          <a:lstStyle/>
          <a:p>
            <a:pPr algn="ctr"/>
            <a:r>
              <a:rPr lang="ru-RU" sz="1600" b="1" dirty="0" smtClean="0"/>
              <a:t>фестиваль </a:t>
            </a:r>
            <a:r>
              <a:rPr lang="ru-RU" sz="1600" b="1" dirty="0"/>
              <a:t>хоровых коллективов </a:t>
            </a:r>
            <a:r>
              <a:rPr lang="ru-RU" sz="1600" b="1" dirty="0" smtClean="0"/>
              <a:t> </a:t>
            </a:r>
          </a:p>
          <a:p>
            <a:pPr algn="ctr"/>
            <a:r>
              <a:rPr lang="ru-RU" sz="1600" b="1" dirty="0" smtClean="0"/>
              <a:t>«</a:t>
            </a:r>
            <a:r>
              <a:rPr lang="ru-RU" sz="1600" b="1" dirty="0"/>
              <a:t>Голоса </a:t>
            </a:r>
            <a:r>
              <a:rPr lang="ru-RU" sz="1600" b="1" dirty="0" smtClean="0"/>
              <a:t>Победы»</a:t>
            </a:r>
            <a:endParaRPr lang="ru-RU" sz="1600" b="1" dirty="0"/>
          </a:p>
        </p:txBody>
      </p:sp>
      <p:sp>
        <p:nvSpPr>
          <p:cNvPr id="14" name="TextBox 13"/>
          <p:cNvSpPr txBox="1"/>
          <p:nvPr/>
        </p:nvSpPr>
        <p:spPr>
          <a:xfrm>
            <a:off x="467544" y="2924944"/>
            <a:ext cx="2448272" cy="584775"/>
          </a:xfrm>
          <a:prstGeom prst="rect">
            <a:avLst/>
          </a:prstGeom>
          <a:noFill/>
        </p:spPr>
        <p:txBody>
          <a:bodyPr wrap="square" rtlCol="0">
            <a:spAutoFit/>
          </a:bodyPr>
          <a:lstStyle/>
          <a:p>
            <a:pPr algn="ctr"/>
            <a:r>
              <a:rPr lang="ru-RU" sz="1600" b="1" dirty="0"/>
              <a:t>парад </a:t>
            </a:r>
            <a:r>
              <a:rPr lang="ru-RU" sz="1600" b="1" dirty="0" smtClean="0"/>
              <a:t>Победы </a:t>
            </a:r>
            <a:r>
              <a:rPr lang="ru-RU" sz="1600" b="1" dirty="0"/>
              <a:t>на </a:t>
            </a:r>
            <a:r>
              <a:rPr lang="ru-RU" sz="1600" b="1" dirty="0" smtClean="0"/>
              <a:t>пл. </a:t>
            </a:r>
            <a:r>
              <a:rPr lang="ru-RU" sz="1600" b="1" dirty="0"/>
              <a:t>Металлургов</a:t>
            </a:r>
          </a:p>
        </p:txBody>
      </p:sp>
      <p:sp>
        <p:nvSpPr>
          <p:cNvPr id="16" name="TextBox 15"/>
          <p:cNvSpPr txBox="1"/>
          <p:nvPr/>
        </p:nvSpPr>
        <p:spPr>
          <a:xfrm>
            <a:off x="344699" y="2124145"/>
            <a:ext cx="2592288" cy="584775"/>
          </a:xfrm>
          <a:prstGeom prst="rect">
            <a:avLst/>
          </a:prstGeom>
          <a:noFill/>
        </p:spPr>
        <p:txBody>
          <a:bodyPr wrap="square" rtlCol="0">
            <a:spAutoFit/>
          </a:bodyPr>
          <a:lstStyle/>
          <a:p>
            <a:pPr algn="ctr"/>
            <a:r>
              <a:rPr lang="ru-RU" sz="1600" b="1" dirty="0"/>
              <a:t>шествие </a:t>
            </a:r>
            <a:endParaRPr lang="ru-RU" sz="1600" b="1" dirty="0" smtClean="0"/>
          </a:p>
          <a:p>
            <a:pPr algn="ctr"/>
            <a:r>
              <a:rPr lang="ru-RU" sz="1600" b="1" dirty="0" smtClean="0"/>
              <a:t>«Бессмертного  полка»</a:t>
            </a:r>
            <a:endParaRPr lang="ru-RU" sz="1600" b="1" dirty="0"/>
          </a:p>
        </p:txBody>
      </p:sp>
      <p:sp>
        <p:nvSpPr>
          <p:cNvPr id="18" name="TextBox 17"/>
          <p:cNvSpPr txBox="1"/>
          <p:nvPr/>
        </p:nvSpPr>
        <p:spPr>
          <a:xfrm>
            <a:off x="272690" y="4830251"/>
            <a:ext cx="2736305" cy="830997"/>
          </a:xfrm>
          <a:prstGeom prst="rect">
            <a:avLst/>
          </a:prstGeom>
          <a:noFill/>
        </p:spPr>
        <p:txBody>
          <a:bodyPr wrap="square" rtlCol="0">
            <a:spAutoFit/>
          </a:bodyPr>
          <a:lstStyle/>
          <a:p>
            <a:pPr algn="ctr"/>
            <a:r>
              <a:rPr lang="ru-RU" sz="1600" b="1" dirty="0"/>
              <a:t>поздравление ветеранов Великой Отечественной Войны </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988840"/>
            <a:ext cx="2752374" cy="1978956"/>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0106" y="1988840"/>
            <a:ext cx="2752374" cy="1978956"/>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393" y="4077072"/>
            <a:ext cx="2762087" cy="2113803"/>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4077072"/>
            <a:ext cx="2752374" cy="2113803"/>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15" name="Номер слайда 14"/>
          <p:cNvSpPr>
            <a:spLocks noGrp="1"/>
          </p:cNvSpPr>
          <p:nvPr>
            <p:ph type="sldNum" sz="quarter" idx="12"/>
          </p:nvPr>
        </p:nvSpPr>
        <p:spPr/>
        <p:txBody>
          <a:bodyPr/>
          <a:lstStyle/>
          <a:p>
            <a:fld id="{B19B0651-EE4F-4900-A07F-96A6BFA9D0F0}" type="slidenum">
              <a:rPr lang="ru-RU" smtClean="0"/>
              <a:t>27</a:t>
            </a:fld>
            <a:endParaRPr lang="ru-RU"/>
          </a:p>
        </p:txBody>
      </p:sp>
    </p:spTree>
    <p:extLst>
      <p:ext uri="{BB962C8B-B14F-4D97-AF65-F5344CB8AC3E}">
        <p14:creationId xmlns:p14="http://schemas.microsoft.com/office/powerpoint/2010/main" val="590201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endParaRPr lang="ru-RU" dirty="0" smtClean="0"/>
          </a:p>
          <a:p>
            <a:endParaRPr lang="ru-RU" dirty="0"/>
          </a:p>
          <a:p>
            <a:endParaRPr lang="ru-RU" dirty="0" smtClean="0"/>
          </a:p>
        </p:txBody>
      </p:sp>
      <p:sp>
        <p:nvSpPr>
          <p:cNvPr id="4" name="Rechteck 16"/>
          <p:cNvSpPr/>
          <p:nvPr/>
        </p:nvSpPr>
        <p:spPr bwMode="gray">
          <a:xfrm>
            <a:off x="1763688" y="1116000"/>
            <a:ext cx="5580000" cy="64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endParaRPr lang="ru-RU" sz="1400" b="1" dirty="0">
              <a:solidFill>
                <a:srgbClr val="002060"/>
              </a:solidFill>
              <a:latin typeface="+mj-lt"/>
            </a:endParaRPr>
          </a:p>
        </p:txBody>
      </p:sp>
      <p:sp>
        <p:nvSpPr>
          <p:cNvPr id="5" name="TextBox 4"/>
          <p:cNvSpPr txBox="1"/>
          <p:nvPr/>
        </p:nvSpPr>
        <p:spPr>
          <a:xfrm>
            <a:off x="2771800" y="1259468"/>
            <a:ext cx="3600400" cy="369332"/>
          </a:xfrm>
          <a:prstGeom prst="rect">
            <a:avLst/>
          </a:prstGeom>
          <a:noFill/>
        </p:spPr>
        <p:txBody>
          <a:bodyPr wrap="square" rtlCol="0">
            <a:spAutoFit/>
          </a:bodyPr>
          <a:lstStyle/>
          <a:p>
            <a:pPr algn="ctr"/>
            <a:r>
              <a:rPr lang="ru-RU" b="1" i="1" dirty="0" smtClean="0"/>
              <a:t>Конкурс </a:t>
            </a:r>
            <a:r>
              <a:rPr lang="ru-RU" b="1" i="1" dirty="0"/>
              <a:t>«Цветущий город</a:t>
            </a:r>
            <a:r>
              <a:rPr lang="ru-RU" b="1" i="1" dirty="0" smtClean="0"/>
              <a:t>»</a:t>
            </a:r>
            <a:endParaRPr lang="ru-RU" dirty="0"/>
          </a:p>
        </p:txBody>
      </p:sp>
      <p:sp>
        <p:nvSpPr>
          <p:cNvPr id="6" name="Ellipse 469"/>
          <p:cNvSpPr/>
          <p:nvPr/>
        </p:nvSpPr>
        <p:spPr bwMode="gray">
          <a:xfrm>
            <a:off x="329923" y="2105853"/>
            <a:ext cx="2119559" cy="2016224"/>
          </a:xfrm>
          <a:prstGeom prst="ellipse">
            <a:avLst/>
          </a:prstGeom>
          <a:solidFill>
            <a:srgbClr val="7F7F7F"/>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58898" y="2636911"/>
            <a:ext cx="1296144" cy="954107"/>
          </a:xfrm>
          <a:prstGeom prst="rect">
            <a:avLst/>
          </a:prstGeom>
          <a:noFill/>
        </p:spPr>
        <p:txBody>
          <a:bodyPr wrap="square" rtlCol="0">
            <a:spAutoFit/>
          </a:bodyPr>
          <a:lstStyle/>
          <a:p>
            <a:pPr algn="ctr"/>
            <a:r>
              <a:rPr lang="ru-RU" sz="2800" b="1" dirty="0" smtClean="0">
                <a:solidFill>
                  <a:schemeClr val="bg1"/>
                </a:solidFill>
              </a:rPr>
              <a:t>114 заявок </a:t>
            </a:r>
            <a:endParaRPr lang="ru-RU" sz="2800" b="1" dirty="0">
              <a:solidFill>
                <a:schemeClr val="bg1"/>
              </a:solidFill>
            </a:endParaRPr>
          </a:p>
        </p:txBody>
      </p:sp>
      <p:sp>
        <p:nvSpPr>
          <p:cNvPr id="9" name="Заголовок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endParaRPr lang="ru-RU" sz="3200" dirty="0">
              <a:solidFill>
                <a:srgbClr val="002060"/>
              </a:solidFill>
              <a:latin typeface="+mj-lt"/>
            </a:endParaRPr>
          </a:p>
        </p:txBody>
      </p:sp>
      <p:sp>
        <p:nvSpPr>
          <p:cNvPr id="10" name="Заголовок 1"/>
          <p:cNvSpPr>
            <a:spLocks noGrp="1"/>
          </p:cNvSpPr>
          <p:nvPr>
            <p:ph type="title"/>
          </p:nvPr>
        </p:nvSpPr>
        <p:spPr>
          <a:xfrm>
            <a:off x="0" y="0"/>
            <a:ext cx="9137154" cy="1080000"/>
          </a:xfrm>
        </p:spPr>
        <p:txBody>
          <a:bodyPr>
            <a:noAutofit/>
          </a:bodyPr>
          <a:lstStyle/>
          <a:p>
            <a:pPr lvl="1" algn="ctr" rtl="0">
              <a:spcBef>
                <a:spcPct val="0"/>
              </a:spcBef>
            </a:pPr>
            <a:r>
              <a:rPr lang="ru-RU" sz="3200" b="1" dirty="0" smtClean="0">
                <a:solidFill>
                  <a:srgbClr val="002060"/>
                </a:solidFill>
                <a:latin typeface="+mj-lt"/>
              </a:rPr>
              <a:t/>
            </a:r>
            <a:br>
              <a:rPr lang="ru-RU" sz="3200" b="1" dirty="0" smtClean="0">
                <a:solidFill>
                  <a:srgbClr val="002060"/>
                </a:solidFill>
                <a:latin typeface="+mj-lt"/>
              </a:rPr>
            </a:br>
            <a:r>
              <a:rPr lang="ru-RU" sz="3200" b="1" dirty="0" smtClean="0">
                <a:solidFill>
                  <a:srgbClr val="002060"/>
                </a:solidFill>
                <a:latin typeface="+mj-lt"/>
              </a:rPr>
              <a:t>Участие депутатов</a:t>
            </a:r>
            <a:br>
              <a:rPr lang="ru-RU" sz="3200" b="1" dirty="0" smtClean="0">
                <a:solidFill>
                  <a:srgbClr val="002060"/>
                </a:solidFill>
                <a:latin typeface="+mj-lt"/>
              </a:rPr>
            </a:br>
            <a:r>
              <a:rPr lang="ru-RU" sz="3200" b="1" dirty="0" smtClean="0">
                <a:solidFill>
                  <a:srgbClr val="002060"/>
                </a:solidFill>
                <a:latin typeface="+mj-lt"/>
              </a:rPr>
              <a:t>в городских мероприятиях</a:t>
            </a:r>
            <a:r>
              <a:rPr lang="ru-RU" sz="3200" dirty="0">
                <a:solidFill>
                  <a:srgbClr val="002060"/>
                </a:solidFill>
                <a:latin typeface="+mj-lt"/>
              </a:rPr>
              <a:t/>
            </a:r>
            <a:br>
              <a:rPr lang="ru-RU" sz="3200" dirty="0">
                <a:solidFill>
                  <a:srgbClr val="002060"/>
                </a:solidFill>
                <a:latin typeface="+mj-lt"/>
              </a:rPr>
            </a:br>
            <a:endParaRPr lang="ru-RU" sz="3200" dirty="0">
              <a:solidFill>
                <a:srgbClr val="002060"/>
              </a:solidFill>
              <a:latin typeface="+mj-lt"/>
            </a:endParaRPr>
          </a:p>
        </p:txBody>
      </p:sp>
      <p:pic>
        <p:nvPicPr>
          <p:cNvPr id="2" name="Рисунок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88480" y="2135656"/>
            <a:ext cx="3204000" cy="2160000"/>
          </a:xfrm>
          <a:prstGeom prst="rect">
            <a:avLst/>
          </a:prstGeom>
        </p:spPr>
      </p:pic>
      <p:pic>
        <p:nvPicPr>
          <p:cNvPr id="8" name="Рисунок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688480" y="4365104"/>
            <a:ext cx="3204000" cy="1836000"/>
          </a:xfrm>
          <a:prstGeom prst="rect">
            <a:avLst/>
          </a:prstGeom>
        </p:spPr>
      </p:pic>
      <p:pic>
        <p:nvPicPr>
          <p:cNvPr id="11" name="Рисунок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915816" y="4365104"/>
            <a:ext cx="2700000" cy="1836000"/>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00" y="4365104"/>
            <a:ext cx="2587849" cy="1836000"/>
          </a:xfrm>
          <a:prstGeom prst="rect">
            <a:avLst/>
          </a:prstGeom>
        </p:spPr>
      </p:pic>
      <p:pic>
        <p:nvPicPr>
          <p:cNvPr id="13" name="Рисунок 12"/>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15816" y="2132856"/>
            <a:ext cx="2700000" cy="2160000"/>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15" name="Номер слайда 14"/>
          <p:cNvSpPr>
            <a:spLocks noGrp="1"/>
          </p:cNvSpPr>
          <p:nvPr>
            <p:ph type="sldNum" sz="quarter" idx="12"/>
          </p:nvPr>
        </p:nvSpPr>
        <p:spPr/>
        <p:txBody>
          <a:bodyPr/>
          <a:lstStyle/>
          <a:p>
            <a:fld id="{B19B0651-EE4F-4900-A07F-96A6BFA9D0F0}" type="slidenum">
              <a:rPr lang="ru-RU" smtClean="0"/>
              <a:t>28</a:t>
            </a:fld>
            <a:endParaRPr lang="ru-RU"/>
          </a:p>
        </p:txBody>
      </p:sp>
    </p:spTree>
    <p:extLst>
      <p:ext uri="{BB962C8B-B14F-4D97-AF65-F5344CB8AC3E}">
        <p14:creationId xmlns:p14="http://schemas.microsoft.com/office/powerpoint/2010/main" val="1727118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rmAutofit/>
          </a:bodyPr>
          <a:lstStyle/>
          <a:p>
            <a:pPr lvl="1" algn="ctr" rtl="0">
              <a:spcBef>
                <a:spcPct val="0"/>
              </a:spcBef>
            </a:pPr>
            <a:r>
              <a:rPr lang="ru-RU" sz="3200" b="1" dirty="0" smtClean="0">
                <a:solidFill>
                  <a:srgbClr val="002060"/>
                </a:solidFill>
                <a:latin typeface="+mj-lt"/>
              </a:rPr>
              <a:t>Молодежный парламент</a:t>
            </a:r>
            <a:endParaRPr lang="ru-RU" sz="3200" b="1" dirty="0">
              <a:solidFill>
                <a:srgbClr val="002060"/>
              </a:solidFill>
              <a:latin typeface="+mj-lt"/>
            </a:endParaRPr>
          </a:p>
        </p:txBody>
      </p:sp>
      <p:sp>
        <p:nvSpPr>
          <p:cNvPr id="5" name="Rechteck 16"/>
          <p:cNvSpPr/>
          <p:nvPr/>
        </p:nvSpPr>
        <p:spPr bwMode="gray">
          <a:xfrm>
            <a:off x="252000" y="1052736"/>
            <a:ext cx="3168352" cy="99121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b="1" dirty="0" smtClean="0">
                <a:solidFill>
                  <a:srgbClr val="002060"/>
                </a:solidFill>
                <a:latin typeface="+mj-lt"/>
              </a:rPr>
              <a:t>Выборы нового состава</a:t>
            </a:r>
          </a:p>
          <a:p>
            <a:pPr algn="ctr">
              <a:lnSpc>
                <a:spcPct val="90000"/>
              </a:lnSpc>
              <a:spcAft>
                <a:spcPts val="800"/>
              </a:spcAft>
            </a:pPr>
            <a:r>
              <a:rPr lang="ru-RU" b="1" dirty="0" smtClean="0">
                <a:solidFill>
                  <a:srgbClr val="002060"/>
                </a:solidFill>
                <a:latin typeface="+mj-lt"/>
              </a:rPr>
              <a:t> 2017-2021 гг.</a:t>
            </a:r>
            <a:endParaRPr lang="ru-RU" b="1" dirty="0">
              <a:solidFill>
                <a:srgbClr val="002060"/>
              </a:solidFill>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2204864"/>
            <a:ext cx="316835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2000" y="2204864"/>
            <a:ext cx="3097316" cy="646331"/>
          </a:xfrm>
          <a:prstGeom prst="rect">
            <a:avLst/>
          </a:prstGeom>
          <a:noFill/>
        </p:spPr>
        <p:txBody>
          <a:bodyPr wrap="square" rtlCol="0">
            <a:spAutoFit/>
          </a:bodyPr>
          <a:lstStyle/>
          <a:p>
            <a:pPr algn="ctr"/>
            <a:r>
              <a:rPr lang="ru-RU" b="1" dirty="0" smtClean="0">
                <a:solidFill>
                  <a:srgbClr val="002060"/>
                </a:solidFill>
              </a:rPr>
              <a:t>82 заявки для участия в выборах </a:t>
            </a:r>
            <a:endParaRPr lang="ru-RU" b="1" dirty="0">
              <a:solidFill>
                <a:srgbClr val="002060"/>
              </a:solidFill>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052735"/>
            <a:ext cx="5328592" cy="2935433"/>
          </a:xfrm>
          <a:prstGeom prst="rect">
            <a:avLst/>
          </a:prstGeom>
        </p:spPr>
      </p:pic>
      <p:sp>
        <p:nvSpPr>
          <p:cNvPr id="12" name="Rechteck 16"/>
          <p:cNvSpPr/>
          <p:nvPr/>
        </p:nvSpPr>
        <p:spPr bwMode="gray">
          <a:xfrm>
            <a:off x="252000" y="2996952"/>
            <a:ext cx="3168000" cy="99121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gn="ctr">
              <a:lnSpc>
                <a:spcPct val="90000"/>
              </a:lnSpc>
              <a:spcAft>
                <a:spcPts val="800"/>
              </a:spcAft>
            </a:pPr>
            <a:r>
              <a:rPr lang="ru-RU" b="1" dirty="0" smtClean="0">
                <a:solidFill>
                  <a:srgbClr val="002060"/>
                </a:solidFill>
                <a:latin typeface="+mj-lt"/>
              </a:rPr>
              <a:t>Избрано 26 членов Молодежного парламента </a:t>
            </a:r>
            <a:endParaRPr lang="ru-RU" b="1" dirty="0">
              <a:solidFill>
                <a:srgbClr val="002060"/>
              </a:solidFill>
              <a:latin typeface="+mj-lt"/>
            </a:endParaRPr>
          </a:p>
        </p:txBody>
      </p:sp>
      <p:pic>
        <p:nvPicPr>
          <p:cNvPr id="3" name="Рисунок 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52000" y="4140000"/>
            <a:ext cx="3093896" cy="2088000"/>
          </a:xfrm>
          <a:prstGeom prst="rect">
            <a:avLst/>
          </a:prstGeom>
        </p:spPr>
      </p:pic>
      <p:pic>
        <p:nvPicPr>
          <p:cNvPr id="4" name="Рисунок 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420352" y="4140000"/>
            <a:ext cx="2369555" cy="2088000"/>
          </a:xfrm>
          <a:prstGeom prst="rect">
            <a:avLst/>
          </a:prstGeom>
        </p:spPr>
      </p:pic>
      <p:pic>
        <p:nvPicPr>
          <p:cNvPr id="6" name="Рисунок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868144" y="4140000"/>
            <a:ext cx="3024336" cy="2088000"/>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7" name="Номер слайда 6"/>
          <p:cNvSpPr>
            <a:spLocks noGrp="1"/>
          </p:cNvSpPr>
          <p:nvPr>
            <p:ph type="sldNum" sz="quarter" idx="12"/>
          </p:nvPr>
        </p:nvSpPr>
        <p:spPr/>
        <p:txBody>
          <a:bodyPr/>
          <a:lstStyle/>
          <a:p>
            <a:fld id="{B19B0651-EE4F-4900-A07F-96A6BFA9D0F0}" type="slidenum">
              <a:rPr lang="ru-RU" smtClean="0"/>
              <a:t>29</a:t>
            </a:fld>
            <a:endParaRPr lang="ru-RU"/>
          </a:p>
        </p:txBody>
      </p:sp>
    </p:spTree>
    <p:extLst>
      <p:ext uri="{BB962C8B-B14F-4D97-AF65-F5344CB8AC3E}">
        <p14:creationId xmlns:p14="http://schemas.microsoft.com/office/powerpoint/2010/main" val="344877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23"/>
          <p:cNvSpPr txBox="1">
            <a:spLocks/>
          </p:cNvSpPr>
          <p:nvPr/>
        </p:nvSpPr>
        <p:spPr bwMode="gray">
          <a:xfrm>
            <a:off x="4860000" y="1188000"/>
            <a:ext cx="3744000" cy="1376904"/>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a:solidFill>
                <a:srgbClr val="002060"/>
              </a:solidFill>
            </a:endParaRPr>
          </a:p>
        </p:txBody>
      </p:sp>
      <p:sp>
        <p:nvSpPr>
          <p:cNvPr id="9" name="Rechteck 23"/>
          <p:cNvSpPr txBox="1">
            <a:spLocks/>
          </p:cNvSpPr>
          <p:nvPr/>
        </p:nvSpPr>
        <p:spPr bwMode="gray">
          <a:xfrm>
            <a:off x="522049" y="1201160"/>
            <a:ext cx="3744000" cy="1376904"/>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a:solidFill>
                <a:srgbClr val="002060"/>
              </a:solidFill>
            </a:endParaRPr>
          </a:p>
        </p:txBody>
      </p:sp>
      <p:sp>
        <p:nvSpPr>
          <p:cNvPr id="2" name="Заголовок 1"/>
          <p:cNvSpPr>
            <a:spLocks noGrp="1"/>
          </p:cNvSpPr>
          <p:nvPr>
            <p:ph type="ctrTitle"/>
          </p:nvPr>
        </p:nvSpPr>
        <p:spPr>
          <a:xfrm>
            <a:off x="107504" y="1"/>
            <a:ext cx="8928992" cy="1080000"/>
          </a:xfrm>
        </p:spPr>
        <p:txBody>
          <a:bodyPr>
            <a:normAutofit/>
          </a:bodyPr>
          <a:lstStyle/>
          <a:p>
            <a:r>
              <a:rPr lang="ru-RU" sz="3200" b="1" dirty="0" smtClean="0">
                <a:solidFill>
                  <a:srgbClr val="002060"/>
                </a:solidFill>
              </a:rPr>
              <a:t>Выборы - 2017</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8" name="Прямоугольник 7"/>
          <p:cNvSpPr/>
          <p:nvPr/>
        </p:nvSpPr>
        <p:spPr>
          <a:xfrm>
            <a:off x="594057" y="1289447"/>
            <a:ext cx="3599984" cy="1200329"/>
          </a:xfrm>
          <a:prstGeom prst="rect">
            <a:avLst/>
          </a:prstGeom>
        </p:spPr>
        <p:txBody>
          <a:bodyPr wrap="square">
            <a:spAutoFit/>
          </a:bodyPr>
          <a:lstStyle/>
          <a:p>
            <a:pPr algn="ctr"/>
            <a:r>
              <a:rPr lang="ru-RU" b="1" dirty="0" smtClean="0">
                <a:solidFill>
                  <a:srgbClr val="002060"/>
                </a:solidFill>
              </a:rPr>
              <a:t>10 </a:t>
            </a:r>
            <a:r>
              <a:rPr lang="ru-RU" b="1" dirty="0">
                <a:solidFill>
                  <a:srgbClr val="002060"/>
                </a:solidFill>
              </a:rPr>
              <a:t>сентября  2017 года </a:t>
            </a:r>
            <a:endParaRPr lang="ru-RU" b="1" dirty="0" smtClean="0">
              <a:solidFill>
                <a:srgbClr val="002060"/>
              </a:solidFill>
            </a:endParaRPr>
          </a:p>
          <a:p>
            <a:pPr algn="ctr"/>
            <a:r>
              <a:rPr lang="ru-RU" b="1" dirty="0" smtClean="0">
                <a:solidFill>
                  <a:srgbClr val="002060"/>
                </a:solidFill>
              </a:rPr>
              <a:t>состоялись </a:t>
            </a:r>
            <a:r>
              <a:rPr lang="ru-RU" b="1" dirty="0">
                <a:solidFill>
                  <a:srgbClr val="002060"/>
                </a:solidFill>
              </a:rPr>
              <a:t>выборы депутатов Череповецкой городской Думы </a:t>
            </a:r>
            <a:endParaRPr lang="ru-RU" b="1" dirty="0" smtClean="0">
              <a:solidFill>
                <a:srgbClr val="002060"/>
              </a:solidFill>
            </a:endParaRPr>
          </a:p>
          <a:p>
            <a:pPr algn="ctr"/>
            <a:r>
              <a:rPr lang="ru-RU" b="1" dirty="0" smtClean="0">
                <a:solidFill>
                  <a:srgbClr val="002060"/>
                </a:solidFill>
              </a:rPr>
              <a:t>9 </a:t>
            </a:r>
            <a:r>
              <a:rPr lang="ru-RU" b="1" dirty="0">
                <a:solidFill>
                  <a:srgbClr val="002060"/>
                </a:solidFill>
              </a:rPr>
              <a:t>созыва (2017-2022 гг</a:t>
            </a:r>
            <a:r>
              <a:rPr lang="ru-RU" b="1" dirty="0" smtClean="0">
                <a:solidFill>
                  <a:srgbClr val="002060"/>
                </a:solidFill>
              </a:rPr>
              <a:t>.)</a:t>
            </a:r>
            <a:endParaRPr lang="ru-RU" dirty="0"/>
          </a:p>
        </p:txBody>
      </p:sp>
      <p:sp>
        <p:nvSpPr>
          <p:cNvPr id="5" name="TextBox 4"/>
          <p:cNvSpPr txBox="1"/>
          <p:nvPr/>
        </p:nvSpPr>
        <p:spPr>
          <a:xfrm>
            <a:off x="4931800" y="1338226"/>
            <a:ext cx="3600400" cy="923330"/>
          </a:xfrm>
          <a:prstGeom prst="rect">
            <a:avLst/>
          </a:prstGeom>
          <a:noFill/>
        </p:spPr>
        <p:txBody>
          <a:bodyPr wrap="square" rtlCol="0">
            <a:spAutoFit/>
          </a:bodyPr>
          <a:lstStyle/>
          <a:p>
            <a:pPr algn="ctr"/>
            <a:r>
              <a:rPr lang="ru-RU" b="1" dirty="0">
                <a:solidFill>
                  <a:srgbClr val="002060"/>
                </a:solidFill>
              </a:rPr>
              <a:t>Установленная численность </a:t>
            </a:r>
          </a:p>
          <a:p>
            <a:pPr algn="ctr"/>
            <a:r>
              <a:rPr lang="ru-RU" b="1" dirty="0">
                <a:solidFill>
                  <a:srgbClr val="002060"/>
                </a:solidFill>
              </a:rPr>
              <a:t>депутатов городской </a:t>
            </a:r>
            <a:r>
              <a:rPr lang="ru-RU" b="1" dirty="0" smtClean="0">
                <a:solidFill>
                  <a:srgbClr val="002060"/>
                </a:solidFill>
              </a:rPr>
              <a:t>Думы - </a:t>
            </a:r>
            <a:endParaRPr lang="ru-RU" b="1" dirty="0">
              <a:solidFill>
                <a:srgbClr val="002060"/>
              </a:solidFill>
            </a:endParaRPr>
          </a:p>
          <a:p>
            <a:pPr algn="ctr"/>
            <a:r>
              <a:rPr lang="ru-RU" b="1" dirty="0">
                <a:solidFill>
                  <a:srgbClr val="002060"/>
                </a:solidFill>
              </a:rPr>
              <a:t>26 </a:t>
            </a:r>
            <a:r>
              <a:rPr lang="ru-RU" b="1" dirty="0" smtClean="0">
                <a:solidFill>
                  <a:srgbClr val="002060"/>
                </a:solidFill>
              </a:rPr>
              <a:t>человек </a:t>
            </a:r>
            <a:endParaRPr lang="ru-RU" b="1" dirty="0">
              <a:solidFill>
                <a:srgbClr val="002060"/>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4000" y="2636912"/>
            <a:ext cx="5256584" cy="3528392"/>
          </a:xfrm>
          <a:prstGeom prst="rect">
            <a:avLst/>
          </a:prstGeom>
        </p:spPr>
      </p:pic>
    </p:spTree>
    <p:extLst>
      <p:ext uri="{BB962C8B-B14F-4D97-AF65-F5344CB8AC3E}">
        <p14:creationId xmlns:p14="http://schemas.microsoft.com/office/powerpoint/2010/main" val="3488047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rmAutofit/>
          </a:bodyPr>
          <a:lstStyle/>
          <a:p>
            <a:pPr lvl="1" algn="ctr" rtl="0">
              <a:spcBef>
                <a:spcPct val="0"/>
              </a:spcBef>
            </a:pPr>
            <a:r>
              <a:rPr lang="ru-RU" sz="3200" b="1" dirty="0" smtClean="0">
                <a:solidFill>
                  <a:srgbClr val="002060"/>
                </a:solidFill>
                <a:latin typeface="+mn-lt"/>
              </a:rPr>
              <a:t>Освещение деятельности </a:t>
            </a:r>
            <a:endParaRPr lang="ru-RU" sz="3200" b="1" dirty="0">
              <a:solidFill>
                <a:srgbClr val="002060"/>
              </a:solidFill>
              <a:latin typeface="+mn-lt"/>
            </a:endParaRPr>
          </a:p>
        </p:txBody>
      </p:sp>
      <p:pic>
        <p:nvPicPr>
          <p:cNvPr id="4" name="Picture 2"/>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2880"/>
            <a:ext cx="2016224"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1340768"/>
            <a:ext cx="2016224" cy="830997"/>
          </a:xfrm>
          <a:prstGeom prst="rect">
            <a:avLst/>
          </a:prstGeom>
          <a:noFill/>
        </p:spPr>
        <p:txBody>
          <a:bodyPr wrap="square" rtlCol="0">
            <a:spAutoFit/>
          </a:bodyPr>
          <a:lstStyle/>
          <a:p>
            <a:pPr algn="ctr"/>
            <a:r>
              <a:rPr lang="ru-RU" sz="1600" b="1" dirty="0" smtClean="0">
                <a:solidFill>
                  <a:srgbClr val="002060"/>
                </a:solidFill>
              </a:rPr>
              <a:t>Официальный сайт Череповецкой городской Думы </a:t>
            </a:r>
            <a:endParaRPr lang="ru-RU" sz="1600" b="1" dirty="0">
              <a:solidFill>
                <a:srgbClr val="00206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60242"/>
            <a:ext cx="2016222" cy="9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2417224"/>
            <a:ext cx="2016222" cy="830997"/>
          </a:xfrm>
          <a:prstGeom prst="rect">
            <a:avLst/>
          </a:prstGeom>
          <a:noFill/>
        </p:spPr>
        <p:txBody>
          <a:bodyPr wrap="square" rtlCol="0">
            <a:spAutoFit/>
          </a:bodyPr>
          <a:lstStyle/>
          <a:p>
            <a:pPr algn="ctr"/>
            <a:r>
              <a:rPr lang="ru-RU" sz="1600" b="1" dirty="0" smtClean="0">
                <a:solidFill>
                  <a:srgbClr val="002060"/>
                </a:solidFill>
              </a:rPr>
              <a:t>Официальная страница «</a:t>
            </a:r>
            <a:r>
              <a:rPr lang="ru-RU" sz="1600" b="1" dirty="0" err="1" smtClean="0">
                <a:solidFill>
                  <a:srgbClr val="002060"/>
                </a:solidFill>
              </a:rPr>
              <a:t>ВКонтакте</a:t>
            </a:r>
            <a:r>
              <a:rPr lang="ru-RU" sz="1600" b="1" dirty="0" smtClean="0">
                <a:solidFill>
                  <a:srgbClr val="002060"/>
                </a:solidFill>
              </a:rPr>
              <a:t>»</a:t>
            </a:r>
            <a:endParaRPr lang="ru-RU" sz="1600" b="1" dirty="0">
              <a:solidFill>
                <a:srgbClr val="002060"/>
              </a:solidFill>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2121" y="1284819"/>
            <a:ext cx="2376266" cy="311774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57604"/>
            <a:ext cx="2016221" cy="9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Таблица 11"/>
          <p:cNvGraphicFramePr>
            <a:graphicFrameLocks noGrp="1"/>
          </p:cNvGraphicFramePr>
          <p:nvPr>
            <p:extLst>
              <p:ext uri="{D42A27DB-BD31-4B8C-83A1-F6EECF244321}">
                <p14:modId xmlns:p14="http://schemas.microsoft.com/office/powerpoint/2010/main" val="3620096911"/>
              </p:ext>
            </p:extLst>
          </p:nvPr>
        </p:nvGraphicFramePr>
        <p:xfrm>
          <a:off x="2389687" y="3429000"/>
          <a:ext cx="4040410" cy="1005840"/>
        </p:xfrm>
        <a:graphic>
          <a:graphicData uri="http://schemas.openxmlformats.org/drawingml/2006/table">
            <a:tbl>
              <a:tblPr firstRow="1" bandRow="1">
                <a:tableStyleId>{46F890A9-2807-4EBB-B81D-B2AA78EC7F39}</a:tableStyleId>
              </a:tblPr>
              <a:tblGrid>
                <a:gridCol w="1143204"/>
                <a:gridCol w="877000"/>
                <a:gridCol w="1010103"/>
                <a:gridCol w="1010103"/>
              </a:tblGrid>
              <a:tr h="311740">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2016</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2018</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356">
                <a:tc>
                  <a:txBody>
                    <a:bodyPr/>
                    <a:lstStyle/>
                    <a:p>
                      <a:pPr algn="ctr"/>
                      <a:r>
                        <a:rPr lang="ru-RU" sz="1200" b="1" dirty="0" smtClean="0">
                          <a:solidFill>
                            <a:srgbClr val="002060"/>
                          </a:solidFill>
                        </a:rPr>
                        <a:t>Количество</a:t>
                      </a:r>
                      <a:r>
                        <a:rPr lang="ru-RU" sz="1200" b="1" baseline="0" dirty="0" smtClean="0">
                          <a:solidFill>
                            <a:srgbClr val="002060"/>
                          </a:solidFill>
                        </a:rPr>
                        <a:t> подписчиков (чел.)</a:t>
                      </a:r>
                      <a:endParaRPr lang="ru-RU"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2060"/>
                          </a:solidFill>
                        </a:rPr>
                        <a:t>1439</a:t>
                      </a:r>
                      <a:endParaRPr lang="ru-RU"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2060"/>
                          </a:solidFill>
                        </a:rPr>
                        <a:t>4550</a:t>
                      </a:r>
                      <a:endParaRPr lang="ru-RU"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2060"/>
                          </a:solidFill>
                        </a:rPr>
                        <a:t>7167</a:t>
                      </a:r>
                      <a:endParaRPr lang="ru-RU"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Прямоугольник 14"/>
          <p:cNvSpPr/>
          <p:nvPr/>
        </p:nvSpPr>
        <p:spPr>
          <a:xfrm flipH="1">
            <a:off x="251520" y="3501008"/>
            <a:ext cx="2016221" cy="830997"/>
          </a:xfrm>
          <a:prstGeom prst="rect">
            <a:avLst/>
          </a:prstGeom>
        </p:spPr>
        <p:txBody>
          <a:bodyPr wrap="square">
            <a:spAutoFit/>
          </a:bodyPr>
          <a:lstStyle/>
          <a:p>
            <a:pPr algn="ctr"/>
            <a:r>
              <a:rPr lang="ru-RU" sz="1600" b="1" dirty="0">
                <a:solidFill>
                  <a:srgbClr val="002060"/>
                </a:solidFill>
              </a:rPr>
              <a:t>О</a:t>
            </a:r>
            <a:r>
              <a:rPr lang="ru-RU" sz="1600" b="1" dirty="0" smtClean="0">
                <a:solidFill>
                  <a:srgbClr val="002060"/>
                </a:solidFill>
              </a:rPr>
              <a:t>фициальная </a:t>
            </a:r>
            <a:r>
              <a:rPr lang="ru-RU" sz="1600" b="1" dirty="0">
                <a:solidFill>
                  <a:srgbClr val="002060"/>
                </a:solidFill>
              </a:rPr>
              <a:t>страница </a:t>
            </a:r>
            <a:endParaRPr lang="ru-RU" sz="1600" b="1" dirty="0" smtClean="0">
              <a:solidFill>
                <a:srgbClr val="002060"/>
              </a:solidFill>
            </a:endParaRPr>
          </a:p>
          <a:p>
            <a:pPr algn="ctr"/>
            <a:r>
              <a:rPr lang="ru-RU" sz="1600" b="1" dirty="0" smtClean="0">
                <a:solidFill>
                  <a:srgbClr val="002060"/>
                </a:solidFill>
              </a:rPr>
              <a:t>главы </a:t>
            </a:r>
            <a:r>
              <a:rPr lang="ru-RU" sz="1600" b="1" dirty="0">
                <a:solidFill>
                  <a:srgbClr val="002060"/>
                </a:solidFill>
              </a:rPr>
              <a:t>города</a:t>
            </a:r>
          </a:p>
        </p:txBody>
      </p:sp>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0560" y="4509120"/>
            <a:ext cx="2397827" cy="1584176"/>
          </a:xfrm>
          <a:prstGeom prst="rect">
            <a:avLst/>
          </a:prstGeom>
        </p:spPr>
      </p:pic>
      <p:pic>
        <p:nvPicPr>
          <p:cNvPr id="17" name="Рисунок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548" y="1260731"/>
            <a:ext cx="4042548" cy="2044473"/>
          </a:xfrm>
          <a:prstGeom prst="rect">
            <a:avLst/>
          </a:prstGeo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09120"/>
            <a:ext cx="2016222"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51520" y="4653136"/>
            <a:ext cx="2016223" cy="584775"/>
          </a:xfrm>
          <a:prstGeom prst="rect">
            <a:avLst/>
          </a:prstGeom>
          <a:noFill/>
        </p:spPr>
        <p:txBody>
          <a:bodyPr wrap="square" rtlCol="0">
            <a:spAutoFit/>
          </a:bodyPr>
          <a:lstStyle/>
          <a:p>
            <a:pPr algn="ctr"/>
            <a:r>
              <a:rPr lang="ru-RU" sz="1600" b="1" dirty="0" smtClean="0">
                <a:solidFill>
                  <a:srgbClr val="002060"/>
                </a:solidFill>
              </a:rPr>
              <a:t>Взаимодействие со СМИ города </a:t>
            </a:r>
            <a:endParaRPr lang="ru-RU" sz="1600" b="1" dirty="0">
              <a:solidFill>
                <a:srgbClr val="002060"/>
              </a:solidFill>
            </a:endParaRPr>
          </a:p>
        </p:txBody>
      </p:sp>
      <p:pic>
        <p:nvPicPr>
          <p:cNvPr id="22" name="Рисунок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9686" y="4509121"/>
            <a:ext cx="1185813" cy="1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6416" y="4509121"/>
            <a:ext cx="126657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18"/>
          <p:cNvPicPr>
            <a:picLocks noChangeAspect="1"/>
          </p:cNvPicPr>
          <p:nvPr/>
        </p:nvPicPr>
        <p:blipFill rotWithShape="1">
          <a:blip r:embed="rId9" cstate="print">
            <a:extLst>
              <a:ext uri="{28A0092B-C50C-407E-A947-70E740481C1C}">
                <a14:useLocalDpi xmlns:a14="http://schemas.microsoft.com/office/drawing/2010/main" val="0"/>
              </a:ext>
            </a:extLst>
          </a:blip>
          <a:srcRect b="70750"/>
          <a:stretch/>
        </p:blipFill>
        <p:spPr>
          <a:xfrm>
            <a:off x="5039560" y="4509120"/>
            <a:ext cx="1390536" cy="1584176"/>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3" name="Номер слайда 2"/>
          <p:cNvSpPr>
            <a:spLocks noGrp="1"/>
          </p:cNvSpPr>
          <p:nvPr>
            <p:ph type="sldNum" sz="quarter" idx="12"/>
          </p:nvPr>
        </p:nvSpPr>
        <p:spPr/>
        <p:txBody>
          <a:bodyPr/>
          <a:lstStyle/>
          <a:p>
            <a:fld id="{B19B0651-EE4F-4900-A07F-96A6BFA9D0F0}" type="slidenum">
              <a:rPr lang="ru-RU" smtClean="0"/>
              <a:t>30</a:t>
            </a:fld>
            <a:endParaRPr lang="ru-RU"/>
          </a:p>
        </p:txBody>
      </p:sp>
    </p:spTree>
    <p:extLst>
      <p:ext uri="{BB962C8B-B14F-4D97-AF65-F5344CB8AC3E}">
        <p14:creationId xmlns:p14="http://schemas.microsoft.com/office/powerpoint/2010/main" val="1036886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257396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0"/>
            <a:ext cx="8229600" cy="1080000"/>
          </a:xfrm>
        </p:spPr>
        <p:txBody>
          <a:bodyPr>
            <a:normAutofit/>
          </a:bodyPr>
          <a:lstStyle/>
          <a:p>
            <a:pPr lvl="1" algn="ctr" rtl="0">
              <a:spcBef>
                <a:spcPct val="0"/>
              </a:spcBef>
            </a:pPr>
            <a:r>
              <a:rPr lang="ru-RU" sz="3200" b="1" dirty="0" smtClean="0">
                <a:solidFill>
                  <a:srgbClr val="002060"/>
                </a:solidFill>
                <a:latin typeface="+mn-lt"/>
              </a:rPr>
              <a:t>Освещение деятельности </a:t>
            </a:r>
            <a:endParaRPr lang="ru-RU" sz="3200" b="1" dirty="0">
              <a:solidFill>
                <a:srgbClr val="002060"/>
              </a:solidFill>
              <a:latin typeface="+mn-lt"/>
            </a:endParaRPr>
          </a:p>
        </p:txBody>
      </p:sp>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3" name="Номер слайда 2"/>
          <p:cNvSpPr>
            <a:spLocks noGrp="1"/>
          </p:cNvSpPr>
          <p:nvPr>
            <p:ph type="sldNum" sz="quarter" idx="12"/>
          </p:nvPr>
        </p:nvSpPr>
        <p:spPr/>
        <p:txBody>
          <a:bodyPr/>
          <a:lstStyle/>
          <a:p>
            <a:fld id="{B19B0651-EE4F-4900-A07F-96A6BFA9D0F0}" type="slidenum">
              <a:rPr lang="ru-RU" smtClean="0"/>
              <a:t>31</a:t>
            </a:fld>
            <a:endParaRPr lang="ru-RU"/>
          </a:p>
        </p:txBody>
      </p:sp>
      <p:pic>
        <p:nvPicPr>
          <p:cNvPr id="7" name="Объект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31840" y="1391184"/>
            <a:ext cx="5760640" cy="4536000"/>
          </a:xfrm>
        </p:spPr>
      </p:pic>
      <p:sp>
        <p:nvSpPr>
          <p:cNvPr id="24" name="TextBox 23"/>
          <p:cNvSpPr txBox="1"/>
          <p:nvPr/>
        </p:nvSpPr>
        <p:spPr>
          <a:xfrm>
            <a:off x="251521" y="1988840"/>
            <a:ext cx="2573960" cy="3046988"/>
          </a:xfrm>
          <a:prstGeom prst="rect">
            <a:avLst/>
          </a:prstGeom>
          <a:noFill/>
        </p:spPr>
        <p:txBody>
          <a:bodyPr wrap="square" rtlCol="0">
            <a:spAutoFit/>
          </a:bodyPr>
          <a:lstStyle/>
          <a:p>
            <a:pPr algn="ctr"/>
            <a:r>
              <a:rPr lang="ru-RU" sz="2400" b="1" dirty="0" smtClean="0">
                <a:solidFill>
                  <a:srgbClr val="002060"/>
                </a:solidFill>
              </a:rPr>
              <a:t>Новое навигационное меню официальной группы Череповецкой городской Думы «</a:t>
            </a:r>
            <a:r>
              <a:rPr lang="ru-RU" sz="2400" b="1" dirty="0" err="1" smtClean="0">
                <a:solidFill>
                  <a:srgbClr val="002060"/>
                </a:solidFill>
              </a:rPr>
              <a:t>ВКонтакте</a:t>
            </a:r>
            <a:r>
              <a:rPr lang="ru-RU" sz="2400" b="1" dirty="0" smtClean="0">
                <a:solidFill>
                  <a:srgbClr val="002060"/>
                </a:solidFill>
              </a:rPr>
              <a:t>» </a:t>
            </a:r>
            <a:endParaRPr lang="ru-RU" sz="2400" b="1" dirty="0">
              <a:solidFill>
                <a:srgbClr val="002060"/>
              </a:solidFill>
            </a:endParaRPr>
          </a:p>
        </p:txBody>
      </p:sp>
    </p:spTree>
    <p:extLst>
      <p:ext uri="{BB962C8B-B14F-4D97-AF65-F5344CB8AC3E}">
        <p14:creationId xmlns:p14="http://schemas.microsoft.com/office/powerpoint/2010/main" val="135731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80000"/>
          </a:xfrm>
        </p:spPr>
        <p:txBody>
          <a:bodyPr>
            <a:noAutofit/>
          </a:bodyPr>
          <a:lstStyle/>
          <a:p>
            <a:pPr lvl="1" algn="ctr" rtl="0">
              <a:spcBef>
                <a:spcPct val="0"/>
              </a:spcBef>
            </a:pPr>
            <a:r>
              <a:rPr lang="ru-RU" sz="3200" b="1" dirty="0" smtClean="0">
                <a:solidFill>
                  <a:srgbClr val="002060"/>
                </a:solidFill>
                <a:latin typeface="+mj-lt"/>
              </a:rPr>
              <a:t>Депутаты Череповецкой городской Думы в 2018 году  продолжат:</a:t>
            </a:r>
            <a:endParaRPr lang="ru-RU" sz="3200" b="1" dirty="0">
              <a:solidFill>
                <a:srgbClr val="002060"/>
              </a:solidFill>
              <a:latin typeface="+mj-lt"/>
            </a:endParaRPr>
          </a:p>
        </p:txBody>
      </p:sp>
      <p:sp>
        <p:nvSpPr>
          <p:cNvPr id="3" name="Объект 2"/>
          <p:cNvSpPr>
            <a:spLocks noGrp="1"/>
          </p:cNvSpPr>
          <p:nvPr>
            <p:ph idx="1"/>
          </p:nvPr>
        </p:nvSpPr>
        <p:spPr>
          <a:xfrm>
            <a:off x="457200" y="1412776"/>
            <a:ext cx="8229600" cy="4525963"/>
          </a:xfrm>
        </p:spPr>
        <p:txBody>
          <a:bodyPr>
            <a:normAutofit/>
          </a:bodyPr>
          <a:lstStyle/>
          <a:p>
            <a:pPr algn="just"/>
            <a:r>
              <a:rPr lang="ru-RU" sz="2600" b="1" dirty="0" smtClean="0">
                <a:solidFill>
                  <a:srgbClr val="002060"/>
                </a:solidFill>
              </a:rPr>
              <a:t>реализацию </a:t>
            </a:r>
            <a:r>
              <a:rPr lang="ru-RU" sz="2600" b="1" dirty="0">
                <a:solidFill>
                  <a:srgbClr val="002060"/>
                </a:solidFill>
              </a:rPr>
              <a:t>полномочий представительного органа городского самоуправления в соответствии с Уставом города и действующим </a:t>
            </a:r>
            <a:r>
              <a:rPr lang="ru-RU" sz="2600" b="1" dirty="0" smtClean="0">
                <a:solidFill>
                  <a:srgbClr val="002060"/>
                </a:solidFill>
              </a:rPr>
              <a:t>законодательством</a:t>
            </a:r>
          </a:p>
          <a:p>
            <a:pPr marL="0" indent="0" algn="just">
              <a:buNone/>
            </a:pPr>
            <a:endParaRPr lang="ru-RU" sz="800" b="1" dirty="0">
              <a:solidFill>
                <a:srgbClr val="002060"/>
              </a:solidFill>
            </a:endParaRPr>
          </a:p>
          <a:p>
            <a:pPr algn="just"/>
            <a:r>
              <a:rPr lang="ru-RU" sz="2600" b="1" dirty="0">
                <a:solidFill>
                  <a:srgbClr val="002060"/>
                </a:solidFill>
              </a:rPr>
              <a:t>деятельность по решению актуальных вопросов жизнедеятельности города в соответствии </a:t>
            </a:r>
            <a:r>
              <a:rPr lang="ru-RU" sz="2600" b="1" dirty="0" smtClean="0">
                <a:solidFill>
                  <a:srgbClr val="002060"/>
                </a:solidFill>
              </a:rPr>
              <a:t>со Стратегией города</a:t>
            </a:r>
          </a:p>
          <a:p>
            <a:pPr algn="just"/>
            <a:endParaRPr lang="ru-RU" sz="800" b="1" dirty="0">
              <a:solidFill>
                <a:srgbClr val="002060"/>
              </a:solidFill>
            </a:endParaRPr>
          </a:p>
          <a:p>
            <a:pPr algn="just"/>
            <a:r>
              <a:rPr lang="ru-RU" sz="2600" b="1" dirty="0">
                <a:solidFill>
                  <a:srgbClr val="002060"/>
                </a:solidFill>
              </a:rPr>
              <a:t>работу в избирательных округах, направленную  </a:t>
            </a:r>
            <a:r>
              <a:rPr lang="ru-RU" sz="2600" b="1" dirty="0" smtClean="0">
                <a:solidFill>
                  <a:srgbClr val="002060"/>
                </a:solidFill>
              </a:rPr>
              <a:t>     на     выстраивание диалога по решению проблем        конкретных территорий</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mtClean="0"/>
              <a:t>32</a:t>
            </a:fld>
            <a:endParaRPr lang="ru-RU"/>
          </a:p>
        </p:txBody>
      </p:sp>
    </p:spTree>
    <p:extLst>
      <p:ext uri="{BB962C8B-B14F-4D97-AF65-F5344CB8AC3E}">
        <p14:creationId xmlns:p14="http://schemas.microsoft.com/office/powerpoint/2010/main" val="1828568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endParaRPr lang="ru-RU" b="1" dirty="0">
              <a:solidFill>
                <a:srgbClr val="002060"/>
              </a:solidFill>
            </a:endParaRPr>
          </a:p>
          <a:p>
            <a:pPr marL="0" indent="0" algn="ctr">
              <a:buNone/>
            </a:pPr>
            <a:endParaRPr lang="ru-RU" b="1" dirty="0" smtClean="0">
              <a:solidFill>
                <a:srgbClr val="002060"/>
              </a:solidFill>
            </a:endParaRPr>
          </a:p>
          <a:p>
            <a:pPr marL="0" indent="0" algn="ctr">
              <a:buNone/>
            </a:pPr>
            <a:r>
              <a:rPr lang="ru-RU" b="1" dirty="0" smtClean="0">
                <a:solidFill>
                  <a:srgbClr val="002060"/>
                </a:solidFill>
              </a:rPr>
              <a:t>Спасибо за внимание!</a:t>
            </a:r>
            <a:endParaRPr lang="ru-RU" b="1" dirty="0">
              <a:solidFill>
                <a:srgbClr val="00206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mtClean="0"/>
              <a:t>33</a:t>
            </a:fld>
            <a:endParaRPr lang="ru-RU"/>
          </a:p>
        </p:txBody>
      </p:sp>
    </p:spTree>
    <p:extLst>
      <p:ext uri="{BB962C8B-B14F-4D97-AF65-F5344CB8AC3E}">
        <p14:creationId xmlns:p14="http://schemas.microsoft.com/office/powerpoint/2010/main" val="213557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6"/>
          <p:cNvSpPr/>
          <p:nvPr/>
        </p:nvSpPr>
        <p:spPr bwMode="gray">
          <a:xfrm>
            <a:off x="7092280" y="1990242"/>
            <a:ext cx="1908000" cy="2844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3" name="Rechteck 16"/>
          <p:cNvSpPr/>
          <p:nvPr/>
        </p:nvSpPr>
        <p:spPr bwMode="gray">
          <a:xfrm>
            <a:off x="152628" y="1991601"/>
            <a:ext cx="1908000" cy="2844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2" name="Заголовок 1"/>
          <p:cNvSpPr>
            <a:spLocks noGrp="1"/>
          </p:cNvSpPr>
          <p:nvPr>
            <p:ph type="ctrTitle"/>
          </p:nvPr>
        </p:nvSpPr>
        <p:spPr>
          <a:xfrm>
            <a:off x="-1" y="0"/>
            <a:ext cx="9137155" cy="1080000"/>
          </a:xfrm>
        </p:spPr>
        <p:txBody>
          <a:bodyPr>
            <a:normAutofit/>
          </a:bodyPr>
          <a:lstStyle/>
          <a:p>
            <a:r>
              <a:rPr lang="ru-RU" sz="3200" b="1" dirty="0" smtClean="0">
                <a:solidFill>
                  <a:srgbClr val="002060"/>
                </a:solidFill>
              </a:rPr>
              <a:t>Выборы в Череповецкую городскую Думу </a:t>
            </a:r>
            <a:br>
              <a:rPr lang="ru-RU" sz="3200" b="1" dirty="0" smtClean="0">
                <a:solidFill>
                  <a:srgbClr val="002060"/>
                </a:solidFill>
              </a:rPr>
            </a:br>
            <a:r>
              <a:rPr lang="ru-RU" sz="3200" b="1" dirty="0" smtClean="0">
                <a:solidFill>
                  <a:srgbClr val="002060"/>
                </a:solidFill>
              </a:rPr>
              <a:t>9 созыва 2017-2022 года</a:t>
            </a:r>
            <a:endParaRPr lang="ru-RU" sz="32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350" y="2019110"/>
            <a:ext cx="1887890" cy="2664296"/>
          </a:xfrm>
          <a:prstGeom prst="rect">
            <a:avLst/>
          </a:prstGeom>
        </p:spPr>
      </p:pic>
      <p:sp>
        <p:nvSpPr>
          <p:cNvPr id="6" name="Прямоугольник 5"/>
          <p:cNvSpPr/>
          <p:nvPr/>
        </p:nvSpPr>
        <p:spPr>
          <a:xfrm>
            <a:off x="7196025" y="1988840"/>
            <a:ext cx="1696455" cy="2769989"/>
          </a:xfrm>
          <a:prstGeom prst="rect">
            <a:avLst/>
          </a:prstGeom>
        </p:spPr>
        <p:txBody>
          <a:bodyPr wrap="square">
            <a:spAutoFit/>
          </a:bodyPr>
          <a:lstStyle/>
          <a:p>
            <a:pPr algn="ctr"/>
            <a:r>
              <a:rPr lang="ru-RU" sz="2000" b="1" dirty="0">
                <a:solidFill>
                  <a:srgbClr val="002060"/>
                </a:solidFill>
              </a:rPr>
              <a:t>Маслов </a:t>
            </a:r>
            <a:endParaRPr lang="ru-RU" sz="2000" b="1" dirty="0" smtClean="0">
              <a:solidFill>
                <a:srgbClr val="002060"/>
              </a:solidFill>
            </a:endParaRPr>
          </a:p>
          <a:p>
            <a:pPr algn="ctr"/>
            <a:r>
              <a:rPr lang="ru-RU" sz="2000" b="1" dirty="0" smtClean="0">
                <a:solidFill>
                  <a:srgbClr val="002060"/>
                </a:solidFill>
              </a:rPr>
              <a:t>Роман </a:t>
            </a:r>
            <a:r>
              <a:rPr lang="ru-RU" sz="2000" b="1" dirty="0">
                <a:solidFill>
                  <a:srgbClr val="002060"/>
                </a:solidFill>
              </a:rPr>
              <a:t>Эдуардович</a:t>
            </a:r>
            <a:endParaRPr lang="ru-RU" sz="2000" b="1" dirty="0" smtClean="0">
              <a:solidFill>
                <a:srgbClr val="002060"/>
              </a:solidFill>
            </a:endParaRPr>
          </a:p>
          <a:p>
            <a:pPr algn="ctr"/>
            <a:endParaRPr lang="ru-RU" sz="1600" b="1" dirty="0" smtClean="0">
              <a:solidFill>
                <a:srgbClr val="002060"/>
              </a:solidFill>
            </a:endParaRPr>
          </a:p>
          <a:p>
            <a:pPr algn="ctr"/>
            <a:endParaRPr lang="ru-RU" sz="1600" b="1" dirty="0">
              <a:solidFill>
                <a:srgbClr val="002060"/>
              </a:solidFill>
            </a:endParaRPr>
          </a:p>
          <a:p>
            <a:pPr algn="ctr"/>
            <a:r>
              <a:rPr lang="ru-RU" sz="1600" b="1" dirty="0" smtClean="0">
                <a:solidFill>
                  <a:srgbClr val="002060"/>
                </a:solidFill>
              </a:rPr>
              <a:t>Заместитель </a:t>
            </a:r>
            <a:r>
              <a:rPr lang="ru-RU" sz="1600" b="1" dirty="0">
                <a:solidFill>
                  <a:srgbClr val="002060"/>
                </a:solidFill>
              </a:rPr>
              <a:t>председателя </a:t>
            </a:r>
            <a:endParaRPr lang="ru-RU" sz="1600" b="1" dirty="0" smtClean="0">
              <a:solidFill>
                <a:srgbClr val="002060"/>
              </a:solidFill>
            </a:endParaRPr>
          </a:p>
          <a:p>
            <a:pPr algn="ctr"/>
            <a:r>
              <a:rPr lang="ru-RU" sz="1600" b="1" dirty="0" smtClean="0">
                <a:solidFill>
                  <a:srgbClr val="002060"/>
                </a:solidFill>
              </a:rPr>
              <a:t>Череповецкой </a:t>
            </a:r>
            <a:r>
              <a:rPr lang="ru-RU" sz="1600" b="1" dirty="0">
                <a:solidFill>
                  <a:srgbClr val="002060"/>
                </a:solidFill>
              </a:rPr>
              <a:t>городской Думы</a:t>
            </a:r>
          </a:p>
          <a:p>
            <a:r>
              <a:rPr lang="ru-RU" dirty="0"/>
              <a:t> </a:t>
            </a:r>
          </a:p>
        </p:txBody>
      </p:sp>
      <p:sp>
        <p:nvSpPr>
          <p:cNvPr id="12" name="Прямоугольник 11"/>
          <p:cNvSpPr/>
          <p:nvPr/>
        </p:nvSpPr>
        <p:spPr>
          <a:xfrm>
            <a:off x="179511" y="1992227"/>
            <a:ext cx="1909971" cy="2893100"/>
          </a:xfrm>
          <a:prstGeom prst="rect">
            <a:avLst/>
          </a:prstGeom>
        </p:spPr>
        <p:txBody>
          <a:bodyPr wrap="square">
            <a:spAutoFit/>
          </a:bodyPr>
          <a:lstStyle/>
          <a:p>
            <a:pPr algn="ctr"/>
            <a:r>
              <a:rPr lang="ru-RU" sz="2000" b="1" dirty="0" smtClean="0">
                <a:solidFill>
                  <a:srgbClr val="002060"/>
                </a:solidFill>
              </a:rPr>
              <a:t>Гусева</a:t>
            </a:r>
          </a:p>
          <a:p>
            <a:pPr algn="ctr"/>
            <a:r>
              <a:rPr lang="ru-RU" sz="2000" b="1" dirty="0" smtClean="0">
                <a:solidFill>
                  <a:srgbClr val="002060"/>
                </a:solidFill>
              </a:rPr>
              <a:t>Маргарита</a:t>
            </a:r>
          </a:p>
          <a:p>
            <a:pPr algn="ctr"/>
            <a:r>
              <a:rPr lang="ru-RU" sz="2000" b="1" dirty="0" smtClean="0">
                <a:solidFill>
                  <a:srgbClr val="002060"/>
                </a:solidFill>
              </a:rPr>
              <a:t>Павловна</a:t>
            </a:r>
          </a:p>
          <a:p>
            <a:pPr algn="ctr"/>
            <a:endParaRPr lang="ru-RU" sz="1600" b="1" dirty="0">
              <a:solidFill>
                <a:srgbClr val="002060"/>
              </a:solidFill>
            </a:endParaRPr>
          </a:p>
          <a:p>
            <a:pPr algn="ctr"/>
            <a:endParaRPr lang="ru-RU" sz="800" b="1" dirty="0" smtClean="0">
              <a:solidFill>
                <a:srgbClr val="002060"/>
              </a:solidFill>
            </a:endParaRPr>
          </a:p>
          <a:p>
            <a:pPr algn="ctr"/>
            <a:r>
              <a:rPr lang="ru-RU" sz="1600" b="1" dirty="0" smtClean="0">
                <a:solidFill>
                  <a:srgbClr val="002060"/>
                </a:solidFill>
              </a:rPr>
              <a:t>Глава города,</a:t>
            </a:r>
          </a:p>
          <a:p>
            <a:pPr algn="ctr"/>
            <a:r>
              <a:rPr lang="ru-RU" sz="1600" b="1" dirty="0">
                <a:solidFill>
                  <a:srgbClr val="002060"/>
                </a:solidFill>
              </a:rPr>
              <a:t>исполняющая полномочия председателя Череповецкой городской Думы </a:t>
            </a:r>
            <a:r>
              <a:rPr lang="ru-RU" dirty="0" smtClean="0"/>
              <a:t> </a:t>
            </a:r>
            <a:endParaRPr lang="ru-RU" dirty="0"/>
          </a:p>
        </p:txBody>
      </p:sp>
      <p:pic>
        <p:nvPicPr>
          <p:cNvPr id="1026" name="Picture 2" descr="C:\Users\Andrey\Desktop\по отчету главы\guse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000" y="2019688"/>
            <a:ext cx="1895055" cy="26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46" t="15778" r="24727" b="5490"/>
          <a:stretch/>
        </p:blipFill>
        <p:spPr bwMode="auto">
          <a:xfrm>
            <a:off x="367548" y="188640"/>
            <a:ext cx="8453528" cy="596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79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37154" cy="1080000"/>
          </a:xfrm>
        </p:spPr>
        <p:txBody>
          <a:bodyPr>
            <a:normAutofit fontScale="90000"/>
          </a:bodyPr>
          <a:lstStyle/>
          <a:p>
            <a:r>
              <a:rPr lang="ru-RU" sz="3600" b="1" dirty="0" smtClean="0">
                <a:solidFill>
                  <a:srgbClr val="002060"/>
                </a:solidFill>
              </a:rPr>
              <a:t>Постоянные комиссии </a:t>
            </a:r>
            <a:br>
              <a:rPr lang="ru-RU" sz="3600" b="1" dirty="0" smtClean="0">
                <a:solidFill>
                  <a:srgbClr val="002060"/>
                </a:solidFill>
              </a:rPr>
            </a:br>
            <a:r>
              <a:rPr lang="ru-RU" sz="3600" b="1" dirty="0" smtClean="0">
                <a:solidFill>
                  <a:srgbClr val="002060"/>
                </a:solidFill>
              </a:rPr>
              <a:t>Череповецкой городской Думы</a:t>
            </a:r>
            <a:endParaRPr lang="ru-RU" sz="36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grpSp>
        <p:nvGrpSpPr>
          <p:cNvPr id="7" name="Группа 6"/>
          <p:cNvGrpSpPr/>
          <p:nvPr/>
        </p:nvGrpSpPr>
        <p:grpSpPr>
          <a:xfrm>
            <a:off x="180000" y="2412000"/>
            <a:ext cx="1872000" cy="2664000"/>
            <a:chOff x="152628" y="2348880"/>
            <a:chExt cx="1936854" cy="2160240"/>
          </a:xfrm>
        </p:grpSpPr>
        <p:sp>
          <p:nvSpPr>
            <p:cNvPr id="13"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2" name="Прямоугольник 11"/>
            <p:cNvSpPr/>
            <p:nvPr/>
          </p:nvSpPr>
          <p:spPr>
            <a:xfrm>
              <a:off x="166069" y="2589653"/>
              <a:ext cx="1909971" cy="1522415"/>
            </a:xfrm>
            <a:prstGeom prst="rect">
              <a:avLst/>
            </a:prstGeom>
          </p:spPr>
          <p:txBody>
            <a:bodyPr wrap="square">
              <a:spAutoFit/>
            </a:bodyPr>
            <a:lstStyle/>
            <a:p>
              <a:pPr algn="ctr"/>
              <a:r>
                <a:rPr lang="ru-RU" sz="2000" b="1" dirty="0" smtClean="0">
                  <a:solidFill>
                    <a:srgbClr val="002060"/>
                  </a:solidFill>
                </a:rPr>
                <a:t>Афанасьев Александр Сергеевич</a:t>
              </a:r>
            </a:p>
            <a:p>
              <a:pPr algn="ctr"/>
              <a:endParaRPr lang="ru-RU" sz="2000" b="1" dirty="0">
                <a:solidFill>
                  <a:srgbClr val="002060"/>
                </a:solidFill>
              </a:endParaRPr>
            </a:p>
            <a:p>
              <a:pPr algn="ctr"/>
              <a:r>
                <a:rPr lang="ru-RU" dirty="0" smtClean="0">
                  <a:solidFill>
                    <a:srgbClr val="002060"/>
                  </a:solidFill>
                </a:rPr>
                <a:t>Председатель</a:t>
              </a:r>
            </a:p>
            <a:p>
              <a:pPr algn="ctr"/>
              <a:r>
                <a:rPr lang="ru-RU" dirty="0" smtClean="0">
                  <a:solidFill>
                    <a:srgbClr val="002060"/>
                  </a:solidFill>
                </a:rPr>
                <a:t>комиссии</a:t>
              </a:r>
              <a:r>
                <a:rPr lang="ru-RU" dirty="0" smtClean="0"/>
                <a:t> </a:t>
              </a:r>
              <a:endParaRPr lang="ru-RU" dirty="0"/>
            </a:p>
          </p:txBody>
        </p:sp>
      </p:grpSp>
      <p:sp>
        <p:nvSpPr>
          <p:cNvPr id="15" name="Rechteck 23"/>
          <p:cNvSpPr txBox="1">
            <a:spLocks/>
          </p:cNvSpPr>
          <p:nvPr/>
        </p:nvSpPr>
        <p:spPr bwMode="gray">
          <a:xfrm>
            <a:off x="2398572" y="1296000"/>
            <a:ext cx="4320480" cy="7200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a:solidFill>
                  <a:srgbClr val="002060"/>
                </a:solidFill>
              </a:rPr>
              <a:t>комиссия по бюджету </a:t>
            </a:r>
            <a:r>
              <a:rPr lang="ru-RU" sz="1800" b="1" dirty="0" smtClean="0">
                <a:solidFill>
                  <a:srgbClr val="002060"/>
                </a:solidFill>
              </a:rPr>
              <a:t>и </a:t>
            </a:r>
          </a:p>
          <a:p>
            <a:r>
              <a:rPr lang="ru-RU" sz="1800" b="1" dirty="0" smtClean="0">
                <a:solidFill>
                  <a:srgbClr val="002060"/>
                </a:solidFill>
              </a:rPr>
              <a:t>экономической </a:t>
            </a:r>
            <a:r>
              <a:rPr lang="ru-RU" sz="1800" b="1" dirty="0">
                <a:solidFill>
                  <a:srgbClr val="002060"/>
                </a:solidFill>
              </a:rPr>
              <a:t>политике</a:t>
            </a:r>
          </a:p>
        </p:txBody>
      </p:sp>
      <p:grpSp>
        <p:nvGrpSpPr>
          <p:cNvPr id="17" name="Группа 16"/>
          <p:cNvGrpSpPr/>
          <p:nvPr/>
        </p:nvGrpSpPr>
        <p:grpSpPr>
          <a:xfrm>
            <a:off x="7056000" y="2411999"/>
            <a:ext cx="1872000" cy="2663998"/>
            <a:chOff x="152628" y="2348880"/>
            <a:chExt cx="1936854" cy="2160240"/>
          </a:xfrm>
        </p:grpSpPr>
        <p:sp>
          <p:nvSpPr>
            <p:cNvPr id="18"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9" name="Прямоугольник 18"/>
            <p:cNvSpPr/>
            <p:nvPr/>
          </p:nvSpPr>
          <p:spPr>
            <a:xfrm>
              <a:off x="166069" y="2577880"/>
              <a:ext cx="1909971" cy="1747035"/>
            </a:xfrm>
            <a:prstGeom prst="rect">
              <a:avLst/>
            </a:prstGeom>
          </p:spPr>
          <p:txBody>
            <a:bodyPr wrap="square">
              <a:spAutoFit/>
            </a:bodyPr>
            <a:lstStyle/>
            <a:p>
              <a:pPr algn="ctr"/>
              <a:r>
                <a:rPr lang="ru-RU" sz="2000" b="1" dirty="0" err="1" smtClean="0">
                  <a:solidFill>
                    <a:srgbClr val="002060"/>
                  </a:solidFill>
                </a:rPr>
                <a:t>Диордийчук</a:t>
              </a:r>
              <a:r>
                <a:rPr lang="ru-RU" sz="2000" b="1" dirty="0" smtClean="0">
                  <a:solidFill>
                    <a:srgbClr val="002060"/>
                  </a:solidFill>
                </a:rPr>
                <a:t> Дмитрий Валериевич</a:t>
              </a:r>
            </a:p>
            <a:p>
              <a:pPr algn="ctr"/>
              <a:endParaRPr lang="ru-RU" sz="2000" b="1" dirty="0" smtClean="0">
                <a:solidFill>
                  <a:srgbClr val="002060"/>
                </a:solidFill>
              </a:endParaRPr>
            </a:p>
            <a:p>
              <a:pPr algn="ctr"/>
              <a:r>
                <a:rPr lang="ru-RU" dirty="0" smtClean="0">
                  <a:solidFill>
                    <a:srgbClr val="002060"/>
                  </a:solidFill>
                </a:rPr>
                <a:t>Заместитель председателя комиссии</a:t>
              </a:r>
              <a:endParaRPr lang="ru-RU" dirty="0"/>
            </a:p>
          </p:txBody>
        </p:sp>
      </p:grpSp>
      <p:pic>
        <p:nvPicPr>
          <p:cNvPr id="2051" name="Picture 3" descr="C:\Users\Andrey\Desktop\по отчету главы\afanasev-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000" y="2412000"/>
            <a:ext cx="1895055" cy="266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drey\Desktop\по отчету главы\diordijcuk-d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000" y="2412000"/>
            <a:ext cx="1895052" cy="2664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hteck 23"/>
          <p:cNvSpPr txBox="1">
            <a:spLocks/>
          </p:cNvSpPr>
          <p:nvPr/>
        </p:nvSpPr>
        <p:spPr bwMode="gray">
          <a:xfrm>
            <a:off x="180000" y="5301208"/>
            <a:ext cx="8735007" cy="936104"/>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400" b="1" dirty="0" smtClean="0">
              <a:solidFill>
                <a:srgbClr val="002060"/>
              </a:solidFill>
            </a:endParaRPr>
          </a:p>
          <a:p>
            <a:pPr marL="171450" indent="-171450">
              <a:buFont typeface="Arial" pitchFamily="34" charset="0"/>
              <a:buChar char="•"/>
            </a:pPr>
            <a:r>
              <a:rPr lang="ru-RU" sz="1600" b="1" dirty="0" smtClean="0">
                <a:solidFill>
                  <a:srgbClr val="002060"/>
                </a:solidFill>
              </a:rPr>
              <a:t>формирование </a:t>
            </a:r>
            <a:r>
              <a:rPr lang="ru-RU" sz="1600" b="1" dirty="0">
                <a:solidFill>
                  <a:srgbClr val="002060"/>
                </a:solidFill>
              </a:rPr>
              <a:t>городского бюджета и контроль за его </a:t>
            </a:r>
            <a:r>
              <a:rPr lang="ru-RU" sz="1600" b="1" dirty="0" smtClean="0">
                <a:solidFill>
                  <a:srgbClr val="002060"/>
                </a:solidFill>
              </a:rPr>
              <a:t>исполнением</a:t>
            </a:r>
            <a:endParaRPr lang="ru-RU" sz="1600" b="1" dirty="0">
              <a:solidFill>
                <a:srgbClr val="002060"/>
              </a:solidFill>
            </a:endParaRPr>
          </a:p>
          <a:p>
            <a:pPr marL="171450" indent="-171450">
              <a:buFont typeface="Arial" pitchFamily="34" charset="0"/>
              <a:buChar char="•"/>
            </a:pPr>
            <a:r>
              <a:rPr lang="ru-RU" sz="1600" b="1" dirty="0" smtClean="0">
                <a:solidFill>
                  <a:srgbClr val="002060"/>
                </a:solidFill>
              </a:rPr>
              <a:t>местные </a:t>
            </a:r>
            <a:r>
              <a:rPr lang="ru-RU" sz="1600" b="1" dirty="0">
                <a:solidFill>
                  <a:srgbClr val="002060"/>
                </a:solidFill>
              </a:rPr>
              <a:t>налоги и </a:t>
            </a:r>
            <a:r>
              <a:rPr lang="ru-RU" sz="1600" b="1" dirty="0" smtClean="0">
                <a:solidFill>
                  <a:srgbClr val="002060"/>
                </a:solidFill>
              </a:rPr>
              <a:t>сборы</a:t>
            </a:r>
          </a:p>
          <a:p>
            <a:pPr marL="171450" indent="-171450">
              <a:buFont typeface="Arial" pitchFamily="34" charset="0"/>
              <a:buChar char="•"/>
            </a:pPr>
            <a:r>
              <a:rPr lang="ru-RU" sz="1600" b="1" dirty="0" smtClean="0">
                <a:solidFill>
                  <a:srgbClr val="002060"/>
                </a:solidFill>
              </a:rPr>
              <a:t>утверждение </a:t>
            </a:r>
            <a:r>
              <a:rPr lang="ru-RU" sz="1600" b="1" dirty="0">
                <a:solidFill>
                  <a:srgbClr val="002060"/>
                </a:solidFill>
              </a:rPr>
              <a:t>муниципальных программ, контроль за их исполнением</a:t>
            </a:r>
            <a:endParaRPr lang="ru-RU" sz="1600" b="1" dirty="0" smtClean="0">
              <a:solidFill>
                <a:srgbClr val="002060"/>
              </a:solidFill>
            </a:endParaRPr>
          </a:p>
          <a:p>
            <a:endParaRPr lang="ru-RU" sz="1400" b="1" dirty="0">
              <a:solidFill>
                <a:srgbClr val="002060"/>
              </a:solidFill>
            </a:endParaRPr>
          </a:p>
        </p:txBody>
      </p:sp>
    </p:spTree>
    <p:extLst>
      <p:ext uri="{BB962C8B-B14F-4D97-AF65-F5344CB8AC3E}">
        <p14:creationId xmlns:p14="http://schemas.microsoft.com/office/powerpoint/2010/main" val="12839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37154" cy="1080000"/>
          </a:xfrm>
        </p:spPr>
        <p:txBody>
          <a:bodyPr>
            <a:normAutofit fontScale="90000"/>
          </a:bodyPr>
          <a:lstStyle/>
          <a:p>
            <a:r>
              <a:rPr lang="ru-RU" sz="3600" b="1" dirty="0" smtClean="0">
                <a:solidFill>
                  <a:srgbClr val="002060"/>
                </a:solidFill>
              </a:rPr>
              <a:t>Постоянные комиссии </a:t>
            </a:r>
            <a:br>
              <a:rPr lang="ru-RU" sz="3600" b="1" dirty="0" smtClean="0">
                <a:solidFill>
                  <a:srgbClr val="002060"/>
                </a:solidFill>
              </a:rPr>
            </a:br>
            <a:r>
              <a:rPr lang="ru-RU" sz="3600" b="1" dirty="0" smtClean="0">
                <a:solidFill>
                  <a:srgbClr val="002060"/>
                </a:solidFill>
              </a:rPr>
              <a:t>Череповецкой городской Думы</a:t>
            </a:r>
            <a:endParaRPr lang="ru-RU" sz="36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grpSp>
        <p:nvGrpSpPr>
          <p:cNvPr id="7" name="Группа 6"/>
          <p:cNvGrpSpPr/>
          <p:nvPr/>
        </p:nvGrpSpPr>
        <p:grpSpPr>
          <a:xfrm>
            <a:off x="180000" y="2412000"/>
            <a:ext cx="1872000" cy="2664000"/>
            <a:chOff x="152628" y="2348880"/>
            <a:chExt cx="1936854" cy="2160240"/>
          </a:xfrm>
        </p:grpSpPr>
        <p:sp>
          <p:nvSpPr>
            <p:cNvPr id="13"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2" name="Прямоугольник 11"/>
            <p:cNvSpPr/>
            <p:nvPr/>
          </p:nvSpPr>
          <p:spPr>
            <a:xfrm>
              <a:off x="166069" y="2589653"/>
              <a:ext cx="1909971" cy="1522415"/>
            </a:xfrm>
            <a:prstGeom prst="rect">
              <a:avLst/>
            </a:prstGeom>
          </p:spPr>
          <p:txBody>
            <a:bodyPr wrap="square">
              <a:spAutoFit/>
            </a:bodyPr>
            <a:lstStyle/>
            <a:p>
              <a:pPr algn="ctr"/>
              <a:r>
                <a:rPr lang="ru-RU" sz="2000" b="1" dirty="0" smtClean="0">
                  <a:solidFill>
                    <a:srgbClr val="002060"/>
                  </a:solidFill>
                </a:rPr>
                <a:t>Леонова </a:t>
              </a:r>
            </a:p>
            <a:p>
              <a:pPr algn="ctr"/>
              <a:r>
                <a:rPr lang="ru-RU" sz="2000" b="1" dirty="0" smtClean="0">
                  <a:solidFill>
                    <a:srgbClr val="002060"/>
                  </a:solidFill>
                </a:rPr>
                <a:t>Анна</a:t>
              </a:r>
            </a:p>
            <a:p>
              <a:pPr algn="ctr"/>
              <a:r>
                <a:rPr lang="ru-RU" sz="2000" b="1" dirty="0" smtClean="0">
                  <a:solidFill>
                    <a:srgbClr val="002060"/>
                  </a:solidFill>
                </a:rPr>
                <a:t>Геннадьевна</a:t>
              </a:r>
            </a:p>
            <a:p>
              <a:pPr algn="ctr"/>
              <a:endParaRPr lang="ru-RU" sz="2000" b="1" dirty="0">
                <a:solidFill>
                  <a:srgbClr val="002060"/>
                </a:solidFill>
              </a:endParaRPr>
            </a:p>
            <a:p>
              <a:pPr algn="ctr"/>
              <a:r>
                <a:rPr lang="ru-RU" dirty="0" smtClean="0">
                  <a:solidFill>
                    <a:srgbClr val="002060"/>
                  </a:solidFill>
                </a:rPr>
                <a:t>Председатель</a:t>
              </a:r>
            </a:p>
            <a:p>
              <a:pPr algn="ctr"/>
              <a:r>
                <a:rPr lang="ru-RU" dirty="0" smtClean="0">
                  <a:solidFill>
                    <a:srgbClr val="002060"/>
                  </a:solidFill>
                </a:rPr>
                <a:t>комиссии</a:t>
              </a:r>
              <a:r>
                <a:rPr lang="ru-RU" dirty="0" smtClean="0"/>
                <a:t> </a:t>
              </a:r>
              <a:endParaRPr lang="ru-RU" dirty="0"/>
            </a:p>
          </p:txBody>
        </p:sp>
      </p:grpSp>
      <p:sp>
        <p:nvSpPr>
          <p:cNvPr id="15" name="Rechteck 23"/>
          <p:cNvSpPr txBox="1">
            <a:spLocks/>
          </p:cNvSpPr>
          <p:nvPr/>
        </p:nvSpPr>
        <p:spPr bwMode="gray">
          <a:xfrm>
            <a:off x="2398572" y="1296000"/>
            <a:ext cx="4320480" cy="7200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a:solidFill>
                  <a:srgbClr val="002060"/>
                </a:solidFill>
              </a:rPr>
              <a:t>комиссия по развитию города и муниципальной собственности</a:t>
            </a:r>
          </a:p>
        </p:txBody>
      </p:sp>
      <p:grpSp>
        <p:nvGrpSpPr>
          <p:cNvPr id="17" name="Группа 16"/>
          <p:cNvGrpSpPr/>
          <p:nvPr/>
        </p:nvGrpSpPr>
        <p:grpSpPr>
          <a:xfrm>
            <a:off x="7056000" y="2411999"/>
            <a:ext cx="1872001" cy="2663998"/>
            <a:chOff x="152628" y="2348880"/>
            <a:chExt cx="1936855" cy="2160240"/>
          </a:xfrm>
        </p:grpSpPr>
        <p:sp>
          <p:nvSpPr>
            <p:cNvPr id="18"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9" name="Прямоугольник 18"/>
            <p:cNvSpPr/>
            <p:nvPr/>
          </p:nvSpPr>
          <p:spPr>
            <a:xfrm>
              <a:off x="152629" y="2577880"/>
              <a:ext cx="1936854" cy="1747036"/>
            </a:xfrm>
            <a:prstGeom prst="rect">
              <a:avLst/>
            </a:prstGeom>
          </p:spPr>
          <p:txBody>
            <a:bodyPr wrap="square">
              <a:spAutoFit/>
            </a:bodyPr>
            <a:lstStyle/>
            <a:p>
              <a:pPr algn="ctr"/>
              <a:r>
                <a:rPr lang="ru-RU" sz="2000" b="1" dirty="0" smtClean="0">
                  <a:solidFill>
                    <a:srgbClr val="002060"/>
                  </a:solidFill>
                </a:rPr>
                <a:t>Рязанов</a:t>
              </a:r>
            </a:p>
            <a:p>
              <a:pPr algn="ctr"/>
              <a:r>
                <a:rPr lang="ru-RU" sz="2000" b="1" dirty="0" smtClean="0">
                  <a:solidFill>
                    <a:srgbClr val="002060"/>
                  </a:solidFill>
                </a:rPr>
                <a:t>Олег</a:t>
              </a:r>
            </a:p>
            <a:p>
              <a:pPr algn="ctr"/>
              <a:r>
                <a:rPr lang="ru-RU" sz="2000" b="1" dirty="0" smtClean="0">
                  <a:solidFill>
                    <a:srgbClr val="002060"/>
                  </a:solidFill>
                </a:rPr>
                <a:t>Владимирович</a:t>
              </a:r>
            </a:p>
            <a:p>
              <a:pPr algn="ctr"/>
              <a:endParaRPr lang="ru-RU" sz="2000" b="1" dirty="0" smtClean="0">
                <a:solidFill>
                  <a:srgbClr val="002060"/>
                </a:solidFill>
              </a:endParaRPr>
            </a:p>
            <a:p>
              <a:pPr algn="ctr"/>
              <a:r>
                <a:rPr lang="ru-RU" dirty="0" smtClean="0">
                  <a:solidFill>
                    <a:srgbClr val="002060"/>
                  </a:solidFill>
                </a:rPr>
                <a:t>Заместитель председателя комиссии</a:t>
              </a:r>
              <a:endParaRPr lang="ru-RU" dirty="0"/>
            </a:p>
          </p:txBody>
        </p:sp>
      </p:grpSp>
      <p:pic>
        <p:nvPicPr>
          <p:cNvPr id="4098" name="Picture 2" descr="C:\Users\Andrey\Desktop\по отчету главы\leonova-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000" y="2412000"/>
            <a:ext cx="1895052" cy="266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ndrey\Desktop\по отчету главы\razanov-o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000" y="2412000"/>
            <a:ext cx="1895052" cy="2664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23"/>
          <p:cNvSpPr txBox="1">
            <a:spLocks/>
          </p:cNvSpPr>
          <p:nvPr/>
        </p:nvSpPr>
        <p:spPr bwMode="gray">
          <a:xfrm>
            <a:off x="192991" y="5173041"/>
            <a:ext cx="8843505" cy="1064271"/>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buFont typeface="Arial" pitchFamily="34" charset="0"/>
              <a:buChar char="•"/>
            </a:pPr>
            <a:r>
              <a:rPr lang="ru-RU" sz="1500" b="1" dirty="0" smtClean="0">
                <a:solidFill>
                  <a:srgbClr val="002060"/>
                </a:solidFill>
              </a:rPr>
              <a:t>владение</a:t>
            </a:r>
            <a:r>
              <a:rPr lang="ru-RU" sz="1500" b="1" dirty="0">
                <a:solidFill>
                  <a:srgbClr val="002060"/>
                </a:solidFill>
              </a:rPr>
              <a:t>, пользование и распоряжение имуществом, находящимся в муниципальной </a:t>
            </a:r>
            <a:r>
              <a:rPr lang="ru-RU" sz="1500" b="1" dirty="0" smtClean="0">
                <a:solidFill>
                  <a:srgbClr val="002060"/>
                </a:solidFill>
              </a:rPr>
              <a:t>собственности</a:t>
            </a:r>
          </a:p>
          <a:p>
            <a:pPr marL="171450" indent="-171450">
              <a:buFont typeface="Arial" pitchFamily="34" charset="0"/>
              <a:buChar char="•"/>
            </a:pPr>
            <a:r>
              <a:rPr lang="ru-RU" sz="1500" b="1" dirty="0" smtClean="0">
                <a:solidFill>
                  <a:srgbClr val="002060"/>
                </a:solidFill>
              </a:rPr>
              <a:t>утверждение </a:t>
            </a:r>
            <a:r>
              <a:rPr lang="ru-RU" sz="1500" b="1" dirty="0">
                <a:solidFill>
                  <a:srgbClr val="002060"/>
                </a:solidFill>
              </a:rPr>
              <a:t>генеральных планов городского округа, правил землепользования и застройки, местных нормативов градостроительного проектирования, </a:t>
            </a:r>
            <a:endParaRPr lang="ru-RU" sz="1500" b="1" dirty="0" smtClean="0">
              <a:solidFill>
                <a:srgbClr val="002060"/>
              </a:solidFill>
            </a:endParaRPr>
          </a:p>
          <a:p>
            <a:r>
              <a:rPr lang="ru-RU" sz="1500" b="1" dirty="0" smtClean="0">
                <a:solidFill>
                  <a:srgbClr val="002060"/>
                </a:solidFill>
              </a:rPr>
              <a:t>правил </a:t>
            </a:r>
            <a:r>
              <a:rPr lang="ru-RU" sz="1500" b="1" dirty="0">
                <a:solidFill>
                  <a:srgbClr val="002060"/>
                </a:solidFill>
              </a:rPr>
              <a:t>благоустройства территории города</a:t>
            </a:r>
          </a:p>
        </p:txBody>
      </p:sp>
    </p:spTree>
    <p:extLst>
      <p:ext uri="{BB962C8B-B14F-4D97-AF65-F5344CB8AC3E}">
        <p14:creationId xmlns:p14="http://schemas.microsoft.com/office/powerpoint/2010/main" val="354422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080000"/>
          </a:xfrm>
        </p:spPr>
        <p:txBody>
          <a:bodyPr>
            <a:normAutofit fontScale="90000"/>
          </a:bodyPr>
          <a:lstStyle/>
          <a:p>
            <a:r>
              <a:rPr lang="ru-RU" sz="3600" b="1" dirty="0" smtClean="0">
                <a:solidFill>
                  <a:srgbClr val="002060"/>
                </a:solidFill>
              </a:rPr>
              <a:t>Постоянные комиссии </a:t>
            </a:r>
            <a:br>
              <a:rPr lang="ru-RU" sz="3600" b="1" dirty="0" smtClean="0">
                <a:solidFill>
                  <a:srgbClr val="002060"/>
                </a:solidFill>
              </a:rPr>
            </a:br>
            <a:r>
              <a:rPr lang="ru-RU" sz="3600" b="1" dirty="0" smtClean="0">
                <a:solidFill>
                  <a:srgbClr val="002060"/>
                </a:solidFill>
              </a:rPr>
              <a:t>Череповецкой городской Думы</a:t>
            </a:r>
            <a:endParaRPr lang="ru-RU" sz="36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000" y="2348880"/>
            <a:ext cx="1887890" cy="2664296"/>
          </a:xfrm>
          <a:prstGeom prst="rect">
            <a:avLst/>
          </a:prstGeom>
        </p:spPr>
      </p:pic>
      <p:grpSp>
        <p:nvGrpSpPr>
          <p:cNvPr id="7" name="Группа 6"/>
          <p:cNvGrpSpPr/>
          <p:nvPr/>
        </p:nvGrpSpPr>
        <p:grpSpPr>
          <a:xfrm>
            <a:off x="180000" y="2348880"/>
            <a:ext cx="1872000" cy="2664000"/>
            <a:chOff x="152628" y="2348880"/>
            <a:chExt cx="1936854" cy="2160240"/>
          </a:xfrm>
        </p:grpSpPr>
        <p:sp>
          <p:nvSpPr>
            <p:cNvPr id="13"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2" name="Прямоугольник 11"/>
            <p:cNvSpPr/>
            <p:nvPr/>
          </p:nvSpPr>
          <p:spPr>
            <a:xfrm>
              <a:off x="166069" y="2589653"/>
              <a:ext cx="1909971" cy="1572330"/>
            </a:xfrm>
            <a:prstGeom prst="rect">
              <a:avLst/>
            </a:prstGeom>
          </p:spPr>
          <p:txBody>
            <a:bodyPr wrap="square">
              <a:spAutoFit/>
            </a:bodyPr>
            <a:lstStyle/>
            <a:p>
              <a:pPr algn="ctr"/>
              <a:r>
                <a:rPr lang="ru-RU" sz="2000" b="1" dirty="0" smtClean="0">
                  <a:solidFill>
                    <a:srgbClr val="002060"/>
                  </a:solidFill>
                </a:rPr>
                <a:t>Орлов</a:t>
              </a:r>
            </a:p>
            <a:p>
              <a:pPr algn="ctr"/>
              <a:r>
                <a:rPr lang="ru-RU" sz="2000" b="1" dirty="0" smtClean="0">
                  <a:solidFill>
                    <a:srgbClr val="002060"/>
                  </a:solidFill>
                </a:rPr>
                <a:t>Сергей</a:t>
              </a:r>
            </a:p>
            <a:p>
              <a:pPr algn="ctr"/>
              <a:r>
                <a:rPr lang="ru-RU" sz="2000" b="1" dirty="0" smtClean="0">
                  <a:solidFill>
                    <a:srgbClr val="002060"/>
                  </a:solidFill>
                </a:rPr>
                <a:t>Валентинович</a:t>
              </a:r>
            </a:p>
            <a:p>
              <a:pPr algn="ctr"/>
              <a:endParaRPr lang="ru-RU" sz="2000" b="1" dirty="0">
                <a:solidFill>
                  <a:srgbClr val="002060"/>
                </a:solidFill>
              </a:endParaRPr>
            </a:p>
            <a:p>
              <a:pPr algn="ctr"/>
              <a:r>
                <a:rPr lang="ru-RU" dirty="0" smtClean="0">
                  <a:solidFill>
                    <a:srgbClr val="002060"/>
                  </a:solidFill>
                </a:rPr>
                <a:t>Председатель</a:t>
              </a:r>
            </a:p>
            <a:p>
              <a:pPr algn="ctr"/>
              <a:r>
                <a:rPr lang="ru-RU" dirty="0" smtClean="0">
                  <a:solidFill>
                    <a:srgbClr val="002060"/>
                  </a:solidFill>
                </a:rPr>
                <a:t>комиссии</a:t>
              </a:r>
              <a:r>
                <a:rPr lang="ru-RU" dirty="0" smtClean="0"/>
                <a:t> </a:t>
              </a:r>
              <a:endParaRPr lang="ru-RU" dirty="0"/>
            </a:p>
          </p:txBody>
        </p:sp>
      </p:grpSp>
      <p:sp>
        <p:nvSpPr>
          <p:cNvPr id="15" name="Rechteck 23"/>
          <p:cNvSpPr txBox="1">
            <a:spLocks/>
          </p:cNvSpPr>
          <p:nvPr/>
        </p:nvSpPr>
        <p:spPr bwMode="gray">
          <a:xfrm>
            <a:off x="2411760" y="1296000"/>
            <a:ext cx="4320480" cy="7200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smtClean="0">
                <a:solidFill>
                  <a:srgbClr val="002060"/>
                </a:solidFill>
              </a:rPr>
              <a:t>комиссия </a:t>
            </a:r>
            <a:r>
              <a:rPr lang="ru-RU" sz="1800" b="1" dirty="0">
                <a:solidFill>
                  <a:srgbClr val="002060"/>
                </a:solidFill>
              </a:rPr>
              <a:t>по местному самоуправлению, регламенту и депутатской деятельности</a:t>
            </a:r>
          </a:p>
        </p:txBody>
      </p:sp>
      <p:pic>
        <p:nvPicPr>
          <p:cNvPr id="2050" name="Picture 2" descr="C:\Users\Andrey\Desktop\по отчету главы\orlov-s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000" y="2348880"/>
            <a:ext cx="1895062" cy="2664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7056000" y="2348880"/>
            <a:ext cx="1872000" cy="2663998"/>
            <a:chOff x="152628" y="2348880"/>
            <a:chExt cx="1936854" cy="2160240"/>
          </a:xfrm>
        </p:grpSpPr>
        <p:sp>
          <p:nvSpPr>
            <p:cNvPr id="18"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9" name="Прямоугольник 18"/>
            <p:cNvSpPr/>
            <p:nvPr/>
          </p:nvSpPr>
          <p:spPr>
            <a:xfrm>
              <a:off x="166069" y="2577880"/>
              <a:ext cx="1909971" cy="1747035"/>
            </a:xfrm>
            <a:prstGeom prst="rect">
              <a:avLst/>
            </a:prstGeom>
          </p:spPr>
          <p:txBody>
            <a:bodyPr wrap="square">
              <a:spAutoFit/>
            </a:bodyPr>
            <a:lstStyle/>
            <a:p>
              <a:pPr algn="ctr"/>
              <a:r>
                <a:rPr lang="ru-RU" sz="2000" b="1" dirty="0" smtClean="0">
                  <a:solidFill>
                    <a:srgbClr val="002060"/>
                  </a:solidFill>
                </a:rPr>
                <a:t>Маслов</a:t>
              </a:r>
            </a:p>
            <a:p>
              <a:pPr algn="ctr"/>
              <a:r>
                <a:rPr lang="ru-RU" sz="2000" b="1" dirty="0" smtClean="0">
                  <a:solidFill>
                    <a:srgbClr val="002060"/>
                  </a:solidFill>
                </a:rPr>
                <a:t>Роман Эдуардович</a:t>
              </a:r>
            </a:p>
            <a:p>
              <a:pPr algn="ctr"/>
              <a:endParaRPr lang="ru-RU" sz="2000" b="1" dirty="0" smtClean="0">
                <a:solidFill>
                  <a:srgbClr val="002060"/>
                </a:solidFill>
              </a:endParaRPr>
            </a:p>
            <a:p>
              <a:pPr algn="ctr"/>
              <a:r>
                <a:rPr lang="ru-RU" dirty="0" smtClean="0">
                  <a:solidFill>
                    <a:srgbClr val="002060"/>
                  </a:solidFill>
                </a:rPr>
                <a:t>Заместитель председателя комиссии</a:t>
              </a:r>
              <a:endParaRPr lang="ru-RU" dirty="0"/>
            </a:p>
          </p:txBody>
        </p:sp>
      </p:grpSp>
      <p:sp>
        <p:nvSpPr>
          <p:cNvPr id="14" name="Rechteck 23"/>
          <p:cNvSpPr txBox="1">
            <a:spLocks/>
          </p:cNvSpPr>
          <p:nvPr/>
        </p:nvSpPr>
        <p:spPr bwMode="gray">
          <a:xfrm>
            <a:off x="192991" y="5076296"/>
            <a:ext cx="8722017" cy="1161016"/>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1100" dirty="0" smtClean="0">
              <a:solidFill>
                <a:srgbClr val="002060"/>
              </a:solidFill>
            </a:endParaRPr>
          </a:p>
          <a:p>
            <a:endParaRPr lang="ru-RU" sz="1100" dirty="0">
              <a:solidFill>
                <a:srgbClr val="002060"/>
              </a:solidFill>
            </a:endParaRPr>
          </a:p>
          <a:p>
            <a:pPr marL="171450" indent="-171450">
              <a:buFont typeface="Arial" pitchFamily="34" charset="0"/>
              <a:buChar char="•"/>
            </a:pPr>
            <a:r>
              <a:rPr lang="ru-RU" sz="1400" b="1" dirty="0" smtClean="0">
                <a:solidFill>
                  <a:srgbClr val="002060"/>
                </a:solidFill>
              </a:rPr>
              <a:t>разработка </a:t>
            </a:r>
            <a:r>
              <a:rPr lang="ru-RU" sz="1400" b="1" dirty="0">
                <a:solidFill>
                  <a:srgbClr val="002060"/>
                </a:solidFill>
              </a:rPr>
              <a:t>проекта Устава города Череповца, Регламента Череповецкой городской </a:t>
            </a:r>
            <a:r>
              <a:rPr lang="ru-RU" sz="1400" b="1" dirty="0" smtClean="0">
                <a:solidFill>
                  <a:srgbClr val="002060"/>
                </a:solidFill>
              </a:rPr>
              <a:t>Думы</a:t>
            </a:r>
          </a:p>
          <a:p>
            <a:pPr marL="171450" indent="-171450">
              <a:buFont typeface="Arial" pitchFamily="34" charset="0"/>
              <a:buChar char="•"/>
            </a:pPr>
            <a:r>
              <a:rPr lang="ru-RU" sz="1400" b="1" dirty="0" smtClean="0">
                <a:solidFill>
                  <a:srgbClr val="002060"/>
                </a:solidFill>
              </a:rPr>
              <a:t>присвоение </a:t>
            </a:r>
            <a:r>
              <a:rPr lang="ru-RU" sz="1400" b="1" dirty="0">
                <a:solidFill>
                  <a:srgbClr val="002060"/>
                </a:solidFill>
              </a:rPr>
              <a:t>звания «Почетный гражданин города Череповца», </a:t>
            </a:r>
            <a:r>
              <a:rPr lang="ru-RU" sz="1400" b="1" dirty="0" smtClean="0">
                <a:solidFill>
                  <a:srgbClr val="002060"/>
                </a:solidFill>
              </a:rPr>
              <a:t>награждение </a:t>
            </a:r>
            <a:r>
              <a:rPr lang="ru-RU" sz="1400" b="1" dirty="0">
                <a:solidFill>
                  <a:srgbClr val="002060"/>
                </a:solidFill>
              </a:rPr>
              <a:t>Почетным знаком «За особые заслуги перед городом Череповцом» и </a:t>
            </a:r>
            <a:r>
              <a:rPr lang="ru-RU" sz="1400" b="1" dirty="0" smtClean="0">
                <a:solidFill>
                  <a:srgbClr val="002060"/>
                </a:solidFill>
              </a:rPr>
              <a:t>занесение </a:t>
            </a:r>
            <a:r>
              <a:rPr lang="ru-RU" sz="1400" b="1" dirty="0">
                <a:solidFill>
                  <a:srgbClr val="002060"/>
                </a:solidFill>
              </a:rPr>
              <a:t>граждан в Книгу почета города Череповца; </a:t>
            </a:r>
          </a:p>
          <a:p>
            <a:pPr marL="171450" indent="-171450">
              <a:buFont typeface="Arial" pitchFamily="34" charset="0"/>
              <a:buChar char="•"/>
            </a:pPr>
            <a:r>
              <a:rPr lang="ru-RU" sz="1400" b="1" dirty="0">
                <a:solidFill>
                  <a:srgbClr val="002060"/>
                </a:solidFill>
              </a:rPr>
              <a:t>	награждение Почетными грамотами, Благодарственными письмами Череповецкой городской Думы, присвоение звания «Человек года»</a:t>
            </a:r>
          </a:p>
          <a:p>
            <a:endParaRPr lang="ru-RU" sz="1100" b="1" dirty="0" smtClean="0"/>
          </a:p>
          <a:p>
            <a:endParaRPr lang="ru-RU" sz="1400" b="1" dirty="0">
              <a:solidFill>
                <a:srgbClr val="002060"/>
              </a:solidFill>
            </a:endParaRPr>
          </a:p>
        </p:txBody>
      </p:sp>
    </p:spTree>
    <p:extLst>
      <p:ext uri="{BB962C8B-B14F-4D97-AF65-F5344CB8AC3E}">
        <p14:creationId xmlns:p14="http://schemas.microsoft.com/office/powerpoint/2010/main" val="61519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37154" cy="1080000"/>
          </a:xfrm>
        </p:spPr>
        <p:txBody>
          <a:bodyPr>
            <a:normAutofit fontScale="90000"/>
          </a:bodyPr>
          <a:lstStyle/>
          <a:p>
            <a:r>
              <a:rPr lang="ru-RU" sz="3600" b="1" dirty="0" smtClean="0">
                <a:solidFill>
                  <a:srgbClr val="002060"/>
                </a:solidFill>
              </a:rPr>
              <a:t>Постоянные комиссии </a:t>
            </a:r>
            <a:br>
              <a:rPr lang="ru-RU" sz="3600" b="1" dirty="0" smtClean="0">
                <a:solidFill>
                  <a:srgbClr val="002060"/>
                </a:solidFill>
              </a:rPr>
            </a:br>
            <a:r>
              <a:rPr lang="ru-RU" sz="3600" b="1" dirty="0" smtClean="0">
                <a:solidFill>
                  <a:srgbClr val="002060"/>
                </a:solidFill>
              </a:rPr>
              <a:t>Череповецкой городской Думы</a:t>
            </a:r>
            <a:endParaRPr lang="ru-RU" sz="3600" b="1" dirty="0">
              <a:solidFill>
                <a:srgbClr val="00206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09320"/>
            <a:ext cx="9137154" cy="548680"/>
          </a:xfrm>
          <a:prstGeom prst="rect">
            <a:avLst/>
          </a:prstGeom>
        </p:spPr>
      </p:pic>
      <p:grpSp>
        <p:nvGrpSpPr>
          <p:cNvPr id="7" name="Группа 6"/>
          <p:cNvGrpSpPr/>
          <p:nvPr/>
        </p:nvGrpSpPr>
        <p:grpSpPr>
          <a:xfrm>
            <a:off x="180000" y="2412000"/>
            <a:ext cx="1872000" cy="2664000"/>
            <a:chOff x="152628" y="2348880"/>
            <a:chExt cx="1936854" cy="2160240"/>
          </a:xfrm>
        </p:grpSpPr>
        <p:sp>
          <p:nvSpPr>
            <p:cNvPr id="13"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2" name="Прямоугольник 11"/>
            <p:cNvSpPr/>
            <p:nvPr/>
          </p:nvSpPr>
          <p:spPr>
            <a:xfrm>
              <a:off x="166069" y="2589653"/>
              <a:ext cx="1909971" cy="1522415"/>
            </a:xfrm>
            <a:prstGeom prst="rect">
              <a:avLst/>
            </a:prstGeom>
          </p:spPr>
          <p:txBody>
            <a:bodyPr wrap="square">
              <a:spAutoFit/>
            </a:bodyPr>
            <a:lstStyle/>
            <a:p>
              <a:pPr algn="ctr"/>
              <a:r>
                <a:rPr lang="ru-RU" sz="2000" b="1" dirty="0" smtClean="0">
                  <a:solidFill>
                    <a:srgbClr val="002060"/>
                  </a:solidFill>
                </a:rPr>
                <a:t>Чернов Александр</a:t>
              </a:r>
            </a:p>
            <a:p>
              <a:pPr algn="ctr"/>
              <a:r>
                <a:rPr lang="ru-RU" sz="2000" b="1" dirty="0" smtClean="0">
                  <a:solidFill>
                    <a:srgbClr val="002060"/>
                  </a:solidFill>
                </a:rPr>
                <a:t>Валентинович</a:t>
              </a:r>
            </a:p>
            <a:p>
              <a:pPr algn="ctr"/>
              <a:endParaRPr lang="ru-RU" sz="2000" b="1" dirty="0">
                <a:solidFill>
                  <a:srgbClr val="002060"/>
                </a:solidFill>
              </a:endParaRPr>
            </a:p>
            <a:p>
              <a:pPr algn="ctr"/>
              <a:r>
                <a:rPr lang="ru-RU" dirty="0" smtClean="0">
                  <a:solidFill>
                    <a:srgbClr val="002060"/>
                  </a:solidFill>
                </a:rPr>
                <a:t>Председатель</a:t>
              </a:r>
            </a:p>
            <a:p>
              <a:pPr algn="ctr"/>
              <a:r>
                <a:rPr lang="ru-RU" dirty="0" smtClean="0">
                  <a:solidFill>
                    <a:srgbClr val="002060"/>
                  </a:solidFill>
                </a:rPr>
                <a:t>комиссии</a:t>
              </a:r>
              <a:r>
                <a:rPr lang="ru-RU" dirty="0" smtClean="0"/>
                <a:t> </a:t>
              </a:r>
              <a:endParaRPr lang="ru-RU" dirty="0"/>
            </a:p>
          </p:txBody>
        </p:sp>
      </p:grpSp>
      <p:sp>
        <p:nvSpPr>
          <p:cNvPr id="15" name="Rechteck 23"/>
          <p:cNvSpPr txBox="1">
            <a:spLocks/>
          </p:cNvSpPr>
          <p:nvPr/>
        </p:nvSpPr>
        <p:spPr bwMode="gray">
          <a:xfrm>
            <a:off x="2411760" y="1412776"/>
            <a:ext cx="4320480" cy="72008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b="1" dirty="0">
                <a:solidFill>
                  <a:srgbClr val="002060"/>
                </a:solidFill>
              </a:rPr>
              <a:t>комиссия по социальной политике</a:t>
            </a:r>
          </a:p>
        </p:txBody>
      </p:sp>
      <p:grpSp>
        <p:nvGrpSpPr>
          <p:cNvPr id="17" name="Группа 16"/>
          <p:cNvGrpSpPr/>
          <p:nvPr/>
        </p:nvGrpSpPr>
        <p:grpSpPr>
          <a:xfrm>
            <a:off x="7056000" y="2411999"/>
            <a:ext cx="1872000" cy="2663998"/>
            <a:chOff x="152628" y="2348880"/>
            <a:chExt cx="1936854" cy="2160240"/>
          </a:xfrm>
        </p:grpSpPr>
        <p:sp>
          <p:nvSpPr>
            <p:cNvPr id="18" name="Rechteck 16"/>
            <p:cNvSpPr/>
            <p:nvPr/>
          </p:nvSpPr>
          <p:spPr bwMode="gray">
            <a:xfrm>
              <a:off x="152628" y="2348880"/>
              <a:ext cx="1936854" cy="216024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252000" rIns="252000" bIns="108000" rtlCol="0" anchor="t" anchorCtr="0"/>
            <a:lstStyle/>
            <a:p>
              <a:pPr>
                <a:lnSpc>
                  <a:spcPct val="90000"/>
                </a:lnSpc>
                <a:spcAft>
                  <a:spcPts val="800"/>
                </a:spcAft>
              </a:pPr>
              <a:endParaRPr lang="en-US" sz="1600" dirty="0">
                <a:solidFill>
                  <a:srgbClr val="000000"/>
                </a:solidFill>
                <a:latin typeface="Calibri Light" panose="020F0302020204030204" pitchFamily="34" charset="0"/>
              </a:endParaRPr>
            </a:p>
          </p:txBody>
        </p:sp>
        <p:sp>
          <p:nvSpPr>
            <p:cNvPr id="19" name="Прямоугольник 18"/>
            <p:cNvSpPr/>
            <p:nvPr/>
          </p:nvSpPr>
          <p:spPr>
            <a:xfrm>
              <a:off x="166069" y="2577880"/>
              <a:ext cx="1909971" cy="1747035"/>
            </a:xfrm>
            <a:prstGeom prst="rect">
              <a:avLst/>
            </a:prstGeom>
          </p:spPr>
          <p:txBody>
            <a:bodyPr wrap="square">
              <a:spAutoFit/>
            </a:bodyPr>
            <a:lstStyle/>
            <a:p>
              <a:pPr algn="ctr"/>
              <a:r>
                <a:rPr lang="ru-RU" sz="2000" b="1" dirty="0" smtClean="0">
                  <a:solidFill>
                    <a:srgbClr val="002060"/>
                  </a:solidFill>
                </a:rPr>
                <a:t>Александрова</a:t>
              </a:r>
            </a:p>
            <a:p>
              <a:pPr algn="ctr"/>
              <a:r>
                <a:rPr lang="ru-RU" sz="2000" b="1" dirty="0" smtClean="0">
                  <a:solidFill>
                    <a:srgbClr val="002060"/>
                  </a:solidFill>
                </a:rPr>
                <a:t>Анна Михайловна</a:t>
              </a:r>
            </a:p>
            <a:p>
              <a:pPr algn="ctr"/>
              <a:endParaRPr lang="ru-RU" sz="2000" b="1" dirty="0" smtClean="0">
                <a:solidFill>
                  <a:srgbClr val="002060"/>
                </a:solidFill>
              </a:endParaRPr>
            </a:p>
            <a:p>
              <a:pPr algn="ctr"/>
              <a:r>
                <a:rPr lang="ru-RU" dirty="0" smtClean="0">
                  <a:solidFill>
                    <a:srgbClr val="002060"/>
                  </a:solidFill>
                </a:rPr>
                <a:t>Заместитель председателя комиссии</a:t>
              </a:r>
              <a:endParaRPr lang="ru-RU" dirty="0"/>
            </a:p>
          </p:txBody>
        </p:sp>
      </p:grpSp>
      <p:pic>
        <p:nvPicPr>
          <p:cNvPr id="3074" name="Picture 2" descr="C:\Users\Andrey\Desktop\по отчету главы\chern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000" y="2412000"/>
            <a:ext cx="1895052" cy="266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ndrey\Desktop\по отчету главы\aleksandrova-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000" y="2412000"/>
            <a:ext cx="1895052" cy="2664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23"/>
          <p:cNvSpPr txBox="1">
            <a:spLocks/>
          </p:cNvSpPr>
          <p:nvPr/>
        </p:nvSpPr>
        <p:spPr bwMode="gray">
          <a:xfrm>
            <a:off x="192991" y="5157192"/>
            <a:ext cx="8722017" cy="1080120"/>
          </a:xfrm>
          <a:prstGeom prst="rect">
            <a:avLst/>
          </a:prstGeom>
          <a:solidFill>
            <a:schemeClr val="accent1">
              <a:lumMod val="40000"/>
              <a:lumOff val="6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buFont typeface="Arial" pitchFamily="34" charset="0"/>
              <a:buChar char="•"/>
            </a:pPr>
            <a:endParaRPr lang="ru-RU" sz="1200" b="1" dirty="0" smtClean="0">
              <a:solidFill>
                <a:srgbClr val="002060"/>
              </a:solidFill>
            </a:endParaRPr>
          </a:p>
          <a:p>
            <a:pPr marL="171450" indent="-171450">
              <a:buFont typeface="Arial" pitchFamily="34" charset="0"/>
              <a:buChar char="•"/>
            </a:pPr>
            <a:r>
              <a:rPr lang="ru-RU" sz="1500" b="1" dirty="0" smtClean="0">
                <a:solidFill>
                  <a:srgbClr val="002060"/>
                </a:solidFill>
              </a:rPr>
              <a:t>создание </a:t>
            </a:r>
            <a:r>
              <a:rPr lang="ru-RU" sz="1500" b="1" dirty="0">
                <a:solidFill>
                  <a:srgbClr val="002060"/>
                </a:solidFill>
              </a:rPr>
              <a:t>условий для оказания медицинской помощи населению на территории города</a:t>
            </a:r>
            <a:r>
              <a:rPr lang="ru-RU" sz="1500" b="1" dirty="0" smtClean="0">
                <a:solidFill>
                  <a:srgbClr val="002060"/>
                </a:solidFill>
              </a:rPr>
              <a:t>;</a:t>
            </a:r>
          </a:p>
          <a:p>
            <a:pPr marL="171450" indent="-171450">
              <a:buFont typeface="Arial" pitchFamily="34" charset="0"/>
              <a:buChar char="•"/>
            </a:pPr>
            <a:r>
              <a:rPr lang="ru-RU" sz="1500" b="1" dirty="0" smtClean="0">
                <a:solidFill>
                  <a:srgbClr val="002060"/>
                </a:solidFill>
              </a:rPr>
              <a:t>организация </a:t>
            </a:r>
            <a:r>
              <a:rPr lang="ru-RU" sz="1500" b="1" dirty="0">
                <a:solidFill>
                  <a:srgbClr val="002060"/>
                </a:solidFill>
              </a:rPr>
              <a:t>предоставления общедоступного бесплатного дошкольного, начального, среднего общего </a:t>
            </a:r>
            <a:r>
              <a:rPr lang="ru-RU" sz="1500" b="1" dirty="0" smtClean="0">
                <a:solidFill>
                  <a:srgbClr val="002060"/>
                </a:solidFill>
              </a:rPr>
              <a:t>образования</a:t>
            </a:r>
          </a:p>
          <a:p>
            <a:pPr marL="171450" indent="-171450">
              <a:buFont typeface="Arial" pitchFamily="34" charset="0"/>
              <a:buChar char="•"/>
            </a:pPr>
            <a:r>
              <a:rPr lang="ru-RU" sz="1500" b="1" dirty="0" smtClean="0">
                <a:solidFill>
                  <a:srgbClr val="002060"/>
                </a:solidFill>
              </a:rPr>
              <a:t>создание </a:t>
            </a:r>
            <a:r>
              <a:rPr lang="ru-RU" sz="1500" b="1" dirty="0">
                <a:solidFill>
                  <a:srgbClr val="002060"/>
                </a:solidFill>
              </a:rPr>
              <a:t>условий для массового отдыха жителей города</a:t>
            </a:r>
          </a:p>
          <a:p>
            <a:pPr marL="171450" indent="-171450">
              <a:buFont typeface="Arial" pitchFamily="34" charset="0"/>
              <a:buChar char="•"/>
            </a:pPr>
            <a:endParaRPr lang="ru-RU" sz="1200" b="1" dirty="0">
              <a:solidFill>
                <a:srgbClr val="002060"/>
              </a:solidFill>
            </a:endParaRPr>
          </a:p>
        </p:txBody>
      </p:sp>
    </p:spTree>
    <p:extLst>
      <p:ext uri="{BB962C8B-B14F-4D97-AF65-F5344CB8AC3E}">
        <p14:creationId xmlns:p14="http://schemas.microsoft.com/office/powerpoint/2010/main" val="4066857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4347</Words>
  <Application>Microsoft Office PowerPoint</Application>
  <PresentationFormat>Экран (4:3)</PresentationFormat>
  <Paragraphs>535</Paragraphs>
  <Slides>33</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 ОТЧЕТ О ДЕЯТЕЛЬНОСТИ ГЛАВЫ ГОРОДА ЧЕРЕПОВЦА И ЧЕРЕПОВЕЦКОЙ ГОРОДСКОЙ ДУМЫ ЗА 2017 ГОД </vt:lpstr>
      <vt:lpstr>Вопросы, входящие в компетенцию Череповецкой городской Думы</vt:lpstr>
      <vt:lpstr>Выборы - 2017</vt:lpstr>
      <vt:lpstr>Выборы в Череповецкую городскую Думу  9 созыва 2017-2022 года</vt:lpstr>
      <vt:lpstr>Презентация PowerPoint</vt:lpstr>
      <vt:lpstr>Постоянные комиссии  Череповецкой городской Думы</vt:lpstr>
      <vt:lpstr>Постоянные комиссии  Череповецкой городской Думы</vt:lpstr>
      <vt:lpstr>Постоянные комиссии  Череповецкой городской Думы</vt:lpstr>
      <vt:lpstr>Постоянные комиссии  Череповецкой городской Думы</vt:lpstr>
      <vt:lpstr>Правотворческая деятельность  в 2017 году</vt:lpstr>
      <vt:lpstr>Реализация полномочий представительного органа городского самоуправления</vt:lpstr>
      <vt:lpstr>Внесение изменений   в городской бюджет 2017 года</vt:lpstr>
      <vt:lpstr>Принятие городского  бюджета на 2018 и плановый период 2019 и 2020 годов</vt:lpstr>
      <vt:lpstr>Контроль за исполнением полномочий по решению вопросов местного значения</vt:lpstr>
      <vt:lpstr>Работа с обращениями граждан </vt:lpstr>
      <vt:lpstr>Формы работы с обращениями граждан </vt:lpstr>
      <vt:lpstr>Основные темы обращений  граждан </vt:lpstr>
      <vt:lpstr>Награждение городскими знаками отличия</vt:lpstr>
      <vt:lpstr> Присвоение звания «Человек года» в сфере хозяйственно-экономической деятельности</vt:lpstr>
      <vt:lpstr>Презентация PowerPoint</vt:lpstr>
      <vt:lpstr>Присвоение звания «Человек года» в сфере общественной деятельности</vt:lpstr>
      <vt:lpstr>Присвоение звания «Человек года.  Молодое поколение»</vt:lpstr>
      <vt:lpstr> Присуждение награды  «Социальный проект года»</vt:lpstr>
      <vt:lpstr>Работа по награждению граждан и организаций наградами Думы</vt:lpstr>
      <vt:lpstr>Работа в избирательных округах</vt:lpstr>
      <vt:lpstr>Команда Череповца</vt:lpstr>
      <vt:lpstr> Участие депутатов  в городских мероприятиях </vt:lpstr>
      <vt:lpstr> Участие депутатов в городских мероприятиях </vt:lpstr>
      <vt:lpstr>Молодежный парламент</vt:lpstr>
      <vt:lpstr>Освещение деятельности </vt:lpstr>
      <vt:lpstr>Освещение деятельности </vt:lpstr>
      <vt:lpstr>Депутаты Череповецкой городской Думы в 2018 году  продолжат: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Белозерова Наталья</dc:creator>
  <cp:lastModifiedBy>irudakova</cp:lastModifiedBy>
  <cp:revision>156</cp:revision>
  <cp:lastPrinted>2018-04-20T09:49:17Z</cp:lastPrinted>
  <dcterms:created xsi:type="dcterms:W3CDTF">2018-04-10T12:24:13Z</dcterms:created>
  <dcterms:modified xsi:type="dcterms:W3CDTF">2018-04-24T07:55:36Z</dcterms:modified>
</cp:coreProperties>
</file>