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4" r:id="rId2"/>
    <p:sldId id="323" r:id="rId3"/>
    <p:sldId id="303" r:id="rId4"/>
    <p:sldId id="325" r:id="rId5"/>
    <p:sldId id="326" r:id="rId6"/>
    <p:sldId id="327" r:id="rId7"/>
    <p:sldId id="328" r:id="rId8"/>
    <p:sldId id="333" r:id="rId9"/>
    <p:sldId id="329" r:id="rId10"/>
    <p:sldId id="332" r:id="rId11"/>
    <p:sldId id="33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CCCC"/>
    <a:srgbClr val="009999"/>
    <a:srgbClr val="CCFFFF"/>
    <a:srgbClr val="FF66FF"/>
    <a:srgbClr val="FFCCFF"/>
    <a:srgbClr val="FFFFCC"/>
    <a:srgbClr val="003399"/>
    <a:srgbClr val="000099"/>
    <a:srgbClr val="81D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68" autoAdjust="0"/>
  </p:normalViewPr>
  <p:slideViewPr>
    <p:cSldViewPr>
      <p:cViewPr>
        <p:scale>
          <a:sx n="60" d="100"/>
          <a:sy n="60" d="100"/>
        </p:scale>
        <p:origin x="-308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5B86B-214F-437F-AA32-AD0087AE653C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8F73F4DF-2D20-4746-85EB-A7EB441CCB82}">
      <dgm:prSet phldrT="[Текст]" custT="1"/>
      <dgm:spPr/>
      <dgm:t>
        <a:bodyPr/>
        <a:lstStyle/>
        <a:p>
          <a:r>
            <a:rPr lang="ru-RU" sz="1800" b="0" i="0" dirty="0" smtClean="0"/>
            <a:t>26 января 2018 года </a:t>
          </a:r>
        </a:p>
        <a:p>
          <a:r>
            <a:rPr lang="ru-RU" sz="1800" b="0" i="0" dirty="0" smtClean="0"/>
            <a:t>Госдума приняла  законопроект о статусе волонтерских организаций.</a:t>
          </a:r>
        </a:p>
        <a:p>
          <a:r>
            <a:rPr lang="ru-RU" sz="1800" b="0" i="0" dirty="0" smtClean="0"/>
            <a:t> Документ уравнивает понятия «волонтерство» и «добровольчество», определяет статус волонтерских организаций, организаторов волонтерской деятельности и волонтеров, закрепляет требования, которым должны соответствовать такие организации и лица.</a:t>
          </a:r>
        </a:p>
      </dgm:t>
    </dgm:pt>
    <dgm:pt modelId="{7604306F-E711-4104-8052-840E2F1A9629}" type="parTrans" cxnId="{6AC691AE-5344-40BB-8656-442426E29CD8}">
      <dgm:prSet/>
      <dgm:spPr/>
      <dgm:t>
        <a:bodyPr/>
        <a:lstStyle/>
        <a:p>
          <a:endParaRPr lang="ru-RU"/>
        </a:p>
      </dgm:t>
    </dgm:pt>
    <dgm:pt modelId="{A5441979-127E-4623-B563-078B7E50DE75}" type="sibTrans" cxnId="{6AC691AE-5344-40BB-8656-442426E29CD8}">
      <dgm:prSet/>
      <dgm:spPr/>
      <dgm:t>
        <a:bodyPr/>
        <a:lstStyle/>
        <a:p>
          <a:endParaRPr lang="ru-RU"/>
        </a:p>
      </dgm:t>
    </dgm:pt>
    <dgm:pt modelId="{954E32B8-72B9-4940-9C6C-ED5211B038DC}">
      <dgm:prSet phldrT="[Текст]" custT="1"/>
      <dgm:spPr/>
      <dgm:t>
        <a:bodyPr/>
        <a:lstStyle/>
        <a:p>
          <a:r>
            <a:rPr lang="ru-RU" sz="1800" b="1" i="0" dirty="0" smtClean="0"/>
            <a:t>добровольчество </a:t>
          </a:r>
        </a:p>
        <a:p>
          <a:r>
            <a:rPr lang="ru-RU" sz="1800" b="1" i="0" dirty="0" smtClean="0"/>
            <a:t>(волонтерство) – </a:t>
          </a:r>
        </a:p>
        <a:p>
          <a:r>
            <a:rPr lang="ru-RU" sz="1800" b="0" i="0" dirty="0" smtClean="0"/>
            <a:t>совокупность общественных отношений, связанных с осуществлением физическими лицами добровольно в </a:t>
          </a:r>
        </a:p>
        <a:p>
          <a:r>
            <a:rPr lang="ru-RU" sz="1800" b="0" i="0" dirty="0" smtClean="0"/>
            <a:t>свободное от работы (учебы) </a:t>
          </a:r>
        </a:p>
        <a:p>
          <a:r>
            <a:rPr lang="ru-RU" sz="1800" b="0" i="0" dirty="0" smtClean="0"/>
            <a:t>время деятельности в интересах                получателей помощи</a:t>
          </a:r>
          <a:endParaRPr lang="ru-RU" sz="1800" dirty="0"/>
        </a:p>
      </dgm:t>
    </dgm:pt>
    <dgm:pt modelId="{50C8B858-09F1-45FE-971B-E9B14017D817}" type="parTrans" cxnId="{A3695A09-1EC0-4932-8E53-BB3F1C0DB762}">
      <dgm:prSet/>
      <dgm:spPr/>
      <dgm:t>
        <a:bodyPr/>
        <a:lstStyle/>
        <a:p>
          <a:endParaRPr lang="ru-RU"/>
        </a:p>
      </dgm:t>
    </dgm:pt>
    <dgm:pt modelId="{16491295-FFDB-438A-810F-0010CC67748D}" type="sibTrans" cxnId="{A3695A09-1EC0-4932-8E53-BB3F1C0DB762}">
      <dgm:prSet/>
      <dgm:spPr/>
      <dgm:t>
        <a:bodyPr/>
        <a:lstStyle/>
        <a:p>
          <a:endParaRPr lang="ru-RU"/>
        </a:p>
      </dgm:t>
    </dgm:pt>
    <dgm:pt modelId="{7A3A4736-5D81-47DD-82E0-E6FBE10D5A8E}">
      <dgm:prSet phldrT="[Текст]" custT="1"/>
      <dgm:spPr/>
      <dgm:t>
        <a:bodyPr/>
        <a:lstStyle/>
        <a:p>
          <a:endParaRPr lang="ru-RU" sz="1800" b="1" i="0" dirty="0" smtClean="0"/>
        </a:p>
        <a:p>
          <a:r>
            <a:rPr lang="ru-RU" sz="1800" b="1" i="0" dirty="0" smtClean="0"/>
            <a:t>доброволец (волонтер) – </a:t>
          </a:r>
        </a:p>
        <a:p>
          <a:r>
            <a:rPr lang="ru-RU" sz="1800" b="0" i="0" dirty="0" smtClean="0"/>
            <a:t>физическое лицо, осуществляющее в свободное от работы (учебы) время добровольную социально направленную, общественно полезную деятельность в формах и видах, предусмотренных настоящим Федеральным законом, без получения денежного или материального вознаграждения </a:t>
          </a:r>
        </a:p>
        <a:p>
          <a:r>
            <a:rPr lang="ru-RU" sz="1600" b="0" i="0" dirty="0" smtClean="0"/>
            <a:t>(кроме случаев возможного возмещения связанных с осуществлением добровольческой (волонтерской) деятельности затрат)</a:t>
          </a:r>
        </a:p>
        <a:p>
          <a:endParaRPr lang="ru-RU" sz="1600" dirty="0"/>
        </a:p>
      </dgm:t>
    </dgm:pt>
    <dgm:pt modelId="{1023D785-5A33-460E-AA68-EAB58BFFE620}" type="parTrans" cxnId="{8A7DD92F-144C-4AD7-B33C-A44A9742F2DE}">
      <dgm:prSet/>
      <dgm:spPr/>
      <dgm:t>
        <a:bodyPr/>
        <a:lstStyle/>
        <a:p>
          <a:endParaRPr lang="ru-RU"/>
        </a:p>
      </dgm:t>
    </dgm:pt>
    <dgm:pt modelId="{2687E2BA-08C4-4698-A7A6-4D9C7E4B12C9}" type="sibTrans" cxnId="{8A7DD92F-144C-4AD7-B33C-A44A9742F2DE}">
      <dgm:prSet/>
      <dgm:spPr/>
      <dgm:t>
        <a:bodyPr/>
        <a:lstStyle/>
        <a:p>
          <a:endParaRPr lang="ru-RU"/>
        </a:p>
      </dgm:t>
    </dgm:pt>
    <dgm:pt modelId="{34822D7B-D3D3-4AF9-9059-EBBADB0C977A}">
      <dgm:prSet/>
      <dgm:spPr/>
      <dgm:t>
        <a:bodyPr/>
        <a:lstStyle/>
        <a:p>
          <a:endParaRPr lang="ru-RU"/>
        </a:p>
      </dgm:t>
    </dgm:pt>
    <dgm:pt modelId="{A9CC0249-9B63-4FC7-A5AD-8373F6FD7369}" type="parTrans" cxnId="{76BEE12D-3150-4A0F-94D1-ECB00F1B77BD}">
      <dgm:prSet/>
      <dgm:spPr/>
      <dgm:t>
        <a:bodyPr/>
        <a:lstStyle/>
        <a:p>
          <a:endParaRPr lang="ru-RU"/>
        </a:p>
      </dgm:t>
    </dgm:pt>
    <dgm:pt modelId="{23551126-1C2B-4F64-8537-8CE634DAC36E}" type="sibTrans" cxnId="{76BEE12D-3150-4A0F-94D1-ECB00F1B77BD}">
      <dgm:prSet/>
      <dgm:spPr/>
      <dgm:t>
        <a:bodyPr/>
        <a:lstStyle/>
        <a:p>
          <a:endParaRPr lang="ru-RU"/>
        </a:p>
      </dgm:t>
    </dgm:pt>
    <dgm:pt modelId="{5B26F5F0-2016-4D73-AFF2-8B6559F7895F}" type="pres">
      <dgm:prSet presAssocID="{6755B86B-214F-437F-AA32-AD0087AE65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EFE2A6-5BF2-462A-8697-212490A51DDD}" type="pres">
      <dgm:prSet presAssocID="{8F73F4DF-2D20-4746-85EB-A7EB441CCB82}" presName="roof" presStyleLbl="dkBgShp" presStyleIdx="0" presStyleCnt="2" custScaleX="98347" custScaleY="109480" custLinFactNeighborX="2206" custLinFactNeighborY="-620"/>
      <dgm:spPr/>
      <dgm:t>
        <a:bodyPr/>
        <a:lstStyle/>
        <a:p>
          <a:endParaRPr lang="ru-RU"/>
        </a:p>
      </dgm:t>
    </dgm:pt>
    <dgm:pt modelId="{98DF977D-B069-4CD3-B826-4C13DFE27E60}" type="pres">
      <dgm:prSet presAssocID="{8F73F4DF-2D20-4746-85EB-A7EB441CCB82}" presName="pillars" presStyleCnt="0"/>
      <dgm:spPr/>
      <dgm:t>
        <a:bodyPr/>
        <a:lstStyle/>
        <a:p>
          <a:endParaRPr lang="ru-RU"/>
        </a:p>
      </dgm:t>
    </dgm:pt>
    <dgm:pt modelId="{6A27F1E5-DC56-42F4-952F-B628EDE720AA}" type="pres">
      <dgm:prSet presAssocID="{8F73F4DF-2D20-4746-85EB-A7EB441CCB82}" presName="pillar1" presStyleLbl="node1" presStyleIdx="0" presStyleCnt="2" custScaleX="52919" custScaleY="89429" custLinFactNeighborX="1019" custLinFactNeighborY="-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F689A-F068-47F0-B934-9D6203141CE9}" type="pres">
      <dgm:prSet presAssocID="{7A3A4736-5D81-47DD-82E0-E6FBE10D5A8E}" presName="pillarX" presStyleLbl="node1" presStyleIdx="1" presStyleCnt="2" custScaleX="62524" custScaleY="89429" custLinFactNeighborX="4177" custLinFactNeighborY="-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6D2B6-2DD0-49FC-9380-B46A4429516F}" type="pres">
      <dgm:prSet presAssocID="{8F73F4DF-2D20-4746-85EB-A7EB441CCB82}" presName="base" presStyleLbl="dkBgShp" presStyleIdx="1" presStyleCnt="2" custScaleX="65072" custScaleY="118750" custLinFactNeighborX="-2005" custLinFactNeighborY="-36807"/>
      <dgm:spPr/>
      <dgm:t>
        <a:bodyPr/>
        <a:lstStyle/>
        <a:p>
          <a:endParaRPr lang="ru-RU"/>
        </a:p>
      </dgm:t>
    </dgm:pt>
  </dgm:ptLst>
  <dgm:cxnLst>
    <dgm:cxn modelId="{8A7DD92F-144C-4AD7-B33C-A44A9742F2DE}" srcId="{8F73F4DF-2D20-4746-85EB-A7EB441CCB82}" destId="{7A3A4736-5D81-47DD-82E0-E6FBE10D5A8E}" srcOrd="1" destOrd="0" parTransId="{1023D785-5A33-460E-AA68-EAB58BFFE620}" sibTransId="{2687E2BA-08C4-4698-A7A6-4D9C7E4B12C9}"/>
    <dgm:cxn modelId="{EAC35F02-E37F-40DD-AE7A-3F922AEA8D51}" type="presOf" srcId="{954E32B8-72B9-4940-9C6C-ED5211B038DC}" destId="{6A27F1E5-DC56-42F4-952F-B628EDE720AA}" srcOrd="0" destOrd="0" presId="urn:microsoft.com/office/officeart/2005/8/layout/hList3"/>
    <dgm:cxn modelId="{0CAFD0D7-99A5-4615-890D-B10BE973A371}" type="presOf" srcId="{8F73F4DF-2D20-4746-85EB-A7EB441CCB82}" destId="{A9EFE2A6-5BF2-462A-8697-212490A51DDD}" srcOrd="0" destOrd="0" presId="urn:microsoft.com/office/officeart/2005/8/layout/hList3"/>
    <dgm:cxn modelId="{A3695A09-1EC0-4932-8E53-BB3F1C0DB762}" srcId="{8F73F4DF-2D20-4746-85EB-A7EB441CCB82}" destId="{954E32B8-72B9-4940-9C6C-ED5211B038DC}" srcOrd="0" destOrd="0" parTransId="{50C8B858-09F1-45FE-971B-E9B14017D817}" sibTransId="{16491295-FFDB-438A-810F-0010CC67748D}"/>
    <dgm:cxn modelId="{6AC691AE-5344-40BB-8656-442426E29CD8}" srcId="{6755B86B-214F-437F-AA32-AD0087AE653C}" destId="{8F73F4DF-2D20-4746-85EB-A7EB441CCB82}" srcOrd="0" destOrd="0" parTransId="{7604306F-E711-4104-8052-840E2F1A9629}" sibTransId="{A5441979-127E-4623-B563-078B7E50DE75}"/>
    <dgm:cxn modelId="{22A73859-9BD1-4CB7-A2D3-D66FF2E8AB76}" type="presOf" srcId="{6755B86B-214F-437F-AA32-AD0087AE653C}" destId="{5B26F5F0-2016-4D73-AFF2-8B6559F7895F}" srcOrd="0" destOrd="0" presId="urn:microsoft.com/office/officeart/2005/8/layout/hList3"/>
    <dgm:cxn modelId="{429B1B62-4B42-43DA-9A1A-1DB9D9B3094E}" type="presOf" srcId="{7A3A4736-5D81-47DD-82E0-E6FBE10D5A8E}" destId="{769F689A-F068-47F0-B934-9D6203141CE9}" srcOrd="0" destOrd="0" presId="urn:microsoft.com/office/officeart/2005/8/layout/hList3"/>
    <dgm:cxn modelId="{76BEE12D-3150-4A0F-94D1-ECB00F1B77BD}" srcId="{6755B86B-214F-437F-AA32-AD0087AE653C}" destId="{34822D7B-D3D3-4AF9-9059-EBBADB0C977A}" srcOrd="1" destOrd="0" parTransId="{A9CC0249-9B63-4FC7-A5AD-8373F6FD7369}" sibTransId="{23551126-1C2B-4F64-8537-8CE634DAC36E}"/>
    <dgm:cxn modelId="{164F7EDB-1A9D-4439-AB42-6CCC24C2E539}" type="presParOf" srcId="{5B26F5F0-2016-4D73-AFF2-8B6559F7895F}" destId="{A9EFE2A6-5BF2-462A-8697-212490A51DDD}" srcOrd="0" destOrd="0" presId="urn:microsoft.com/office/officeart/2005/8/layout/hList3"/>
    <dgm:cxn modelId="{D87EB777-E368-4FCE-B0A4-FEA4D881D1B7}" type="presParOf" srcId="{5B26F5F0-2016-4D73-AFF2-8B6559F7895F}" destId="{98DF977D-B069-4CD3-B826-4C13DFE27E60}" srcOrd="1" destOrd="0" presId="urn:microsoft.com/office/officeart/2005/8/layout/hList3"/>
    <dgm:cxn modelId="{B96431B8-2BB8-4DEF-B04B-E167E8A43B4C}" type="presParOf" srcId="{98DF977D-B069-4CD3-B826-4C13DFE27E60}" destId="{6A27F1E5-DC56-42F4-952F-B628EDE720AA}" srcOrd="0" destOrd="0" presId="urn:microsoft.com/office/officeart/2005/8/layout/hList3"/>
    <dgm:cxn modelId="{85D2E8D2-69AC-47A2-8EAE-E0CBFDD9C3C4}" type="presParOf" srcId="{98DF977D-B069-4CD3-B826-4C13DFE27E60}" destId="{769F689A-F068-47F0-B934-9D6203141CE9}" srcOrd="1" destOrd="0" presId="urn:microsoft.com/office/officeart/2005/8/layout/hList3"/>
    <dgm:cxn modelId="{E665A465-162D-4128-B4DC-C98083235591}" type="presParOf" srcId="{5B26F5F0-2016-4D73-AFF2-8B6559F7895F}" destId="{FBB6D2B6-2DD0-49FC-9380-B46A4429516F}" srcOrd="2" destOrd="0" presId="urn:microsoft.com/office/officeart/2005/8/layout/h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C3E37-E3BB-4489-9E67-1FB53920CC7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8801AD0-EED4-43D2-81C1-61F8BF689E5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Всеобщая декларация прав человека (1948 г.) </a:t>
          </a:r>
          <a:endParaRPr lang="ru-RU" sz="16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B5806F8-B751-404A-B6E1-F5AB71A92153}" type="parTrans" cxnId="{F8A64D54-B9B4-4CB8-8325-E7F25CC26CA6}">
      <dgm:prSet/>
      <dgm:spPr/>
      <dgm:t>
        <a:bodyPr/>
        <a:lstStyle/>
        <a:p>
          <a:endParaRPr lang="ru-RU" sz="36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2E10B1E-6B56-4CAE-9C96-80E7E095C924}" type="sibTrans" cxnId="{F8A64D54-B9B4-4CB8-8325-E7F25CC26CA6}">
      <dgm:prSet/>
      <dgm:spPr/>
      <dgm:t>
        <a:bodyPr/>
        <a:lstStyle/>
        <a:p>
          <a:endParaRPr lang="ru-RU" sz="36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75D9039-AC28-4940-BCCF-A34DC893391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Всеобщая Декларация Добровольцев, принятая на </a:t>
          </a:r>
          <a:r>
            <a:rPr lang="en-US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XVI</a:t>
          </a:r>
          <a:r>
            <a: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Всемирной конференции Международной ассоциации добровольческих усилий (Амстердам, январь,  2001 г., Международный Год добровольцев)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при поддержке Генеральной Ассамблеи Организации Объединенных Наций и Международной ассоциации добровольческих усилий</a:t>
          </a:r>
          <a:endParaRPr lang="ru-RU" sz="14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D45CC30-38AE-493B-85A0-9BA24048C13C}" type="parTrans" cxnId="{99F166E4-CBF5-43F7-BE3D-0B028417C62D}">
      <dgm:prSet/>
      <dgm:spPr/>
      <dgm:t>
        <a:bodyPr/>
        <a:lstStyle/>
        <a:p>
          <a:endParaRPr lang="ru-RU" sz="36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BCE3A0A-3116-45D9-A311-EDFE060B0125}" type="sibTrans" cxnId="{99F166E4-CBF5-43F7-BE3D-0B028417C62D}">
      <dgm:prSet/>
      <dgm:spPr/>
      <dgm:t>
        <a:bodyPr/>
        <a:lstStyle/>
        <a:p>
          <a:endParaRPr lang="ru-RU" sz="36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EE3CB55-7AFE-49DD-B18F-76F27CA2413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spc="0" dirty="0" smtClean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Закон Вологодской области от 28.12.2012 года № 2950-ОЗ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spc="0" dirty="0" smtClean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(Ред. От 04 ноября 2014 года)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spc="0" dirty="0" smtClean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«О добровольческой деятельности в Вологодской области»</a:t>
          </a:r>
          <a:endParaRPr lang="ru-RU" sz="1400" spc="0" dirty="0"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254A8D6-6231-40F7-A648-F19E6B1E90C1}" type="parTrans" cxnId="{53D61CC0-6A36-4EB6-A8B6-915EF8ADFBF5}">
      <dgm:prSet/>
      <dgm:spPr/>
      <dgm:t>
        <a:bodyPr/>
        <a:lstStyle/>
        <a:p>
          <a:endParaRPr lang="ru-RU" sz="36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E203D3E-23C1-44FB-B2DE-ACAA22362302}" type="sibTrans" cxnId="{53D61CC0-6A36-4EB6-A8B6-915EF8ADFBF5}">
      <dgm:prSet/>
      <dgm:spPr/>
      <dgm:t>
        <a:bodyPr/>
        <a:lstStyle/>
        <a:p>
          <a:endParaRPr lang="ru-RU" sz="36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1FBB020-85B9-4555-8AEC-D57E1CED420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Распоряжение от 11 ноября 2017 года №2497-р.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«О внесении в Госдуму законопроекта о добровольчестве 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(волонтёрской деятельности)»</a:t>
          </a:r>
          <a:endParaRPr lang="ru-RU" sz="14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CC2CB65-6F95-4E53-A1FF-D54CDD720F94}" type="parTrans" cxnId="{9C02969A-EBBF-4C9F-AF35-91937080CDAB}">
      <dgm:prSet/>
      <dgm:spPr/>
      <dgm:t>
        <a:bodyPr/>
        <a:lstStyle/>
        <a:p>
          <a:endParaRPr lang="ru-RU" sz="36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248CCC6-F67D-45B0-B635-C1A4599B6CC5}" type="sibTrans" cxnId="{9C02969A-EBBF-4C9F-AF35-91937080CDAB}">
      <dgm:prSet/>
      <dgm:spPr/>
      <dgm:t>
        <a:bodyPr/>
        <a:lstStyle/>
        <a:p>
          <a:endParaRPr lang="ru-RU" sz="36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CCF569F-C5E9-4C40-89D4-B07841A876EE}" type="pres">
      <dgm:prSet presAssocID="{941C3E37-E3BB-4489-9E67-1FB53920CC74}" presName="compositeShape" presStyleCnt="0">
        <dgm:presLayoutVars>
          <dgm:dir/>
          <dgm:resizeHandles/>
        </dgm:presLayoutVars>
      </dgm:prSet>
      <dgm:spPr/>
    </dgm:pt>
    <dgm:pt modelId="{46D02A1D-8D8D-4021-A81F-5B089AC12E70}" type="pres">
      <dgm:prSet presAssocID="{941C3E37-E3BB-4489-9E67-1FB53920CC74}" presName="pyramid" presStyleLbl="node1" presStyleIdx="0" presStyleCnt="1" custScaleX="41479" custLinFactNeighborX="-23092" custLinFactNeighborY="-546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</dgm:pt>
    <dgm:pt modelId="{6CECAB56-3866-4470-BC05-5FF7759B1188}" type="pres">
      <dgm:prSet presAssocID="{941C3E37-E3BB-4489-9E67-1FB53920CC74}" presName="theList" presStyleCnt="0"/>
      <dgm:spPr/>
    </dgm:pt>
    <dgm:pt modelId="{EABDDCFD-00F4-4347-A11D-699A50251952}" type="pres">
      <dgm:prSet presAssocID="{98801AD0-EED4-43D2-81C1-61F8BF689E52}" presName="aNode" presStyleLbl="fgAcc1" presStyleIdx="0" presStyleCnt="4" custScaleX="181124" custScaleY="92513" custLinFactY="-6825" custLinFactNeighborX="1409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F4808-B27D-4F7D-9745-3186DB94F962}" type="pres">
      <dgm:prSet presAssocID="{98801AD0-EED4-43D2-81C1-61F8BF689E52}" presName="aSpace" presStyleCnt="0"/>
      <dgm:spPr/>
    </dgm:pt>
    <dgm:pt modelId="{D99DEE5C-8D52-48EF-8D9B-ED1C3C3C2258}" type="pres">
      <dgm:prSet presAssocID="{975D9039-AC28-4940-BCCF-A34DC8933918}" presName="aNode" presStyleLbl="fgAcc1" presStyleIdx="1" presStyleCnt="4" custScaleX="183557" custScaleY="389974" custLinFactY="12736" custLinFactNeighborX="155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CA3F4-281B-4C99-92C8-F9DCEF49E088}" type="pres">
      <dgm:prSet presAssocID="{975D9039-AC28-4940-BCCF-A34DC8933918}" presName="aSpace" presStyleCnt="0"/>
      <dgm:spPr/>
    </dgm:pt>
    <dgm:pt modelId="{2F90C29A-376B-4A3D-805C-802C776CCFBE}" type="pres">
      <dgm:prSet presAssocID="{21FBB020-85B9-4555-8AEC-D57E1CED420D}" presName="aNode" presStyleLbl="fgAcc1" presStyleIdx="2" presStyleCnt="4" custScaleX="183809" custScaleY="242056" custLinFactY="35759" custLinFactNeighborX="148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4DBD0-7C82-4CD9-A0FB-9A9B75292C3B}" type="pres">
      <dgm:prSet presAssocID="{21FBB020-85B9-4555-8AEC-D57E1CED420D}" presName="aSpace" presStyleCnt="0"/>
      <dgm:spPr/>
    </dgm:pt>
    <dgm:pt modelId="{5D6E2527-1ACF-42E7-90C9-1A5BB55F9AC8}" type="pres">
      <dgm:prSet presAssocID="{1EE3CB55-7AFE-49DD-B18F-76F27CA24131}" presName="aNode" presStyleLbl="fgAcc1" presStyleIdx="3" presStyleCnt="4" custScaleX="182097" custScaleY="265902" custLinFactY="63471" custLinFactNeighborX="148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504C9-8887-4D51-948E-BE5BAFEEDDEC}" type="pres">
      <dgm:prSet presAssocID="{1EE3CB55-7AFE-49DD-B18F-76F27CA24131}" presName="aSpace" presStyleCnt="0"/>
      <dgm:spPr/>
    </dgm:pt>
  </dgm:ptLst>
  <dgm:cxnLst>
    <dgm:cxn modelId="{3E744A3B-85EC-40D7-B972-97772BC00A75}" type="presOf" srcId="{1EE3CB55-7AFE-49DD-B18F-76F27CA24131}" destId="{5D6E2527-1ACF-42E7-90C9-1A5BB55F9AC8}" srcOrd="0" destOrd="0" presId="urn:microsoft.com/office/officeart/2005/8/layout/pyramid2"/>
    <dgm:cxn modelId="{B8927ADA-83E8-47DA-BC0A-9C60130D9DC0}" type="presOf" srcId="{941C3E37-E3BB-4489-9E67-1FB53920CC74}" destId="{BCCF569F-C5E9-4C40-89D4-B07841A876EE}" srcOrd="0" destOrd="0" presId="urn:microsoft.com/office/officeart/2005/8/layout/pyramid2"/>
    <dgm:cxn modelId="{83FC823E-BEDB-46A5-8649-68B93DFEF97F}" type="presOf" srcId="{98801AD0-EED4-43D2-81C1-61F8BF689E52}" destId="{EABDDCFD-00F4-4347-A11D-699A50251952}" srcOrd="0" destOrd="0" presId="urn:microsoft.com/office/officeart/2005/8/layout/pyramid2"/>
    <dgm:cxn modelId="{200858C1-5CBF-47E5-996E-E1B2AF60131C}" type="presOf" srcId="{975D9039-AC28-4940-BCCF-A34DC8933918}" destId="{D99DEE5C-8D52-48EF-8D9B-ED1C3C3C2258}" srcOrd="0" destOrd="0" presId="urn:microsoft.com/office/officeart/2005/8/layout/pyramid2"/>
    <dgm:cxn modelId="{89C50EC0-4E93-4C77-9529-DA54690E1E54}" type="presOf" srcId="{21FBB020-85B9-4555-8AEC-D57E1CED420D}" destId="{2F90C29A-376B-4A3D-805C-802C776CCFBE}" srcOrd="0" destOrd="0" presId="urn:microsoft.com/office/officeart/2005/8/layout/pyramid2"/>
    <dgm:cxn modelId="{53D61CC0-6A36-4EB6-A8B6-915EF8ADFBF5}" srcId="{941C3E37-E3BB-4489-9E67-1FB53920CC74}" destId="{1EE3CB55-7AFE-49DD-B18F-76F27CA24131}" srcOrd="3" destOrd="0" parTransId="{C254A8D6-6231-40F7-A648-F19E6B1E90C1}" sibTransId="{7E203D3E-23C1-44FB-B2DE-ACAA22362302}"/>
    <dgm:cxn modelId="{99F166E4-CBF5-43F7-BE3D-0B028417C62D}" srcId="{941C3E37-E3BB-4489-9E67-1FB53920CC74}" destId="{975D9039-AC28-4940-BCCF-A34DC8933918}" srcOrd="1" destOrd="0" parTransId="{7D45CC30-38AE-493B-85A0-9BA24048C13C}" sibTransId="{3BCE3A0A-3116-45D9-A311-EDFE060B0125}"/>
    <dgm:cxn modelId="{9C02969A-EBBF-4C9F-AF35-91937080CDAB}" srcId="{941C3E37-E3BB-4489-9E67-1FB53920CC74}" destId="{21FBB020-85B9-4555-8AEC-D57E1CED420D}" srcOrd="2" destOrd="0" parTransId="{FCC2CB65-6F95-4E53-A1FF-D54CDD720F94}" sibTransId="{1248CCC6-F67D-45B0-B635-C1A4599B6CC5}"/>
    <dgm:cxn modelId="{F8A64D54-B9B4-4CB8-8325-E7F25CC26CA6}" srcId="{941C3E37-E3BB-4489-9E67-1FB53920CC74}" destId="{98801AD0-EED4-43D2-81C1-61F8BF689E52}" srcOrd="0" destOrd="0" parTransId="{BB5806F8-B751-404A-B6E1-F5AB71A92153}" sibTransId="{82E10B1E-6B56-4CAE-9C96-80E7E095C924}"/>
    <dgm:cxn modelId="{83AFD791-6BE7-40F5-8D57-D7124F74C269}" type="presParOf" srcId="{BCCF569F-C5E9-4C40-89D4-B07841A876EE}" destId="{46D02A1D-8D8D-4021-A81F-5B089AC12E70}" srcOrd="0" destOrd="0" presId="urn:microsoft.com/office/officeart/2005/8/layout/pyramid2"/>
    <dgm:cxn modelId="{9B3244A2-7BB1-4FF2-9C2D-34840423D57E}" type="presParOf" srcId="{BCCF569F-C5E9-4C40-89D4-B07841A876EE}" destId="{6CECAB56-3866-4470-BC05-5FF7759B1188}" srcOrd="1" destOrd="0" presId="urn:microsoft.com/office/officeart/2005/8/layout/pyramid2"/>
    <dgm:cxn modelId="{3494136E-214C-4F37-AD39-78E534E0B4D1}" type="presParOf" srcId="{6CECAB56-3866-4470-BC05-5FF7759B1188}" destId="{EABDDCFD-00F4-4347-A11D-699A50251952}" srcOrd="0" destOrd="0" presId="urn:microsoft.com/office/officeart/2005/8/layout/pyramid2"/>
    <dgm:cxn modelId="{F59AF4AD-63FD-4940-B0A3-B10BFDF0E599}" type="presParOf" srcId="{6CECAB56-3866-4470-BC05-5FF7759B1188}" destId="{758F4808-B27D-4F7D-9745-3186DB94F962}" srcOrd="1" destOrd="0" presId="urn:microsoft.com/office/officeart/2005/8/layout/pyramid2"/>
    <dgm:cxn modelId="{15B34C24-3D8C-4672-9509-76BAFECA7BEF}" type="presParOf" srcId="{6CECAB56-3866-4470-BC05-5FF7759B1188}" destId="{D99DEE5C-8D52-48EF-8D9B-ED1C3C3C2258}" srcOrd="2" destOrd="0" presId="urn:microsoft.com/office/officeart/2005/8/layout/pyramid2"/>
    <dgm:cxn modelId="{B24B6861-37DE-4466-8817-696C0C701580}" type="presParOf" srcId="{6CECAB56-3866-4470-BC05-5FF7759B1188}" destId="{5BCCA3F4-281B-4C99-92C8-F9DCEF49E088}" srcOrd="3" destOrd="0" presId="urn:microsoft.com/office/officeart/2005/8/layout/pyramid2"/>
    <dgm:cxn modelId="{E770BD12-ECDB-4C39-A2FB-AA2E27A7FE3F}" type="presParOf" srcId="{6CECAB56-3866-4470-BC05-5FF7759B1188}" destId="{2F90C29A-376B-4A3D-805C-802C776CCFBE}" srcOrd="4" destOrd="0" presId="urn:microsoft.com/office/officeart/2005/8/layout/pyramid2"/>
    <dgm:cxn modelId="{7D02D4C6-2B26-4244-8733-B1EC1355587D}" type="presParOf" srcId="{6CECAB56-3866-4470-BC05-5FF7759B1188}" destId="{0AB4DBD0-7C82-4CD9-A0FB-9A9B75292C3B}" srcOrd="5" destOrd="0" presId="urn:microsoft.com/office/officeart/2005/8/layout/pyramid2"/>
    <dgm:cxn modelId="{5ABB2067-8C5C-45AE-A6E4-D790997B42E7}" type="presParOf" srcId="{6CECAB56-3866-4470-BC05-5FF7759B1188}" destId="{5D6E2527-1ACF-42E7-90C9-1A5BB55F9AC8}" srcOrd="6" destOrd="0" presId="urn:microsoft.com/office/officeart/2005/8/layout/pyramid2"/>
    <dgm:cxn modelId="{D2BF52D4-4D45-4A85-86B8-69681623135B}" type="presParOf" srcId="{6CECAB56-3866-4470-BC05-5FF7759B1188}" destId="{61A504C9-8887-4D51-948E-BE5BAFEEDDE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842098-38C4-4CD9-A9F1-7D0BB682E0D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5B04F9-EF39-4E9A-9A42-2EA66D064C6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dirty="0">
            <a:solidFill>
              <a:srgbClr val="C00000"/>
            </a:solidFill>
          </a:endParaRPr>
        </a:p>
      </dgm:t>
    </dgm:pt>
    <dgm:pt modelId="{69E6A44B-DAC4-4055-AB2E-37AF791C484E}" type="parTrans" cxnId="{6D75EC37-35A2-40F0-91F5-683DC3783235}">
      <dgm:prSet/>
      <dgm:spPr/>
      <dgm:t>
        <a:bodyPr/>
        <a:lstStyle/>
        <a:p>
          <a:endParaRPr lang="ru-RU"/>
        </a:p>
      </dgm:t>
    </dgm:pt>
    <dgm:pt modelId="{7E30A12C-3DE5-4715-8A75-7A91A247E8CF}" type="sibTrans" cxnId="{6D75EC37-35A2-40F0-91F5-683DC3783235}">
      <dgm:prSet/>
      <dgm:spPr/>
      <dgm:t>
        <a:bodyPr/>
        <a:lstStyle/>
        <a:p>
          <a:endParaRPr lang="ru-RU"/>
        </a:p>
      </dgm:t>
    </dgm:pt>
    <dgm:pt modelId="{88C9024B-0DA0-4C79-B1AC-BC69963AB97C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449 человек в возрасте от 14 до 30 лет (включительно) прошли обучение по образовательным программам, направленным на приобретение навыков добровольческой деятельности</a:t>
          </a:r>
          <a:endParaRPr lang="ru-RU" dirty="0"/>
        </a:p>
      </dgm:t>
    </dgm:pt>
    <dgm:pt modelId="{5A1F6F96-759B-41C0-9005-AA0485C645E5}" type="sibTrans" cxnId="{AD1D3FF4-657A-40A9-903D-975EF5DBF84B}">
      <dgm:prSet/>
      <dgm:spPr/>
      <dgm:t>
        <a:bodyPr/>
        <a:lstStyle/>
        <a:p>
          <a:endParaRPr lang="ru-RU"/>
        </a:p>
      </dgm:t>
    </dgm:pt>
    <dgm:pt modelId="{1FD8FD82-C5DF-47EC-B5EF-3EA03ABBE9CA}" type="parTrans" cxnId="{AD1D3FF4-657A-40A9-903D-975EF5DBF84B}">
      <dgm:prSet/>
      <dgm:spPr/>
      <dgm:t>
        <a:bodyPr/>
        <a:lstStyle/>
        <a:p>
          <a:endParaRPr lang="ru-RU"/>
        </a:p>
      </dgm:t>
    </dgm:pt>
    <dgm:pt modelId="{93F9FAED-FFA4-43D9-86D7-7D3A2761E72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dirty="0">
            <a:solidFill>
              <a:srgbClr val="C00000"/>
            </a:solidFill>
          </a:endParaRPr>
        </a:p>
      </dgm:t>
    </dgm:pt>
    <dgm:pt modelId="{81A45C20-76CA-4776-8020-2E252765555A}" type="sibTrans" cxnId="{021774D1-BB30-4454-A00E-1E301C3E6939}">
      <dgm:prSet/>
      <dgm:spPr/>
      <dgm:t>
        <a:bodyPr/>
        <a:lstStyle/>
        <a:p>
          <a:endParaRPr lang="ru-RU"/>
        </a:p>
      </dgm:t>
    </dgm:pt>
    <dgm:pt modelId="{9AA1230D-BD4A-4CD4-991C-CA002ACA058B}" type="parTrans" cxnId="{021774D1-BB30-4454-A00E-1E301C3E6939}">
      <dgm:prSet/>
      <dgm:spPr/>
      <dgm:t>
        <a:bodyPr/>
        <a:lstStyle/>
        <a:p>
          <a:endParaRPr lang="ru-RU"/>
        </a:p>
      </dgm:t>
    </dgm:pt>
    <dgm:pt modelId="{1994F803-9252-492D-9E5C-48F9ADA9A54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dirty="0">
            <a:solidFill>
              <a:srgbClr val="C00000"/>
            </a:solidFill>
          </a:endParaRPr>
        </a:p>
      </dgm:t>
    </dgm:pt>
    <dgm:pt modelId="{1BF09B2A-0DCE-4DF2-91D1-A4116C22DD03}" type="parTrans" cxnId="{C35E457A-2573-4AE2-8343-6EA289B0FC5D}">
      <dgm:prSet/>
      <dgm:spPr/>
      <dgm:t>
        <a:bodyPr/>
        <a:lstStyle/>
        <a:p>
          <a:endParaRPr lang="ru-RU"/>
        </a:p>
      </dgm:t>
    </dgm:pt>
    <dgm:pt modelId="{8BBADD3D-0C6F-4173-8B4E-295B5E683B4B}" type="sibTrans" cxnId="{C35E457A-2573-4AE2-8343-6EA289B0FC5D}">
      <dgm:prSet/>
      <dgm:spPr/>
      <dgm:t>
        <a:bodyPr/>
        <a:lstStyle/>
        <a:p>
          <a:endParaRPr lang="ru-RU"/>
        </a:p>
      </dgm:t>
    </dgm:pt>
    <dgm:pt modelId="{D477F178-AF6B-4D7C-B4B7-4FFB0C002738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3006 человек в возрасте от 14 до 30 лет (включительно), были вовлечены в реализацию всех мероприятий по развитию добровольчества и </a:t>
          </a:r>
          <a:r>
            <a:rPr lang="ru-RU" dirty="0" err="1" smtClean="0"/>
            <a:t>волонтерства</a:t>
          </a:r>
          <a:r>
            <a:rPr lang="ru-RU" dirty="0" smtClean="0"/>
            <a:t> на территории города</a:t>
          </a:r>
          <a:endParaRPr lang="ru-RU" dirty="0"/>
        </a:p>
      </dgm:t>
    </dgm:pt>
    <dgm:pt modelId="{710F1B8B-0AAE-4A7A-AAE0-9ECD42811DD2}" type="parTrans" cxnId="{353BFE86-8392-4940-A7A9-D25B12FCF04B}">
      <dgm:prSet/>
      <dgm:spPr/>
      <dgm:t>
        <a:bodyPr/>
        <a:lstStyle/>
        <a:p>
          <a:endParaRPr lang="ru-RU"/>
        </a:p>
      </dgm:t>
    </dgm:pt>
    <dgm:pt modelId="{8510CDB8-F234-45A5-9FDD-65F3BECE7728}" type="sibTrans" cxnId="{353BFE86-8392-4940-A7A9-D25B12FCF04B}">
      <dgm:prSet/>
      <dgm:spPr/>
      <dgm:t>
        <a:bodyPr/>
        <a:lstStyle/>
        <a:p>
          <a:endParaRPr lang="ru-RU"/>
        </a:p>
      </dgm:t>
    </dgm:pt>
    <dgm:pt modelId="{B9835C49-4FE0-448C-8A03-6EC3DAA89F1B}">
      <dgm:prSet/>
      <dgm:spPr/>
      <dgm:t>
        <a:bodyPr/>
        <a:lstStyle/>
        <a:p>
          <a:r>
            <a:rPr lang="ru-RU" dirty="0" smtClean="0"/>
            <a:t>12 волонтеров города Череповца приняли участие в </a:t>
          </a:r>
          <a:r>
            <a:rPr lang="en-US" dirty="0" smtClean="0"/>
            <a:t>XIX</a:t>
          </a:r>
          <a:r>
            <a:rPr lang="ru-RU" dirty="0" smtClean="0"/>
            <a:t> Всемирном фестивале молодежи и студентов (г. Сочи)</a:t>
          </a:r>
          <a:endParaRPr lang="ru-RU" dirty="0"/>
        </a:p>
      </dgm:t>
    </dgm:pt>
    <dgm:pt modelId="{3664E2B8-2A5C-4968-8B16-2FAF34CBB0DE}" type="parTrans" cxnId="{5855B031-4AC0-4B22-9AD3-F25C6E7276E4}">
      <dgm:prSet/>
      <dgm:spPr/>
      <dgm:t>
        <a:bodyPr/>
        <a:lstStyle/>
        <a:p>
          <a:endParaRPr lang="ru-RU"/>
        </a:p>
      </dgm:t>
    </dgm:pt>
    <dgm:pt modelId="{2F8A0A5C-1155-4463-BDEF-D12C38BEA076}" type="sibTrans" cxnId="{5855B031-4AC0-4B22-9AD3-F25C6E7276E4}">
      <dgm:prSet/>
      <dgm:spPr/>
      <dgm:t>
        <a:bodyPr/>
        <a:lstStyle/>
        <a:p>
          <a:endParaRPr lang="ru-RU"/>
        </a:p>
      </dgm:t>
    </dgm:pt>
    <dgm:pt modelId="{3CDFA04E-9D4E-4BC7-A810-0B83B3FE32E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dirty="0">
            <a:solidFill>
              <a:srgbClr val="C00000"/>
            </a:solidFill>
          </a:endParaRPr>
        </a:p>
      </dgm:t>
    </dgm:pt>
    <dgm:pt modelId="{987241D6-2ECB-4038-841B-38F6793DE44B}" type="sibTrans" cxnId="{EC3C8B8B-8AC5-4B85-9657-7158EBF27D52}">
      <dgm:prSet/>
      <dgm:spPr/>
      <dgm:t>
        <a:bodyPr/>
        <a:lstStyle/>
        <a:p>
          <a:endParaRPr lang="ru-RU"/>
        </a:p>
      </dgm:t>
    </dgm:pt>
    <dgm:pt modelId="{43C75DED-9DE7-415A-A5EA-6F0B6833EC76}" type="parTrans" cxnId="{EC3C8B8B-8AC5-4B85-9657-7158EBF27D52}">
      <dgm:prSet/>
      <dgm:spPr/>
      <dgm:t>
        <a:bodyPr/>
        <a:lstStyle/>
        <a:p>
          <a:endParaRPr lang="ru-RU"/>
        </a:p>
      </dgm:t>
    </dgm:pt>
    <dgm:pt modelId="{E61ED44D-C95F-4748-86AA-BE292055BEF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На территории города создано более 30 волонтерских отрядов, 20 из которых созданы лицами в возрасте от 14 до 30 лет. </a:t>
          </a:r>
          <a:endParaRPr lang="ru-RU" dirty="0"/>
        </a:p>
      </dgm:t>
    </dgm:pt>
    <dgm:pt modelId="{7F962881-3A59-4C5B-89BF-7C8A4E66D62D}" type="sibTrans" cxnId="{1B6EF22C-5948-47BB-A774-D555E9A55DAD}">
      <dgm:prSet/>
      <dgm:spPr/>
      <dgm:t>
        <a:bodyPr/>
        <a:lstStyle/>
        <a:p>
          <a:endParaRPr lang="ru-RU"/>
        </a:p>
      </dgm:t>
    </dgm:pt>
    <dgm:pt modelId="{C192F8AA-4460-4793-AE1C-0A0BD09EA969}" type="parTrans" cxnId="{1B6EF22C-5948-47BB-A774-D555E9A55DAD}">
      <dgm:prSet/>
      <dgm:spPr/>
      <dgm:t>
        <a:bodyPr/>
        <a:lstStyle/>
        <a:p>
          <a:endParaRPr lang="ru-RU"/>
        </a:p>
      </dgm:t>
    </dgm:pt>
    <dgm:pt modelId="{516BFBE4-3E00-42C3-9E4D-4E395326CCAD}">
      <dgm:prSet/>
      <dgm:spPr/>
      <dgm:t>
        <a:bodyPr/>
        <a:lstStyle/>
        <a:p>
          <a:r>
            <a:rPr lang="ru-RU" dirty="0" smtClean="0"/>
            <a:t>двое волонтеров вошли в число лучших волонтеров фестиваля</a:t>
          </a:r>
          <a:endParaRPr lang="ru-RU" dirty="0"/>
        </a:p>
      </dgm:t>
    </dgm:pt>
    <dgm:pt modelId="{2408ED8D-34A3-4EE2-BAE6-D28E40C53D15}" type="parTrans" cxnId="{DC9441C4-E78F-4755-A0D3-E759EF8A3B3E}">
      <dgm:prSet/>
      <dgm:spPr/>
    </dgm:pt>
    <dgm:pt modelId="{C05FA228-01E8-484B-AB5E-068FE830FC26}" type="sibTrans" cxnId="{DC9441C4-E78F-4755-A0D3-E759EF8A3B3E}">
      <dgm:prSet/>
      <dgm:spPr/>
    </dgm:pt>
    <dgm:pt modelId="{2B9EBBCE-BF33-4281-A7D9-DCA1DE44411F}" type="pres">
      <dgm:prSet presAssocID="{AB842098-38C4-4CD9-A9F1-7D0BB682E0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A6507-6E84-4BF5-88E5-E8D1368BD9D1}" type="pres">
      <dgm:prSet presAssocID="{B25B04F9-EF39-4E9A-9A42-2EA66D064C67}" presName="composite" presStyleCnt="0"/>
      <dgm:spPr/>
    </dgm:pt>
    <dgm:pt modelId="{CCC64D92-BF1A-462E-989A-5CB3A2A6C9A4}" type="pres">
      <dgm:prSet presAssocID="{B25B04F9-EF39-4E9A-9A42-2EA66D064C6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15CF-A7BC-4794-83DD-1524500C5AEB}" type="pres">
      <dgm:prSet presAssocID="{B25B04F9-EF39-4E9A-9A42-2EA66D064C6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02EF8-6A84-4818-B419-35C5A31F629C}" type="pres">
      <dgm:prSet presAssocID="{7E30A12C-3DE5-4715-8A75-7A91A247E8CF}" presName="sp" presStyleCnt="0"/>
      <dgm:spPr/>
    </dgm:pt>
    <dgm:pt modelId="{7899589C-4CA2-41D1-8D40-E2DDD34221F6}" type="pres">
      <dgm:prSet presAssocID="{3CDFA04E-9D4E-4BC7-A810-0B83B3FE32E6}" presName="composite" presStyleCnt="0"/>
      <dgm:spPr/>
    </dgm:pt>
    <dgm:pt modelId="{1AAF5E38-CE07-4E25-A2AC-6A29E234EFAB}" type="pres">
      <dgm:prSet presAssocID="{3CDFA04E-9D4E-4BC7-A810-0B83B3FE32E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80450-DFB3-42EA-A7A2-7DB4AF0FC1CA}" type="pres">
      <dgm:prSet presAssocID="{3CDFA04E-9D4E-4BC7-A810-0B83B3FE32E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78AFA-FCA7-4830-9575-2FEBDB1099E1}" type="pres">
      <dgm:prSet presAssocID="{987241D6-2ECB-4038-841B-38F6793DE44B}" presName="sp" presStyleCnt="0"/>
      <dgm:spPr/>
    </dgm:pt>
    <dgm:pt modelId="{FB2E57E1-B5DB-4869-B0F2-EA1469BD59FA}" type="pres">
      <dgm:prSet presAssocID="{93F9FAED-FFA4-43D9-86D7-7D3A2761E725}" presName="composite" presStyleCnt="0"/>
      <dgm:spPr/>
    </dgm:pt>
    <dgm:pt modelId="{C0EA98F8-5F0E-48E1-8EFE-5AF9FDF8D507}" type="pres">
      <dgm:prSet presAssocID="{93F9FAED-FFA4-43D9-86D7-7D3A2761E72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CD5A5-CE24-4CBC-BF39-70B9AF958A61}" type="pres">
      <dgm:prSet presAssocID="{93F9FAED-FFA4-43D9-86D7-7D3A2761E72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25070-A48C-412C-88C9-9461004EFE6B}" type="pres">
      <dgm:prSet presAssocID="{81A45C20-76CA-4776-8020-2E252765555A}" presName="sp" presStyleCnt="0"/>
      <dgm:spPr/>
    </dgm:pt>
    <dgm:pt modelId="{19D121E2-D0FF-42A3-80B3-B5C821C4876E}" type="pres">
      <dgm:prSet presAssocID="{1994F803-9252-492D-9E5C-48F9ADA9A547}" presName="composite" presStyleCnt="0"/>
      <dgm:spPr/>
    </dgm:pt>
    <dgm:pt modelId="{026912C2-64CC-45C7-956F-2CBA050168B1}" type="pres">
      <dgm:prSet presAssocID="{1994F803-9252-492D-9E5C-48F9ADA9A54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A5178-38F7-4236-9B7F-9E31A024E3C3}" type="pres">
      <dgm:prSet presAssocID="{1994F803-9252-492D-9E5C-48F9ADA9A54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DE542-CC4B-4B13-9D21-DCC52100EEA9}" type="presOf" srcId="{B9835C49-4FE0-448C-8A03-6EC3DAA89F1B}" destId="{00FA5178-38F7-4236-9B7F-9E31A024E3C3}" srcOrd="0" destOrd="0" presId="urn:microsoft.com/office/officeart/2005/8/layout/chevron2"/>
    <dgm:cxn modelId="{C35E457A-2573-4AE2-8343-6EA289B0FC5D}" srcId="{AB842098-38C4-4CD9-A9F1-7D0BB682E0D7}" destId="{1994F803-9252-492D-9E5C-48F9ADA9A547}" srcOrd="3" destOrd="0" parTransId="{1BF09B2A-0DCE-4DF2-91D1-A4116C22DD03}" sibTransId="{8BBADD3D-0C6F-4173-8B4E-295B5E683B4B}"/>
    <dgm:cxn modelId="{021774D1-BB30-4454-A00E-1E301C3E6939}" srcId="{AB842098-38C4-4CD9-A9F1-7D0BB682E0D7}" destId="{93F9FAED-FFA4-43D9-86D7-7D3A2761E725}" srcOrd="2" destOrd="0" parTransId="{9AA1230D-BD4A-4CD4-991C-CA002ACA058B}" sibTransId="{81A45C20-76CA-4776-8020-2E252765555A}"/>
    <dgm:cxn modelId="{87DDDD03-0737-4930-8C99-764122F306AD}" type="presOf" srcId="{B25B04F9-EF39-4E9A-9A42-2EA66D064C67}" destId="{CCC64D92-BF1A-462E-989A-5CB3A2A6C9A4}" srcOrd="0" destOrd="0" presId="urn:microsoft.com/office/officeart/2005/8/layout/chevron2"/>
    <dgm:cxn modelId="{AD1D3FF4-657A-40A9-903D-975EF5DBF84B}" srcId="{3CDFA04E-9D4E-4BC7-A810-0B83B3FE32E6}" destId="{88C9024B-0DA0-4C79-B1AC-BC69963AB97C}" srcOrd="0" destOrd="0" parTransId="{1FD8FD82-C5DF-47EC-B5EF-3EA03ABBE9CA}" sibTransId="{5A1F6F96-759B-41C0-9005-AA0485C645E5}"/>
    <dgm:cxn modelId="{DC9441C4-E78F-4755-A0D3-E759EF8A3B3E}" srcId="{1994F803-9252-492D-9E5C-48F9ADA9A547}" destId="{516BFBE4-3E00-42C3-9E4D-4E395326CCAD}" srcOrd="1" destOrd="0" parTransId="{2408ED8D-34A3-4EE2-BAE6-D28E40C53D15}" sibTransId="{C05FA228-01E8-484B-AB5E-068FE830FC26}"/>
    <dgm:cxn modelId="{245EBD5D-B008-44E3-8C8A-5F760EFCB8A1}" type="presOf" srcId="{516BFBE4-3E00-42C3-9E4D-4E395326CCAD}" destId="{00FA5178-38F7-4236-9B7F-9E31A024E3C3}" srcOrd="0" destOrd="1" presId="urn:microsoft.com/office/officeart/2005/8/layout/chevron2"/>
    <dgm:cxn modelId="{EC3C8B8B-8AC5-4B85-9657-7158EBF27D52}" srcId="{AB842098-38C4-4CD9-A9F1-7D0BB682E0D7}" destId="{3CDFA04E-9D4E-4BC7-A810-0B83B3FE32E6}" srcOrd="1" destOrd="0" parTransId="{43C75DED-9DE7-415A-A5EA-6F0B6833EC76}" sibTransId="{987241D6-2ECB-4038-841B-38F6793DE44B}"/>
    <dgm:cxn modelId="{C64CF6F4-ECF2-4605-AA12-515698994AB6}" type="presOf" srcId="{3CDFA04E-9D4E-4BC7-A810-0B83B3FE32E6}" destId="{1AAF5E38-CE07-4E25-A2AC-6A29E234EFAB}" srcOrd="0" destOrd="0" presId="urn:microsoft.com/office/officeart/2005/8/layout/chevron2"/>
    <dgm:cxn modelId="{5855B031-4AC0-4B22-9AD3-F25C6E7276E4}" srcId="{1994F803-9252-492D-9E5C-48F9ADA9A547}" destId="{B9835C49-4FE0-448C-8A03-6EC3DAA89F1B}" srcOrd="0" destOrd="0" parTransId="{3664E2B8-2A5C-4968-8B16-2FAF34CBB0DE}" sibTransId="{2F8A0A5C-1155-4463-BDEF-D12C38BEA076}"/>
    <dgm:cxn modelId="{C7C2BDB8-0287-4302-B9A4-780A42966312}" type="presOf" srcId="{E61ED44D-C95F-4748-86AA-BE292055BEF0}" destId="{EBCC15CF-A7BC-4794-83DD-1524500C5AEB}" srcOrd="0" destOrd="0" presId="urn:microsoft.com/office/officeart/2005/8/layout/chevron2"/>
    <dgm:cxn modelId="{E6996C2F-45B0-4ABF-A2B9-085BD16708B1}" type="presOf" srcId="{93F9FAED-FFA4-43D9-86D7-7D3A2761E725}" destId="{C0EA98F8-5F0E-48E1-8EFE-5AF9FDF8D507}" srcOrd="0" destOrd="0" presId="urn:microsoft.com/office/officeart/2005/8/layout/chevron2"/>
    <dgm:cxn modelId="{C55FB756-1D3E-41DA-9A4E-EA8F42140FC1}" type="presOf" srcId="{D477F178-AF6B-4D7C-B4B7-4FFB0C002738}" destId="{375CD5A5-CE24-4CBC-BF39-70B9AF958A61}" srcOrd="0" destOrd="0" presId="urn:microsoft.com/office/officeart/2005/8/layout/chevron2"/>
    <dgm:cxn modelId="{48FED9C6-5CA2-492B-B54D-9D8C0CEAA05D}" type="presOf" srcId="{1994F803-9252-492D-9E5C-48F9ADA9A547}" destId="{026912C2-64CC-45C7-956F-2CBA050168B1}" srcOrd="0" destOrd="0" presId="urn:microsoft.com/office/officeart/2005/8/layout/chevron2"/>
    <dgm:cxn modelId="{CD7AFE3D-35A3-4419-90C3-AF1F822CE0E4}" type="presOf" srcId="{88C9024B-0DA0-4C79-B1AC-BC69963AB97C}" destId="{AA880450-DFB3-42EA-A7A2-7DB4AF0FC1CA}" srcOrd="0" destOrd="0" presId="urn:microsoft.com/office/officeart/2005/8/layout/chevron2"/>
    <dgm:cxn modelId="{91A8486F-35F4-4D74-8346-B143C4C8635E}" type="presOf" srcId="{AB842098-38C4-4CD9-A9F1-7D0BB682E0D7}" destId="{2B9EBBCE-BF33-4281-A7D9-DCA1DE44411F}" srcOrd="0" destOrd="0" presId="urn:microsoft.com/office/officeart/2005/8/layout/chevron2"/>
    <dgm:cxn modelId="{6D75EC37-35A2-40F0-91F5-683DC3783235}" srcId="{AB842098-38C4-4CD9-A9F1-7D0BB682E0D7}" destId="{B25B04F9-EF39-4E9A-9A42-2EA66D064C67}" srcOrd="0" destOrd="0" parTransId="{69E6A44B-DAC4-4055-AB2E-37AF791C484E}" sibTransId="{7E30A12C-3DE5-4715-8A75-7A91A247E8CF}"/>
    <dgm:cxn modelId="{353BFE86-8392-4940-A7A9-D25B12FCF04B}" srcId="{93F9FAED-FFA4-43D9-86D7-7D3A2761E725}" destId="{D477F178-AF6B-4D7C-B4B7-4FFB0C002738}" srcOrd="0" destOrd="0" parTransId="{710F1B8B-0AAE-4A7A-AAE0-9ECD42811DD2}" sibTransId="{8510CDB8-F234-45A5-9FDD-65F3BECE7728}"/>
    <dgm:cxn modelId="{1B6EF22C-5948-47BB-A774-D555E9A55DAD}" srcId="{B25B04F9-EF39-4E9A-9A42-2EA66D064C67}" destId="{E61ED44D-C95F-4748-86AA-BE292055BEF0}" srcOrd="0" destOrd="0" parTransId="{C192F8AA-4460-4793-AE1C-0A0BD09EA969}" sibTransId="{7F962881-3A59-4C5B-89BF-7C8A4E66D62D}"/>
    <dgm:cxn modelId="{C5CF7160-5F59-4D62-9C19-DCFECB57661D}" type="presParOf" srcId="{2B9EBBCE-BF33-4281-A7D9-DCA1DE44411F}" destId="{3DDA6507-6E84-4BF5-88E5-E8D1368BD9D1}" srcOrd="0" destOrd="0" presId="urn:microsoft.com/office/officeart/2005/8/layout/chevron2"/>
    <dgm:cxn modelId="{9EFDBD35-0FFB-4657-9542-F203805BEFF8}" type="presParOf" srcId="{3DDA6507-6E84-4BF5-88E5-E8D1368BD9D1}" destId="{CCC64D92-BF1A-462E-989A-5CB3A2A6C9A4}" srcOrd="0" destOrd="0" presId="urn:microsoft.com/office/officeart/2005/8/layout/chevron2"/>
    <dgm:cxn modelId="{0908B599-47BF-4A13-8C81-D3B9FB8B94C9}" type="presParOf" srcId="{3DDA6507-6E84-4BF5-88E5-E8D1368BD9D1}" destId="{EBCC15CF-A7BC-4794-83DD-1524500C5AEB}" srcOrd="1" destOrd="0" presId="urn:microsoft.com/office/officeart/2005/8/layout/chevron2"/>
    <dgm:cxn modelId="{40EAC5A1-EE7E-4C59-BE5A-947DBD05C279}" type="presParOf" srcId="{2B9EBBCE-BF33-4281-A7D9-DCA1DE44411F}" destId="{94A02EF8-6A84-4818-B419-35C5A31F629C}" srcOrd="1" destOrd="0" presId="urn:microsoft.com/office/officeart/2005/8/layout/chevron2"/>
    <dgm:cxn modelId="{E95F76CF-4EA2-426B-A1A9-27995FBED092}" type="presParOf" srcId="{2B9EBBCE-BF33-4281-A7D9-DCA1DE44411F}" destId="{7899589C-4CA2-41D1-8D40-E2DDD34221F6}" srcOrd="2" destOrd="0" presId="urn:microsoft.com/office/officeart/2005/8/layout/chevron2"/>
    <dgm:cxn modelId="{4471B68C-19C3-482F-8515-0480BA693882}" type="presParOf" srcId="{7899589C-4CA2-41D1-8D40-E2DDD34221F6}" destId="{1AAF5E38-CE07-4E25-A2AC-6A29E234EFAB}" srcOrd="0" destOrd="0" presId="urn:microsoft.com/office/officeart/2005/8/layout/chevron2"/>
    <dgm:cxn modelId="{0D1F7FF5-C06A-4271-B961-666135284A84}" type="presParOf" srcId="{7899589C-4CA2-41D1-8D40-E2DDD34221F6}" destId="{AA880450-DFB3-42EA-A7A2-7DB4AF0FC1CA}" srcOrd="1" destOrd="0" presId="urn:microsoft.com/office/officeart/2005/8/layout/chevron2"/>
    <dgm:cxn modelId="{9FAAD69E-8A48-4CC0-A77B-EC5112906DE9}" type="presParOf" srcId="{2B9EBBCE-BF33-4281-A7D9-DCA1DE44411F}" destId="{FEA78AFA-FCA7-4830-9575-2FEBDB1099E1}" srcOrd="3" destOrd="0" presId="urn:microsoft.com/office/officeart/2005/8/layout/chevron2"/>
    <dgm:cxn modelId="{65C7F847-2E92-4B04-A020-33D68188E37F}" type="presParOf" srcId="{2B9EBBCE-BF33-4281-A7D9-DCA1DE44411F}" destId="{FB2E57E1-B5DB-4869-B0F2-EA1469BD59FA}" srcOrd="4" destOrd="0" presId="urn:microsoft.com/office/officeart/2005/8/layout/chevron2"/>
    <dgm:cxn modelId="{18F4CBBD-7CB9-42CB-8BCB-B48FB4B29BB5}" type="presParOf" srcId="{FB2E57E1-B5DB-4869-B0F2-EA1469BD59FA}" destId="{C0EA98F8-5F0E-48E1-8EFE-5AF9FDF8D507}" srcOrd="0" destOrd="0" presId="urn:microsoft.com/office/officeart/2005/8/layout/chevron2"/>
    <dgm:cxn modelId="{C4609C00-3C77-4977-BE2E-C577605C257F}" type="presParOf" srcId="{FB2E57E1-B5DB-4869-B0F2-EA1469BD59FA}" destId="{375CD5A5-CE24-4CBC-BF39-70B9AF958A61}" srcOrd="1" destOrd="0" presId="urn:microsoft.com/office/officeart/2005/8/layout/chevron2"/>
    <dgm:cxn modelId="{A6F4F142-A1C8-49FD-B35F-EC5EDC2796D4}" type="presParOf" srcId="{2B9EBBCE-BF33-4281-A7D9-DCA1DE44411F}" destId="{83F25070-A48C-412C-88C9-9461004EFE6B}" srcOrd="5" destOrd="0" presId="urn:microsoft.com/office/officeart/2005/8/layout/chevron2"/>
    <dgm:cxn modelId="{F50D3D5E-F05C-4714-9BBC-E7BA9A8CF9B3}" type="presParOf" srcId="{2B9EBBCE-BF33-4281-A7D9-DCA1DE44411F}" destId="{19D121E2-D0FF-42A3-80B3-B5C821C4876E}" srcOrd="6" destOrd="0" presId="urn:microsoft.com/office/officeart/2005/8/layout/chevron2"/>
    <dgm:cxn modelId="{1EA508EA-CDB4-4062-9A9B-508E6E7A0F6C}" type="presParOf" srcId="{19D121E2-D0FF-42A3-80B3-B5C821C4876E}" destId="{026912C2-64CC-45C7-956F-2CBA050168B1}" srcOrd="0" destOrd="0" presId="urn:microsoft.com/office/officeart/2005/8/layout/chevron2"/>
    <dgm:cxn modelId="{B3BC3D77-98A8-44D5-9FCE-1748CB1FE700}" type="presParOf" srcId="{19D121E2-D0FF-42A3-80B3-B5C821C4876E}" destId="{00FA5178-38F7-4236-9B7F-9E31A024E3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59A646-C99C-4767-8605-ABF4AD0C8443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7F828-9402-4619-A8E8-75A313482E0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Цель Форума: </a:t>
          </a:r>
          <a:r>
            <a:rPr lang="ru-RU" sz="1800" dirty="0" smtClean="0"/>
            <a:t>подведение итогов Года Добровольца на территории города Череповца, демонстрация лучших достижений (проектов) в сфере добровольчества (</a:t>
          </a:r>
          <a:r>
            <a:rPr lang="ru-RU" sz="1800" dirty="0" err="1" smtClean="0"/>
            <a:t>волонтерства</a:t>
          </a:r>
          <a:r>
            <a:rPr lang="ru-RU" sz="1800" dirty="0" smtClean="0"/>
            <a:t>)</a:t>
          </a:r>
          <a:endParaRPr lang="ru-RU" sz="1800" dirty="0"/>
        </a:p>
      </dgm:t>
    </dgm:pt>
    <dgm:pt modelId="{9F9F63F2-C0E7-4DC4-A088-477AD0A54D09}" type="parTrans" cxnId="{81E7FDF2-290A-42C6-B80C-403B549B22CE}">
      <dgm:prSet/>
      <dgm:spPr/>
      <dgm:t>
        <a:bodyPr/>
        <a:lstStyle/>
        <a:p>
          <a:endParaRPr lang="ru-RU" sz="1800"/>
        </a:p>
      </dgm:t>
    </dgm:pt>
    <dgm:pt modelId="{28924D7D-0626-4961-87EF-47F03B4633DD}" type="sibTrans" cxnId="{81E7FDF2-290A-42C6-B80C-403B549B22CE}">
      <dgm:prSet/>
      <dgm:spPr/>
      <dgm:t>
        <a:bodyPr/>
        <a:lstStyle/>
        <a:p>
          <a:endParaRPr lang="ru-RU" sz="1800"/>
        </a:p>
      </dgm:t>
    </dgm:pt>
    <dgm:pt modelId="{0F1E8BA1-B1F1-450E-B004-AA457235EBD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dirty="0" smtClean="0"/>
            <a:t>Задачи: </a:t>
          </a:r>
          <a:endParaRPr lang="ru-RU" sz="1600" dirty="0" smtClean="0"/>
        </a:p>
        <a:p>
          <a:pPr algn="l"/>
          <a:r>
            <a:rPr lang="ru-RU" sz="1600" dirty="0" smtClean="0"/>
            <a:t>- обеспечить работу площадок, на которых будет организована</a:t>
          </a:r>
          <a:r>
            <a:rPr lang="ru-RU" sz="1200" dirty="0" smtClean="0"/>
            <a:t> </a:t>
          </a:r>
          <a:r>
            <a:rPr lang="ru-RU" sz="1600" dirty="0" smtClean="0"/>
            <a:t>образовательная</a:t>
          </a:r>
          <a:r>
            <a:rPr lang="ru-RU" sz="1200" dirty="0" smtClean="0"/>
            <a:t> </a:t>
          </a:r>
          <a:r>
            <a:rPr lang="ru-RU" sz="1600" dirty="0" smtClean="0"/>
            <a:t>программа с участием приглашенных спикеров по основным направлениям добровольчества в городе Череповце;</a:t>
          </a:r>
        </a:p>
        <a:p>
          <a:pPr algn="l"/>
          <a:r>
            <a:rPr lang="ru-RU" sz="1600" dirty="0" smtClean="0"/>
            <a:t>- организовать выставку добровольческих организаций и объединений, осуществляющих свою деятельность на территории города;</a:t>
          </a:r>
        </a:p>
        <a:p>
          <a:pPr algn="l"/>
          <a:r>
            <a:rPr lang="ru-RU" sz="1600" dirty="0" smtClean="0"/>
            <a:t>- организовать проведение церемонии награждения лучших добровольцев города по итогам работы за 2018 год.</a:t>
          </a:r>
          <a:endParaRPr lang="ru-RU" sz="1600" dirty="0"/>
        </a:p>
      </dgm:t>
    </dgm:pt>
    <dgm:pt modelId="{30787B5D-EC62-4516-BF19-F091F5AA6488}" type="parTrans" cxnId="{AEF67119-4BC8-4BC6-BF3A-AEA3E4C22FBD}">
      <dgm:prSet/>
      <dgm:spPr/>
      <dgm:t>
        <a:bodyPr/>
        <a:lstStyle/>
        <a:p>
          <a:endParaRPr lang="ru-RU" sz="1800"/>
        </a:p>
      </dgm:t>
    </dgm:pt>
    <dgm:pt modelId="{C4E0A83A-CD52-4DB3-9F7F-5EA3EFE91421}" type="sibTrans" cxnId="{AEF67119-4BC8-4BC6-BF3A-AEA3E4C22FBD}">
      <dgm:prSet/>
      <dgm:spPr/>
      <dgm:t>
        <a:bodyPr/>
        <a:lstStyle/>
        <a:p>
          <a:endParaRPr lang="ru-RU" sz="1800"/>
        </a:p>
      </dgm:t>
    </dgm:pt>
    <dgm:pt modelId="{A8B9288F-F979-49E8-922A-E0E3CA78848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Участники: </a:t>
          </a:r>
          <a:r>
            <a:rPr lang="ru-RU" sz="1400" dirty="0" smtClean="0"/>
            <a:t>активные представители добровольческих и волонтерских организаций и объединений города. Общее количество участников – 600 чел. </a:t>
          </a:r>
        </a:p>
        <a:p>
          <a:r>
            <a:rPr lang="ru-RU" sz="1400" dirty="0" smtClean="0"/>
            <a:t>+ 50 чел. волонтеры и организаторы мероприятия</a:t>
          </a:r>
          <a:endParaRPr lang="ru-RU" sz="1400" dirty="0"/>
        </a:p>
      </dgm:t>
    </dgm:pt>
    <dgm:pt modelId="{0C600C22-8857-4E7B-A40D-C9F16A9D49E6}" type="parTrans" cxnId="{91E93542-07B8-47E6-893D-FD994B48D925}">
      <dgm:prSet/>
      <dgm:spPr/>
      <dgm:t>
        <a:bodyPr/>
        <a:lstStyle/>
        <a:p>
          <a:endParaRPr lang="ru-RU" sz="1800"/>
        </a:p>
      </dgm:t>
    </dgm:pt>
    <dgm:pt modelId="{7FBB96D2-F28A-4FEE-BC1A-034F560FC9A9}" type="sibTrans" cxnId="{91E93542-07B8-47E6-893D-FD994B48D925}">
      <dgm:prSet/>
      <dgm:spPr/>
      <dgm:t>
        <a:bodyPr/>
        <a:lstStyle/>
        <a:p>
          <a:endParaRPr lang="ru-RU" sz="1800"/>
        </a:p>
      </dgm:t>
    </dgm:pt>
    <dgm:pt modelId="{B121EA44-66C6-4109-B9A4-76EB0B8FFD94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Программа Форума:</a:t>
          </a:r>
          <a:endParaRPr lang="ru-RU" sz="1600" dirty="0" smtClean="0"/>
        </a:p>
        <a:p>
          <a:r>
            <a:rPr lang="ru-RU" sz="1600" dirty="0" smtClean="0"/>
            <a:t>1. Открытие Форума;</a:t>
          </a:r>
        </a:p>
        <a:p>
          <a:r>
            <a:rPr lang="ru-RU" sz="1600" dirty="0" smtClean="0"/>
            <a:t>2.Работа образовательных площадок (теоретический блок)/выступления приглашенных спикеров;</a:t>
          </a:r>
        </a:p>
        <a:p>
          <a:r>
            <a:rPr lang="ru-RU" sz="1600" dirty="0" smtClean="0"/>
            <a:t>3.Кофе-брейк/работа интерактивных площадок;</a:t>
          </a:r>
        </a:p>
        <a:p>
          <a:r>
            <a:rPr lang="ru-RU" sz="1600" dirty="0" smtClean="0"/>
            <a:t>4. Работа образовательных площадок (практический блок) / работа приглашенных спикеров;</a:t>
          </a:r>
        </a:p>
        <a:p>
          <a:r>
            <a:rPr lang="ru-RU" sz="1600" dirty="0" smtClean="0"/>
            <a:t>5. Закрытие Форума, награждение лучших добровольцев города..</a:t>
          </a:r>
          <a:endParaRPr lang="ru-RU" sz="1600" dirty="0"/>
        </a:p>
      </dgm:t>
    </dgm:pt>
    <dgm:pt modelId="{10F3BBFE-DF4F-4559-9BAB-35E0A9AE76C2}" type="parTrans" cxnId="{5E7EB39B-151E-49A1-B361-5DA9CDA2EE8A}">
      <dgm:prSet/>
      <dgm:spPr/>
      <dgm:t>
        <a:bodyPr/>
        <a:lstStyle/>
        <a:p>
          <a:endParaRPr lang="ru-RU" sz="1800"/>
        </a:p>
      </dgm:t>
    </dgm:pt>
    <dgm:pt modelId="{AC56D0EF-4124-43F9-8F41-6FEDD4984562}" type="sibTrans" cxnId="{5E7EB39B-151E-49A1-B361-5DA9CDA2EE8A}">
      <dgm:prSet/>
      <dgm:spPr/>
      <dgm:t>
        <a:bodyPr/>
        <a:lstStyle/>
        <a:p>
          <a:endParaRPr lang="ru-RU" sz="1800"/>
        </a:p>
      </dgm:t>
    </dgm:pt>
    <dgm:pt modelId="{E3AED126-C84E-49E3-AB40-799A166CDC30}" type="pres">
      <dgm:prSet presAssocID="{F659A646-C99C-4767-8605-ABF4AD0C84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A19D8A-775F-403D-A1C7-CD578A5AEAC9}" type="pres">
      <dgm:prSet presAssocID="{81B7F828-9402-4619-A8E8-75A313482E08}" presName="vertOne" presStyleCnt="0"/>
      <dgm:spPr/>
    </dgm:pt>
    <dgm:pt modelId="{D4FEEE69-F358-4AB1-A6C6-50CBDAA74FBC}" type="pres">
      <dgm:prSet presAssocID="{81B7F828-9402-4619-A8E8-75A313482E08}" presName="txOne" presStyleLbl="node0" presStyleIdx="0" presStyleCnt="1" custScaleY="73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E9AC8-F9A3-4D5A-AEC4-C459D0821755}" type="pres">
      <dgm:prSet presAssocID="{81B7F828-9402-4619-A8E8-75A313482E08}" presName="parTransOne" presStyleCnt="0"/>
      <dgm:spPr/>
    </dgm:pt>
    <dgm:pt modelId="{4645A0E9-22E0-4C1D-A3E6-2F9D820733F1}" type="pres">
      <dgm:prSet presAssocID="{81B7F828-9402-4619-A8E8-75A313482E08}" presName="horzOne" presStyleCnt="0"/>
      <dgm:spPr/>
    </dgm:pt>
    <dgm:pt modelId="{2612CDF5-5395-4317-91F9-6ECEA52A5391}" type="pres">
      <dgm:prSet presAssocID="{0F1E8BA1-B1F1-450E-B004-AA457235EBD3}" presName="vertTwo" presStyleCnt="0"/>
      <dgm:spPr/>
    </dgm:pt>
    <dgm:pt modelId="{CC0A3C2D-356C-409D-97E7-D28A03DB1EB1}" type="pres">
      <dgm:prSet presAssocID="{0F1E8BA1-B1F1-450E-B004-AA457235EBD3}" presName="txTwo" presStyleLbl="node2" presStyleIdx="0" presStyleCnt="2" custScaleX="95176" custScaleY="230943" custLinFactNeighborX="181" custLinFactNeighborY="-21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0211FA-7623-4A81-ABF3-DEC8B6A51760}" type="pres">
      <dgm:prSet presAssocID="{0F1E8BA1-B1F1-450E-B004-AA457235EBD3}" presName="parTransTwo" presStyleCnt="0"/>
      <dgm:spPr/>
    </dgm:pt>
    <dgm:pt modelId="{D3B7E875-C1C1-422E-A954-CFC2E818C3C6}" type="pres">
      <dgm:prSet presAssocID="{0F1E8BA1-B1F1-450E-B004-AA457235EBD3}" presName="horzTwo" presStyleCnt="0"/>
      <dgm:spPr/>
    </dgm:pt>
    <dgm:pt modelId="{D443B711-012A-4ACC-B2AD-C3BBF921CE73}" type="pres">
      <dgm:prSet presAssocID="{A8B9288F-F979-49E8-922A-E0E3CA788488}" presName="vertThree" presStyleCnt="0"/>
      <dgm:spPr/>
    </dgm:pt>
    <dgm:pt modelId="{6BEAD3E5-CAC0-40FB-99F1-D4AE2A181EF1}" type="pres">
      <dgm:prSet presAssocID="{A8B9288F-F979-49E8-922A-E0E3CA788488}" presName="txThree" presStyleLbl="node3" presStyleIdx="0" presStyleCnt="1" custScaleX="167972" custScaleY="73391" custLinFactNeighborX="-13070" custLinFactNeighborY="-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1F466D-8162-4CB9-8C82-47279CBD7854}" type="pres">
      <dgm:prSet presAssocID="{A8B9288F-F979-49E8-922A-E0E3CA788488}" presName="horzThree" presStyleCnt="0"/>
      <dgm:spPr/>
    </dgm:pt>
    <dgm:pt modelId="{84AF4253-E48A-4AE3-863D-547B86AF6D42}" type="pres">
      <dgm:prSet presAssocID="{C4E0A83A-CD52-4DB3-9F7F-5EA3EFE91421}" presName="sibSpaceTwo" presStyleCnt="0"/>
      <dgm:spPr/>
    </dgm:pt>
    <dgm:pt modelId="{1A846E81-AB5F-4FF5-A558-C547753D3978}" type="pres">
      <dgm:prSet presAssocID="{B121EA44-66C6-4109-B9A4-76EB0B8FFD94}" presName="vertTwo" presStyleCnt="0"/>
      <dgm:spPr/>
    </dgm:pt>
    <dgm:pt modelId="{AE76D1E9-E276-4521-9554-C46DC14A0A74}" type="pres">
      <dgm:prSet presAssocID="{B121EA44-66C6-4109-B9A4-76EB0B8FFD94}" presName="txTwo" presStyleLbl="node2" presStyleIdx="1" presStyleCnt="2" custScaleY="314012" custLinFactNeighborX="-1890" custLinFactNeighborY="20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736142-C01C-4275-8734-D2BA02AB7150}" type="pres">
      <dgm:prSet presAssocID="{B121EA44-66C6-4109-B9A4-76EB0B8FFD94}" presName="horzTwo" presStyleCnt="0"/>
      <dgm:spPr/>
    </dgm:pt>
  </dgm:ptLst>
  <dgm:cxnLst>
    <dgm:cxn modelId="{2B1EBF86-96E4-42F8-A24F-EC11ECA488D7}" type="presOf" srcId="{81B7F828-9402-4619-A8E8-75A313482E08}" destId="{D4FEEE69-F358-4AB1-A6C6-50CBDAA74FBC}" srcOrd="0" destOrd="0" presId="urn:microsoft.com/office/officeart/2005/8/layout/hierarchy4"/>
    <dgm:cxn modelId="{B931D2A0-9568-4F1A-8AD4-34C7AD30D0D6}" type="presOf" srcId="{0F1E8BA1-B1F1-450E-B004-AA457235EBD3}" destId="{CC0A3C2D-356C-409D-97E7-D28A03DB1EB1}" srcOrd="0" destOrd="0" presId="urn:microsoft.com/office/officeart/2005/8/layout/hierarchy4"/>
    <dgm:cxn modelId="{D85D7666-135B-484F-B99D-82A61C94A668}" type="presOf" srcId="{B121EA44-66C6-4109-B9A4-76EB0B8FFD94}" destId="{AE76D1E9-E276-4521-9554-C46DC14A0A74}" srcOrd="0" destOrd="0" presId="urn:microsoft.com/office/officeart/2005/8/layout/hierarchy4"/>
    <dgm:cxn modelId="{81E7FDF2-290A-42C6-B80C-403B549B22CE}" srcId="{F659A646-C99C-4767-8605-ABF4AD0C8443}" destId="{81B7F828-9402-4619-A8E8-75A313482E08}" srcOrd="0" destOrd="0" parTransId="{9F9F63F2-C0E7-4DC4-A088-477AD0A54D09}" sibTransId="{28924D7D-0626-4961-87EF-47F03B4633DD}"/>
    <dgm:cxn modelId="{4EDE1107-7E9B-488D-9BC2-12586A57E22F}" type="presOf" srcId="{F659A646-C99C-4767-8605-ABF4AD0C8443}" destId="{E3AED126-C84E-49E3-AB40-799A166CDC30}" srcOrd="0" destOrd="0" presId="urn:microsoft.com/office/officeart/2005/8/layout/hierarchy4"/>
    <dgm:cxn modelId="{5E7EB39B-151E-49A1-B361-5DA9CDA2EE8A}" srcId="{81B7F828-9402-4619-A8E8-75A313482E08}" destId="{B121EA44-66C6-4109-B9A4-76EB0B8FFD94}" srcOrd="1" destOrd="0" parTransId="{10F3BBFE-DF4F-4559-9BAB-35E0A9AE76C2}" sibTransId="{AC56D0EF-4124-43F9-8F41-6FEDD4984562}"/>
    <dgm:cxn modelId="{91E93542-07B8-47E6-893D-FD994B48D925}" srcId="{0F1E8BA1-B1F1-450E-B004-AA457235EBD3}" destId="{A8B9288F-F979-49E8-922A-E0E3CA788488}" srcOrd="0" destOrd="0" parTransId="{0C600C22-8857-4E7B-A40D-C9F16A9D49E6}" sibTransId="{7FBB96D2-F28A-4FEE-BC1A-034F560FC9A9}"/>
    <dgm:cxn modelId="{AEF67119-4BC8-4BC6-BF3A-AEA3E4C22FBD}" srcId="{81B7F828-9402-4619-A8E8-75A313482E08}" destId="{0F1E8BA1-B1F1-450E-B004-AA457235EBD3}" srcOrd="0" destOrd="0" parTransId="{30787B5D-EC62-4516-BF19-F091F5AA6488}" sibTransId="{C4E0A83A-CD52-4DB3-9F7F-5EA3EFE91421}"/>
    <dgm:cxn modelId="{9B0B45A9-06C7-461F-A388-25B4745798F2}" type="presOf" srcId="{A8B9288F-F979-49E8-922A-E0E3CA788488}" destId="{6BEAD3E5-CAC0-40FB-99F1-D4AE2A181EF1}" srcOrd="0" destOrd="0" presId="urn:microsoft.com/office/officeart/2005/8/layout/hierarchy4"/>
    <dgm:cxn modelId="{AE645A07-2AD1-4698-A69B-96687F1F1117}" type="presParOf" srcId="{E3AED126-C84E-49E3-AB40-799A166CDC30}" destId="{70A19D8A-775F-403D-A1C7-CD578A5AEAC9}" srcOrd="0" destOrd="0" presId="urn:microsoft.com/office/officeart/2005/8/layout/hierarchy4"/>
    <dgm:cxn modelId="{5078EB0E-2356-4E36-9AEA-CE2309B020D9}" type="presParOf" srcId="{70A19D8A-775F-403D-A1C7-CD578A5AEAC9}" destId="{D4FEEE69-F358-4AB1-A6C6-50CBDAA74FBC}" srcOrd="0" destOrd="0" presId="urn:microsoft.com/office/officeart/2005/8/layout/hierarchy4"/>
    <dgm:cxn modelId="{D9CD7B14-98E4-4444-B89D-0704C4090246}" type="presParOf" srcId="{70A19D8A-775F-403D-A1C7-CD578A5AEAC9}" destId="{327E9AC8-F9A3-4D5A-AEC4-C459D0821755}" srcOrd="1" destOrd="0" presId="urn:microsoft.com/office/officeart/2005/8/layout/hierarchy4"/>
    <dgm:cxn modelId="{37C63467-3D7D-4E0A-86AE-F6FCEB1DEB3A}" type="presParOf" srcId="{70A19D8A-775F-403D-A1C7-CD578A5AEAC9}" destId="{4645A0E9-22E0-4C1D-A3E6-2F9D820733F1}" srcOrd="2" destOrd="0" presId="urn:microsoft.com/office/officeart/2005/8/layout/hierarchy4"/>
    <dgm:cxn modelId="{68673532-96E8-4578-9506-77D0273BF24F}" type="presParOf" srcId="{4645A0E9-22E0-4C1D-A3E6-2F9D820733F1}" destId="{2612CDF5-5395-4317-91F9-6ECEA52A5391}" srcOrd="0" destOrd="0" presId="urn:microsoft.com/office/officeart/2005/8/layout/hierarchy4"/>
    <dgm:cxn modelId="{9E9368D4-6CF3-471A-84FB-FB1BDC675378}" type="presParOf" srcId="{2612CDF5-5395-4317-91F9-6ECEA52A5391}" destId="{CC0A3C2D-356C-409D-97E7-D28A03DB1EB1}" srcOrd="0" destOrd="0" presId="urn:microsoft.com/office/officeart/2005/8/layout/hierarchy4"/>
    <dgm:cxn modelId="{8896AF64-AFDC-4049-9083-4758DBAA0571}" type="presParOf" srcId="{2612CDF5-5395-4317-91F9-6ECEA52A5391}" destId="{F80211FA-7623-4A81-ABF3-DEC8B6A51760}" srcOrd="1" destOrd="0" presId="urn:microsoft.com/office/officeart/2005/8/layout/hierarchy4"/>
    <dgm:cxn modelId="{52B24044-73EE-466E-AE34-3B2BCCD4531F}" type="presParOf" srcId="{2612CDF5-5395-4317-91F9-6ECEA52A5391}" destId="{D3B7E875-C1C1-422E-A954-CFC2E818C3C6}" srcOrd="2" destOrd="0" presId="urn:microsoft.com/office/officeart/2005/8/layout/hierarchy4"/>
    <dgm:cxn modelId="{149E3E3A-13F8-48B3-B1BE-561B17661F56}" type="presParOf" srcId="{D3B7E875-C1C1-422E-A954-CFC2E818C3C6}" destId="{D443B711-012A-4ACC-B2AD-C3BBF921CE73}" srcOrd="0" destOrd="0" presId="urn:microsoft.com/office/officeart/2005/8/layout/hierarchy4"/>
    <dgm:cxn modelId="{F199A946-600B-48C2-9DEB-A4E687EBD2C5}" type="presParOf" srcId="{D443B711-012A-4ACC-B2AD-C3BBF921CE73}" destId="{6BEAD3E5-CAC0-40FB-99F1-D4AE2A181EF1}" srcOrd="0" destOrd="0" presId="urn:microsoft.com/office/officeart/2005/8/layout/hierarchy4"/>
    <dgm:cxn modelId="{00624876-821D-478C-9361-9A9493664E83}" type="presParOf" srcId="{D443B711-012A-4ACC-B2AD-C3BBF921CE73}" destId="{3E1F466D-8162-4CB9-8C82-47279CBD7854}" srcOrd="1" destOrd="0" presId="urn:microsoft.com/office/officeart/2005/8/layout/hierarchy4"/>
    <dgm:cxn modelId="{A5F54450-15D9-4498-83EA-B3728C5C97C1}" type="presParOf" srcId="{4645A0E9-22E0-4C1D-A3E6-2F9D820733F1}" destId="{84AF4253-E48A-4AE3-863D-547B86AF6D42}" srcOrd="1" destOrd="0" presId="urn:microsoft.com/office/officeart/2005/8/layout/hierarchy4"/>
    <dgm:cxn modelId="{6DDF0073-9F29-427C-8588-DB36F616C4CC}" type="presParOf" srcId="{4645A0E9-22E0-4C1D-A3E6-2F9D820733F1}" destId="{1A846E81-AB5F-4FF5-A558-C547753D3978}" srcOrd="2" destOrd="0" presId="urn:microsoft.com/office/officeart/2005/8/layout/hierarchy4"/>
    <dgm:cxn modelId="{A4052D1F-D0C1-4290-B28C-877817DCD4DB}" type="presParOf" srcId="{1A846E81-AB5F-4FF5-A558-C547753D3978}" destId="{AE76D1E9-E276-4521-9554-C46DC14A0A74}" srcOrd="0" destOrd="0" presId="urn:microsoft.com/office/officeart/2005/8/layout/hierarchy4"/>
    <dgm:cxn modelId="{317784D3-3EEF-44E3-A280-96A909CE9880}" type="presParOf" srcId="{1A846E81-AB5F-4FF5-A558-C547753D3978}" destId="{81736142-C01C-4275-8734-D2BA02AB715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FE2A6-5BF2-462A-8697-212490A51DDD}">
      <dsp:nvSpPr>
        <dsp:cNvPr id="0" name=""/>
        <dsp:cNvSpPr/>
      </dsp:nvSpPr>
      <dsp:spPr>
        <a:xfrm>
          <a:off x="130932" y="-61072"/>
          <a:ext cx="7789947" cy="193033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26 января 2018 года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Госдума приняла  законопроект о статусе волонтерских организаций.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 Документ уравнивает понятия «волонтерство» и «добровольчество», определяет статус волонтерских организаций, организаторов волонтерской деятельности и волонтеров, закрепляет требования, которым должны соответствовать такие организации и лица.</a:t>
          </a:r>
        </a:p>
      </dsp:txBody>
      <dsp:txXfrm>
        <a:off x="130932" y="-61072"/>
        <a:ext cx="7789947" cy="1930331"/>
      </dsp:txXfrm>
    </dsp:sp>
    <dsp:sp modelId="{6A27F1E5-DC56-42F4-952F-B628EDE720AA}">
      <dsp:nvSpPr>
        <dsp:cNvPr id="0" name=""/>
        <dsp:cNvSpPr/>
      </dsp:nvSpPr>
      <dsp:spPr>
        <a:xfrm>
          <a:off x="69994" y="1944214"/>
          <a:ext cx="3630853" cy="33112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добровольчество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(волонтерство)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совокупность общественных отношений, связанных с осуществлением физическими лицами добровольно 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свободное от работы (учебы)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время деятельности в интересах                получателей помощи</a:t>
          </a:r>
          <a:endParaRPr lang="ru-RU" sz="1800" kern="1200" dirty="0"/>
        </a:p>
      </dsp:txBody>
      <dsp:txXfrm>
        <a:off x="69994" y="1944214"/>
        <a:ext cx="3630853" cy="3311270"/>
      </dsp:txXfrm>
    </dsp:sp>
    <dsp:sp modelId="{769F689A-F068-47F0-B934-9D6203141CE9}">
      <dsp:nvSpPr>
        <dsp:cNvPr id="0" name=""/>
        <dsp:cNvSpPr/>
      </dsp:nvSpPr>
      <dsp:spPr>
        <a:xfrm>
          <a:off x="3631012" y="1966615"/>
          <a:ext cx="4289867" cy="33112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доброволец (волонтер)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физическое лицо, осуществляющее в свободное от работы (учебы) время добровольную социально направленную, общественно полезную деятельность в формах и видах, предусмотренных настоящим Федеральным законом, без получения денежного или материального вознаграждения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(кроме случаев возможного возмещения связанных с осуществлением добровольческой (волонтерской) деятельности затрат)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631012" y="1966615"/>
        <a:ext cx="4289867" cy="3311270"/>
      </dsp:txXfrm>
    </dsp:sp>
    <dsp:sp modelId="{FBB6D2B6-2DD0-49FC-9380-B46A4429516F}">
      <dsp:nvSpPr>
        <dsp:cNvPr id="0" name=""/>
        <dsp:cNvSpPr/>
      </dsp:nvSpPr>
      <dsp:spPr>
        <a:xfrm>
          <a:off x="1224488" y="5298368"/>
          <a:ext cx="5154275" cy="48854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02A1D-8D8D-4021-A81F-5B089AC12E70}">
      <dsp:nvSpPr>
        <dsp:cNvPr id="0" name=""/>
        <dsp:cNvSpPr/>
      </dsp:nvSpPr>
      <dsp:spPr>
        <a:xfrm>
          <a:off x="0" y="0"/>
          <a:ext cx="2210246" cy="5328591"/>
        </a:xfrm>
        <a:prstGeom prst="triangle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EABDDCFD-00F4-4347-A11D-699A50251952}">
      <dsp:nvSpPr>
        <dsp:cNvPr id="0" name=""/>
        <dsp:cNvSpPr/>
      </dsp:nvSpPr>
      <dsp:spPr>
        <a:xfrm>
          <a:off x="1059739" y="454679"/>
          <a:ext cx="6273383" cy="37886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Всеобщая декларация прав человека (1948 г.) </a:t>
          </a:r>
          <a:endParaRPr lang="ru-RU" sz="16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078234" y="473174"/>
        <a:ext cx="6236393" cy="341879"/>
      </dsp:txXfrm>
    </dsp:sp>
    <dsp:sp modelId="{D99DEE5C-8D52-48EF-8D9B-ED1C3C3C2258}">
      <dsp:nvSpPr>
        <dsp:cNvPr id="0" name=""/>
        <dsp:cNvSpPr/>
      </dsp:nvSpPr>
      <dsp:spPr>
        <a:xfrm>
          <a:off x="1059171" y="1067231"/>
          <a:ext cx="6357652" cy="159706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Всеобщая Декларация Добровольцев, принятая на </a:t>
          </a:r>
          <a:r>
            <a:rPr lang="en-US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XVI</a:t>
          </a:r>
          <a:r>
            <a:rPr lang="ru-RU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Всемирной конференции Международной ассоциации добровольческих усилий (Амстердам, январь,  2001 г., Международный Год добровольцев)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при поддержке Генеральной Ассамблеи Организации Объединенных Наций и Международной ассоциации добровольческих усилий</a:t>
          </a:r>
          <a:endParaRPr lang="ru-RU" sz="14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137133" y="1145193"/>
        <a:ext cx="6201728" cy="1441142"/>
      </dsp:txXfrm>
    </dsp:sp>
    <dsp:sp modelId="{2F90C29A-376B-4A3D-805C-802C776CCFBE}">
      <dsp:nvSpPr>
        <dsp:cNvPr id="0" name=""/>
        <dsp:cNvSpPr/>
      </dsp:nvSpPr>
      <dsp:spPr>
        <a:xfrm>
          <a:off x="1038767" y="2809775"/>
          <a:ext cx="6366380" cy="99129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Распоряжение от 11 ноября 2017 года №2497-р.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«О внесении в Госдуму законопроекта о добровольчестве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(волонтёрской деятельности)»</a:t>
          </a:r>
          <a:endParaRPr lang="ru-RU" sz="14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087158" y="2858166"/>
        <a:ext cx="6269598" cy="894513"/>
      </dsp:txXfrm>
    </dsp:sp>
    <dsp:sp modelId="{5D6E2527-1ACF-42E7-90C9-1A5BB55F9AC8}">
      <dsp:nvSpPr>
        <dsp:cNvPr id="0" name=""/>
        <dsp:cNvSpPr/>
      </dsp:nvSpPr>
      <dsp:spPr>
        <a:xfrm>
          <a:off x="1068450" y="3965752"/>
          <a:ext cx="6307084" cy="10889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spc="0" dirty="0" smtClean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Закон Вологодской области от 28.12.2012 года № 2950-ОЗ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spc="0" dirty="0" smtClean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(Ред. От 04 ноября 2014 года)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spc="0" dirty="0" smtClean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«О добровольческой деятельности в Вологодской области»</a:t>
          </a:r>
          <a:endParaRPr lang="ru-RU" sz="1400" kern="1200" spc="0" dirty="0"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121608" y="4018910"/>
        <a:ext cx="6200768" cy="982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64D92-BF1A-462E-989A-5CB3A2A6C9A4}">
      <dsp:nvSpPr>
        <dsp:cNvPr id="0" name=""/>
        <dsp:cNvSpPr/>
      </dsp:nvSpPr>
      <dsp:spPr>
        <a:xfrm rot="5400000">
          <a:off x="-197626" y="201480"/>
          <a:ext cx="1317508" cy="922255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kern="1200" dirty="0">
            <a:solidFill>
              <a:srgbClr val="C00000"/>
            </a:solidFill>
          </a:endParaRPr>
        </a:p>
      </dsp:txBody>
      <dsp:txXfrm rot="-5400000">
        <a:off x="1" y="464982"/>
        <a:ext cx="922255" cy="395253"/>
      </dsp:txXfrm>
    </dsp:sp>
    <dsp:sp modelId="{EBCC15CF-A7BC-4794-83DD-1524500C5AEB}">
      <dsp:nvSpPr>
        <dsp:cNvPr id="0" name=""/>
        <dsp:cNvSpPr/>
      </dsp:nvSpPr>
      <dsp:spPr>
        <a:xfrm rot="5400000">
          <a:off x="3716952" y="-2790843"/>
          <a:ext cx="856830" cy="644622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На территории города создано более 30 волонтерских отрядов, 20 из которых созданы лицами в возрасте от 14 до 30 лет. </a:t>
          </a:r>
          <a:endParaRPr lang="ru-RU" sz="1700" kern="1200" dirty="0"/>
        </a:p>
      </dsp:txBody>
      <dsp:txXfrm rot="-5400000">
        <a:off x="922256" y="45680"/>
        <a:ext cx="6404397" cy="773176"/>
      </dsp:txXfrm>
    </dsp:sp>
    <dsp:sp modelId="{1AAF5E38-CE07-4E25-A2AC-6A29E234EFAB}">
      <dsp:nvSpPr>
        <dsp:cNvPr id="0" name=""/>
        <dsp:cNvSpPr/>
      </dsp:nvSpPr>
      <dsp:spPr>
        <a:xfrm rot="5400000">
          <a:off x="-197626" y="1373178"/>
          <a:ext cx="1317508" cy="922255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kern="1200" dirty="0">
            <a:solidFill>
              <a:srgbClr val="C00000"/>
            </a:solidFill>
          </a:endParaRPr>
        </a:p>
      </dsp:txBody>
      <dsp:txXfrm rot="-5400000">
        <a:off x="1" y="1636680"/>
        <a:ext cx="922255" cy="395253"/>
      </dsp:txXfrm>
    </dsp:sp>
    <dsp:sp modelId="{AA880450-DFB3-42EA-A7A2-7DB4AF0FC1CA}">
      <dsp:nvSpPr>
        <dsp:cNvPr id="0" name=""/>
        <dsp:cNvSpPr/>
      </dsp:nvSpPr>
      <dsp:spPr>
        <a:xfrm rot="5400000">
          <a:off x="3717177" y="-1619369"/>
          <a:ext cx="856380" cy="644622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449 человек в возрасте от 14 до 30 лет (включительно) прошли обучение по образовательным программам, направленным на приобретение навыков добровольческой деятельности</a:t>
          </a:r>
          <a:endParaRPr lang="ru-RU" sz="1700" kern="1200" dirty="0"/>
        </a:p>
      </dsp:txBody>
      <dsp:txXfrm rot="-5400000">
        <a:off x="922256" y="1217357"/>
        <a:ext cx="6404419" cy="772770"/>
      </dsp:txXfrm>
    </dsp:sp>
    <dsp:sp modelId="{C0EA98F8-5F0E-48E1-8EFE-5AF9FDF8D507}">
      <dsp:nvSpPr>
        <dsp:cNvPr id="0" name=""/>
        <dsp:cNvSpPr/>
      </dsp:nvSpPr>
      <dsp:spPr>
        <a:xfrm rot="5400000">
          <a:off x="-197626" y="2544877"/>
          <a:ext cx="1317508" cy="922255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kern="1200" dirty="0">
            <a:solidFill>
              <a:srgbClr val="C00000"/>
            </a:solidFill>
          </a:endParaRPr>
        </a:p>
      </dsp:txBody>
      <dsp:txXfrm rot="-5400000">
        <a:off x="1" y="2808379"/>
        <a:ext cx="922255" cy="395253"/>
      </dsp:txXfrm>
    </dsp:sp>
    <dsp:sp modelId="{375CD5A5-CE24-4CBC-BF39-70B9AF958A61}">
      <dsp:nvSpPr>
        <dsp:cNvPr id="0" name=""/>
        <dsp:cNvSpPr/>
      </dsp:nvSpPr>
      <dsp:spPr>
        <a:xfrm rot="5400000">
          <a:off x="3717177" y="-447670"/>
          <a:ext cx="856380" cy="644622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3006 человек в возрасте от 14 до 30 лет (включительно), были вовлечены в реализацию всех мероприятий по развитию добровольчества и </a:t>
          </a:r>
          <a:r>
            <a:rPr lang="ru-RU" sz="1700" kern="1200" dirty="0" err="1" smtClean="0"/>
            <a:t>волонтерства</a:t>
          </a:r>
          <a:r>
            <a:rPr lang="ru-RU" sz="1700" kern="1200" dirty="0" smtClean="0"/>
            <a:t> на территории города</a:t>
          </a:r>
          <a:endParaRPr lang="ru-RU" sz="1700" kern="1200" dirty="0"/>
        </a:p>
      </dsp:txBody>
      <dsp:txXfrm rot="-5400000">
        <a:off x="922256" y="2389056"/>
        <a:ext cx="6404419" cy="772770"/>
      </dsp:txXfrm>
    </dsp:sp>
    <dsp:sp modelId="{026912C2-64CC-45C7-956F-2CBA050168B1}">
      <dsp:nvSpPr>
        <dsp:cNvPr id="0" name=""/>
        <dsp:cNvSpPr/>
      </dsp:nvSpPr>
      <dsp:spPr>
        <a:xfrm rot="5400000">
          <a:off x="-197626" y="3716576"/>
          <a:ext cx="1317508" cy="922255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kern="1200" dirty="0">
            <a:solidFill>
              <a:srgbClr val="C00000"/>
            </a:solidFill>
          </a:endParaRPr>
        </a:p>
      </dsp:txBody>
      <dsp:txXfrm rot="-5400000">
        <a:off x="1" y="3980078"/>
        <a:ext cx="922255" cy="395253"/>
      </dsp:txXfrm>
    </dsp:sp>
    <dsp:sp modelId="{00FA5178-38F7-4236-9B7F-9E31A024E3C3}">
      <dsp:nvSpPr>
        <dsp:cNvPr id="0" name=""/>
        <dsp:cNvSpPr/>
      </dsp:nvSpPr>
      <dsp:spPr>
        <a:xfrm rot="5400000">
          <a:off x="3717177" y="724027"/>
          <a:ext cx="856380" cy="6446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12 волонтеров города Череповца приняли участие в </a:t>
          </a:r>
          <a:r>
            <a:rPr lang="en-US" sz="1700" kern="1200" dirty="0" smtClean="0"/>
            <a:t>XIX</a:t>
          </a:r>
          <a:r>
            <a:rPr lang="ru-RU" sz="1700" kern="1200" dirty="0" smtClean="0"/>
            <a:t> Всемирном фестивале молодежи и студентов (г. Сочи)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двое волонтеров вошли в число лучших волонтеров фестиваля</a:t>
          </a:r>
          <a:endParaRPr lang="ru-RU" sz="1700" kern="1200" dirty="0"/>
        </a:p>
      </dsp:txBody>
      <dsp:txXfrm rot="-5400000">
        <a:off x="922256" y="3560754"/>
        <a:ext cx="6404419" cy="772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E361B-680D-424F-8D7B-1DDE3F29028A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EBA5B-F481-4787-8286-1758857C2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03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D3D3E-962C-4AEF-A940-213B7CD774A6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035707-0449-455C-ADDB-1A4D4521F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5707-0449-455C-ADDB-1A4D4521F65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D4CC-E1E6-4AC6-8DCA-1AAFE94316DF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C522-B5DD-46C0-B5C3-6D7EF1CC4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7218-6E0C-4100-A069-45C3DC7669B7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BE38-02F1-4C02-BD05-8AE86D28D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272B-6542-4C3E-86BF-4ED11661D95F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05A7-6628-41A5-896C-D560B2CF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402E-BD2A-42CB-B4E3-C7F829337130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C126-FD23-4340-9414-40F597E8F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0D3F-80D5-4CF5-A4F5-4B7A2A9F475D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CC06-492C-4D63-B79E-FF641368B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FA9A-EA97-481A-8352-CB1F8A0A4A9C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5BA6-0DD8-42CF-B1F5-A1F316593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D331-3097-4384-ABFA-C32D3BC9F71A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4AFE-5002-41A3-BA4B-9939326CF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79D9-F3E8-48C2-AD63-CAD93B7938F5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DB1D-8CCB-4DE0-A68C-50610DA52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4311-4989-4751-A7C3-1401D69DC537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BB9B-AB19-42FF-9652-0CEDB415B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A26F-3910-4670-B53C-463F51456BFF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7F34-AD18-4148-9445-DDBB299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F27D-CEB0-4F73-B45C-43CB80A950E8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5482-0E5A-4E12-A199-ACC4758B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C32DE0-D626-4447-9714-48734623A2A1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62C776-FD88-449D-95CF-38144434E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5.jpeg"/><Relationship Id="rId21" Type="http://schemas.openxmlformats.org/officeDocument/2006/relationships/image" Target="../media/image22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4.png"/><Relationship Id="rId19" Type="http://schemas.openxmlformats.org/officeDocument/2006/relationships/image" Target="../media/image20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5910" b="18739"/>
          <a:stretch>
            <a:fillRect/>
          </a:stretch>
        </p:blipFill>
        <p:spPr bwMode="auto">
          <a:xfrm>
            <a:off x="-252536" y="4986452"/>
            <a:ext cx="2483768" cy="187154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5910" b="18739"/>
          <a:stretch>
            <a:fillRect/>
          </a:stretch>
        </p:blipFill>
        <p:spPr bwMode="auto">
          <a:xfrm>
            <a:off x="2195736" y="4986452"/>
            <a:ext cx="2483768" cy="1871548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5910" b="18739"/>
          <a:stretch>
            <a:fillRect/>
          </a:stretch>
        </p:blipFill>
        <p:spPr bwMode="auto">
          <a:xfrm>
            <a:off x="4716016" y="4986452"/>
            <a:ext cx="2483768" cy="1871548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5910" b="18739"/>
          <a:stretch>
            <a:fillRect/>
          </a:stretch>
        </p:blipFill>
        <p:spPr bwMode="auto">
          <a:xfrm>
            <a:off x="7164288" y="4986452"/>
            <a:ext cx="2483768" cy="187154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412776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Об организации добровольческой (волонтерской)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деятельности в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г. Череповце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Schoolbook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619672" y="5733256"/>
            <a:ext cx="64008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2018 год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0648"/>
            <a:ext cx="827137" cy="10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857"/>
          <a:stretch>
            <a:fillRect/>
          </a:stretch>
        </p:blipFill>
        <p:spPr bwMode="auto">
          <a:xfrm>
            <a:off x="2267744" y="0"/>
            <a:ext cx="475252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Картинки по запросу год доброволь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538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38386"/>
          <a:stretch>
            <a:fillRect/>
          </a:stretch>
        </p:blipFill>
        <p:spPr bwMode="auto">
          <a:xfrm rot="5400000">
            <a:off x="-1047460" y="1047458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547664" y="188640"/>
            <a:ext cx="727280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Основные понятия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043608" y="980728"/>
          <a:ext cx="792088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83768" y="6309320"/>
            <a:ext cx="452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Закон вступит в силу с 1 мая 2018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38386"/>
          <a:stretch>
            <a:fillRect/>
          </a:stretch>
        </p:blipFill>
        <p:spPr bwMode="auto">
          <a:xfrm rot="5400000">
            <a:off x="-1047460" y="1047458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47664" y="188640"/>
            <a:ext cx="727280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Нормативно-правовая база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547664" y="1052736"/>
          <a:ext cx="74168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авнобедренный треугольник 28"/>
          <p:cNvSpPr/>
          <p:nvPr/>
        </p:nvSpPr>
        <p:spPr>
          <a:xfrm rot="10800000">
            <a:off x="1619672" y="908720"/>
            <a:ext cx="7272808" cy="59492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38386"/>
          <a:stretch>
            <a:fillRect/>
          </a:stretch>
        </p:blipFill>
        <p:spPr bwMode="auto">
          <a:xfrm rot="5400000">
            <a:off x="-1047460" y="1047460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19672" y="188640"/>
            <a:ext cx="7344816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Добровольчество (волонтерство) в Вологодской области и в городе Череповце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1412776"/>
            <a:ext cx="720080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программа «Спешите делать добрые дела»  (1998 г.)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2060848"/>
            <a:ext cx="720080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программа «Развитие добровольческого движения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Вологодской области» (2017 г.)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2852936"/>
            <a:ext cx="2160240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«Волонтеры-медики»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2852936"/>
            <a:ext cx="2304256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«Зеленый регион 35»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2852936"/>
            <a:ext cx="2592288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Патриотическое добровольчество, в рамках Всероссийского проекта «Волонтеры Победы»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4005064"/>
            <a:ext cx="1440160" cy="2708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Организация культурных и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досуговых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мероприятий; помощь социально незащищенным категориям населения (ветераны, воспитанники детских домов и др.)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59832" y="4005064"/>
            <a:ext cx="1368152" cy="747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Пропаганда здорового образа жизни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4005064"/>
            <a:ext cx="1368152" cy="27363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Профилактика правонарушений в образовательных учреждениях, просветительская деятельность, направленная на профилактику наркомании,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СПИДа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и т.д.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59832" y="4797152"/>
            <a:ext cx="1368152" cy="9634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Социализация людей с ограниченными возможностями здоровья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96336" y="4005064"/>
            <a:ext cx="1368152" cy="27363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Поиск пропавших детей и взрослых на территории Вологодской области, а также поисковые отряды, работа, направленная на восстановление и сохранение исторических и природных памятников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4005064"/>
            <a:ext cx="1584176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Волонтерский корпус «Волонтеры Победы». Помощь пожилым и престарелым людям, ветеранам и участникам Великой Отечественной войны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59832" y="5805264"/>
            <a:ext cx="136815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Экологическое волонтерство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40152" y="6237312"/>
            <a:ext cx="158417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Серебряное волонтерство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5805264"/>
            <a:ext cx="1584176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Помощь бездомным животным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59832" y="6237312"/>
            <a:ext cx="136815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Донорство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Левая фигурная скобка 29"/>
          <p:cNvSpPr/>
          <p:nvPr/>
        </p:nvSpPr>
        <p:spPr>
          <a:xfrm>
            <a:off x="1187624" y="1268760"/>
            <a:ext cx="288032" cy="259228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1187624" y="4005064"/>
            <a:ext cx="288032" cy="266429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15616" y="1340768"/>
            <a:ext cx="288032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область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15616" y="4077072"/>
            <a:ext cx="288032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город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Картинки по запросу волонтеры  логотип череповец"/>
          <p:cNvPicPr>
            <a:picLocks noChangeAspect="1" noChangeArrowheads="1"/>
          </p:cNvPicPr>
          <p:nvPr/>
        </p:nvPicPr>
        <p:blipFill>
          <a:blip r:embed="rId3" cstate="print"/>
          <a:srcRect l="5670" t="4308" r="7391" b="49385"/>
          <a:stretch>
            <a:fillRect/>
          </a:stretch>
        </p:blipFill>
        <p:spPr bwMode="auto">
          <a:xfrm>
            <a:off x="1619672" y="5589240"/>
            <a:ext cx="1152128" cy="1076990"/>
          </a:xfrm>
          <a:prstGeom prst="rect">
            <a:avLst/>
          </a:prstGeom>
          <a:noFill/>
        </p:spPr>
      </p:pic>
      <p:pic>
        <p:nvPicPr>
          <p:cNvPr id="11278" name="Picture 14" descr="Картинки по запросу волонтеры медики логотип"/>
          <p:cNvPicPr>
            <a:picLocks noChangeAspect="1" noChangeArrowheads="1"/>
          </p:cNvPicPr>
          <p:nvPr/>
        </p:nvPicPr>
        <p:blipFill>
          <a:blip r:embed="rId4" cstate="print"/>
          <a:srcRect t="29390" r="3197" b="21625"/>
          <a:stretch>
            <a:fillRect/>
          </a:stretch>
        </p:blipFill>
        <p:spPr bwMode="auto">
          <a:xfrm>
            <a:off x="6012160" y="5949280"/>
            <a:ext cx="1944216" cy="555490"/>
          </a:xfrm>
          <a:prstGeom prst="rect">
            <a:avLst/>
          </a:prstGeom>
          <a:noFill/>
        </p:spPr>
      </p:pic>
      <p:pic>
        <p:nvPicPr>
          <p:cNvPr id="11303" name="Picture 39" descr="https://pp.userapi.com/c840338/v840338409/2f21c/sIr3Rvy4e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301208"/>
            <a:ext cx="1152128" cy="1152128"/>
          </a:xfrm>
          <a:prstGeom prst="rect">
            <a:avLst/>
          </a:prstGeom>
          <a:noFill/>
        </p:spPr>
      </p:pic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63691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6" name="Picture 22" descr="Картинки по запросу сектор черепове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484784"/>
            <a:ext cx="1152128" cy="1278862"/>
          </a:xfrm>
          <a:prstGeom prst="rect">
            <a:avLst/>
          </a:prstGeom>
          <a:noFill/>
        </p:spPr>
      </p:pic>
      <p:pic>
        <p:nvPicPr>
          <p:cNvPr id="11282" name="Picture 18" descr="Картинки по запросу дорога к дому череповец"/>
          <p:cNvPicPr>
            <a:picLocks noChangeAspect="1" noChangeArrowheads="1"/>
          </p:cNvPicPr>
          <p:nvPr/>
        </p:nvPicPr>
        <p:blipFill>
          <a:blip r:embed="rId8" cstate="print"/>
          <a:srcRect l="2166" t="20432" r="15520" b="18271"/>
          <a:stretch>
            <a:fillRect/>
          </a:stretch>
        </p:blipFill>
        <p:spPr bwMode="auto">
          <a:xfrm>
            <a:off x="5868144" y="4005064"/>
            <a:ext cx="2016224" cy="955053"/>
          </a:xfrm>
          <a:prstGeom prst="rect">
            <a:avLst/>
          </a:prstGeom>
          <a:noFill/>
        </p:spPr>
      </p:pic>
      <p:pic>
        <p:nvPicPr>
          <p:cNvPr id="11268" name="Picture 4" descr="Картинки по запросу объединение студентов чгу  череповец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412776"/>
            <a:ext cx="1299997" cy="1295664"/>
          </a:xfrm>
          <a:prstGeom prst="rect">
            <a:avLst/>
          </a:prstGeom>
          <a:noFill/>
        </p:spPr>
      </p:pic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0" cstate="print"/>
          <a:srcRect t="38386"/>
          <a:stretch>
            <a:fillRect/>
          </a:stretch>
        </p:blipFill>
        <p:spPr bwMode="auto">
          <a:xfrm rot="5400000">
            <a:off x="-1047460" y="1047458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47664" y="188640"/>
            <a:ext cx="7344816" cy="1107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Добровольческие (волонтерские) организации, осуществляющие деятельность  по направлениям добровольчества (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волонтерства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на территории города Череповца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1266" name="Picture 2" descr="Картинки по запросу молодая гвардия единая россия череповец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2708920"/>
            <a:ext cx="1080120" cy="658874"/>
          </a:xfrm>
          <a:prstGeom prst="rect">
            <a:avLst/>
          </a:prstGeom>
          <a:noFill/>
        </p:spPr>
      </p:pic>
      <p:pic>
        <p:nvPicPr>
          <p:cNvPr id="11270" name="Picture 6" descr="Картинки по запросу северсталь логотип  череповец"/>
          <p:cNvPicPr>
            <a:picLocks noChangeAspect="1" noChangeArrowheads="1"/>
          </p:cNvPicPr>
          <p:nvPr/>
        </p:nvPicPr>
        <p:blipFill>
          <a:blip r:embed="rId12" cstate="print"/>
          <a:srcRect l="25320" t="33889" r="25540" b="38739"/>
          <a:stretch>
            <a:fillRect/>
          </a:stretch>
        </p:blipFill>
        <p:spPr bwMode="auto">
          <a:xfrm>
            <a:off x="1403648" y="4869160"/>
            <a:ext cx="1783060" cy="576065"/>
          </a:xfrm>
          <a:prstGeom prst="rect">
            <a:avLst/>
          </a:prstGeom>
          <a:noFill/>
        </p:spPr>
      </p:pic>
      <p:pic>
        <p:nvPicPr>
          <p:cNvPr id="11272" name="Picture 8" descr="Картинки по запросу забота  череповец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1412776"/>
            <a:ext cx="1152128" cy="1163423"/>
          </a:xfrm>
          <a:prstGeom prst="rect">
            <a:avLst/>
          </a:prstGeom>
          <a:noFill/>
        </p:spPr>
      </p:pic>
      <p:pic>
        <p:nvPicPr>
          <p:cNvPr id="11276" name="Picture 12" descr="Картинки по запросу волонтеры победы  логотип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7984" y="2924944"/>
            <a:ext cx="1891767" cy="720080"/>
          </a:xfrm>
          <a:prstGeom prst="rect">
            <a:avLst/>
          </a:prstGeom>
          <a:noFill/>
        </p:spPr>
      </p:pic>
      <p:pic>
        <p:nvPicPr>
          <p:cNvPr id="11280" name="Picture 16" descr="Картинки по запросу череповецкий молодежный центр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44208" y="4941168"/>
            <a:ext cx="1008112" cy="877058"/>
          </a:xfrm>
          <a:prstGeom prst="rect">
            <a:avLst/>
          </a:prstGeom>
          <a:noFill/>
        </p:spPr>
      </p:pic>
      <p:sp>
        <p:nvSpPr>
          <p:cNvPr id="11288" name="AutoShape 24" descr="Картинки по запросу ты не один  логотип черепов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91" name="Picture 27" descr="Картинки по запросу боевое братство  логотип череповец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56376" y="3212976"/>
            <a:ext cx="936104" cy="1038137"/>
          </a:xfrm>
          <a:prstGeom prst="rect">
            <a:avLst/>
          </a:prstGeom>
          <a:noFill/>
        </p:spPr>
      </p:pic>
      <p:pic>
        <p:nvPicPr>
          <p:cNvPr id="11295" name="Picture 31" descr="Картинки по запросу народная роща   логотип череповец"/>
          <p:cNvPicPr>
            <a:picLocks noChangeAspect="1" noChangeArrowheads="1"/>
          </p:cNvPicPr>
          <p:nvPr/>
        </p:nvPicPr>
        <p:blipFill>
          <a:blip r:embed="rId17" cstate="print"/>
          <a:srcRect l="23625" r="5501" b="43301"/>
          <a:stretch>
            <a:fillRect/>
          </a:stretch>
        </p:blipFill>
        <p:spPr bwMode="auto">
          <a:xfrm>
            <a:off x="7668344" y="1484784"/>
            <a:ext cx="1236137" cy="1483365"/>
          </a:xfrm>
          <a:prstGeom prst="rect">
            <a:avLst/>
          </a:prstGeom>
          <a:noFill/>
        </p:spPr>
      </p:pic>
      <p:pic>
        <p:nvPicPr>
          <p:cNvPr id="11297" name="Picture 33" descr="Картинки по запросу раздельный сбор  логотип череповец"/>
          <p:cNvPicPr>
            <a:picLocks noChangeAspect="1" noChangeArrowheads="1"/>
          </p:cNvPicPr>
          <p:nvPr/>
        </p:nvPicPr>
        <p:blipFill>
          <a:blip r:embed="rId18" cstate="print"/>
          <a:srcRect r="9281" b="14416"/>
          <a:stretch>
            <a:fillRect/>
          </a:stretch>
        </p:blipFill>
        <p:spPr bwMode="auto">
          <a:xfrm>
            <a:off x="6516216" y="2708920"/>
            <a:ext cx="1036915" cy="1296144"/>
          </a:xfrm>
          <a:prstGeom prst="rect">
            <a:avLst/>
          </a:prstGeom>
          <a:noFill/>
        </p:spPr>
      </p:pic>
      <p:pic>
        <p:nvPicPr>
          <p:cNvPr id="11299" name="Picture 35" descr="https://pp.userapi.com/c633824/v633824178/9b43/bCLo_P6vE4E.jpg"/>
          <p:cNvPicPr>
            <a:picLocks noChangeAspect="1" noChangeArrowheads="1"/>
          </p:cNvPicPr>
          <p:nvPr/>
        </p:nvPicPr>
        <p:blipFill>
          <a:blip r:embed="rId19" cstate="print"/>
          <a:srcRect l="2503" t="5147" r="3624" b="4472"/>
          <a:stretch>
            <a:fillRect/>
          </a:stretch>
        </p:blipFill>
        <p:spPr bwMode="auto">
          <a:xfrm>
            <a:off x="3059832" y="5492628"/>
            <a:ext cx="1368152" cy="1001031"/>
          </a:xfrm>
          <a:prstGeom prst="rect">
            <a:avLst/>
          </a:prstGeom>
          <a:noFill/>
        </p:spPr>
      </p:pic>
      <p:pic>
        <p:nvPicPr>
          <p:cNvPr id="11301" name="Picture 37" descr="https://pp.userapi.com/c638816/v638816213/4538f/PTDIZ530D5Q.jpg"/>
          <p:cNvPicPr>
            <a:picLocks noChangeAspect="1" noChangeArrowheads="1"/>
          </p:cNvPicPr>
          <p:nvPr/>
        </p:nvPicPr>
        <p:blipFill>
          <a:blip r:embed="rId20" cstate="print"/>
          <a:srcRect l="9904" r="10866" b="58701"/>
          <a:stretch>
            <a:fillRect/>
          </a:stretch>
        </p:blipFill>
        <p:spPr bwMode="auto">
          <a:xfrm>
            <a:off x="8100392" y="5661248"/>
            <a:ext cx="792088" cy="973608"/>
          </a:xfrm>
          <a:prstGeom prst="rect">
            <a:avLst/>
          </a:prstGeom>
          <a:noFill/>
        </p:spPr>
      </p:pic>
      <p:pic>
        <p:nvPicPr>
          <p:cNvPr id="11307" name="Picture 43" descr="https://pp.userapi.com/c624121/v624121032/b25/dDetkgldiK0.jpg"/>
          <p:cNvPicPr>
            <a:picLocks noChangeAspect="1" noChangeArrowheads="1"/>
          </p:cNvPicPr>
          <p:nvPr/>
        </p:nvPicPr>
        <p:blipFill>
          <a:blip r:embed="rId21" cstate="print"/>
          <a:srcRect b="12479"/>
          <a:stretch>
            <a:fillRect/>
          </a:stretch>
        </p:blipFill>
        <p:spPr bwMode="auto">
          <a:xfrm>
            <a:off x="1547664" y="3717032"/>
            <a:ext cx="1187191" cy="1296144"/>
          </a:xfrm>
          <a:prstGeom prst="rect">
            <a:avLst/>
          </a:prstGeom>
          <a:noFill/>
        </p:spPr>
      </p:pic>
      <p:sp>
        <p:nvSpPr>
          <p:cNvPr id="13314" name="AutoShape 2" descr="https://apf.mail.ru/cgi-bin/readmsg/Logo_rus.jpg?id=15172285220000000457%3B0%3B1&amp;x-email=cdm_uro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apf.mail.ru/cgi-bin/readmsg/Logo_rus.jpg?id=15172285220000000457%3B0%3B1&amp;x-email=cdm_uro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1" name="Picture 9" descr="Картинки по запросу эка череповец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72400" y="4293096"/>
            <a:ext cx="624242" cy="1315591"/>
          </a:xfrm>
          <a:prstGeom prst="rect">
            <a:avLst/>
          </a:prstGeom>
          <a:noFill/>
        </p:spPr>
      </p:pic>
      <p:pic>
        <p:nvPicPr>
          <p:cNvPr id="13323" name="Picture 11" descr="Картинки по запросу чгу  череповец"/>
          <p:cNvPicPr>
            <a:picLocks noChangeAspect="1" noChangeArrowheads="1"/>
          </p:cNvPicPr>
          <p:nvPr/>
        </p:nvPicPr>
        <p:blipFill>
          <a:blip r:embed="rId23" cstate="print"/>
          <a:srcRect l="4255" t="4752" r="4255"/>
          <a:stretch>
            <a:fillRect/>
          </a:stretch>
        </p:blipFill>
        <p:spPr bwMode="auto">
          <a:xfrm>
            <a:off x="4788024" y="4077072"/>
            <a:ext cx="1158568" cy="1080120"/>
          </a:xfrm>
          <a:prstGeom prst="rect">
            <a:avLst/>
          </a:prstGeom>
          <a:noFill/>
        </p:spPr>
      </p:pic>
      <p:sp>
        <p:nvSpPr>
          <p:cNvPr id="13325" name="AutoShape 13" descr="https://apf.mail.ru/cgi-bin/readmsg/Logo_rus.jpg?id=15172285220000000457%3B0%3B1&amp;x-email=cdm_uro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24" cstate="print"/>
          <a:srcRect l="26199" r="16954" b="43131"/>
          <a:stretch>
            <a:fillRect/>
          </a:stretch>
        </p:blipFill>
        <p:spPr bwMode="auto">
          <a:xfrm>
            <a:off x="2915816" y="3573016"/>
            <a:ext cx="1593584" cy="11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8" name="Picture 16" descr="https://pp.userapi.com/c840623/v840623196/4ab06/iV4_ZW8Vb4Q.jpg"/>
          <p:cNvPicPr>
            <a:picLocks noChangeAspect="1" noChangeArrowheads="1"/>
          </p:cNvPicPr>
          <p:nvPr/>
        </p:nvPicPr>
        <p:blipFill>
          <a:blip r:embed="rId25" cstate="print"/>
          <a:srcRect l="8333" t="14103" r="8333" b="16667"/>
          <a:stretch>
            <a:fillRect/>
          </a:stretch>
        </p:blipFill>
        <p:spPr bwMode="auto">
          <a:xfrm>
            <a:off x="1691680" y="1556792"/>
            <a:ext cx="1440160" cy="844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38386"/>
          <a:stretch>
            <a:fillRect/>
          </a:stretch>
        </p:blipFill>
        <p:spPr bwMode="auto">
          <a:xfrm rot="5400000">
            <a:off x="-1047460" y="1047458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19672" y="188640"/>
            <a:ext cx="7344816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Итоги программы,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направленной на развитие добровольчества (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волонтерства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в городе Череповце в 2017 году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0" y="1397000"/>
          <a:ext cx="73684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51520" y="188640"/>
            <a:ext cx="871296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План работы по развитию добровольчества (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волонтерства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 городе Череповце на 2018 год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51520" y="908720"/>
          <a:ext cx="8712967" cy="57242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4649"/>
                <a:gridCol w="2390948"/>
                <a:gridCol w="1430199"/>
                <a:gridCol w="4547171"/>
              </a:tblGrid>
              <a:tr h="196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№ </a:t>
                      </a:r>
                      <a:r>
                        <a:rPr lang="ru-RU" sz="1050" b="1" dirty="0" err="1"/>
                        <a:t>п</a:t>
                      </a:r>
                      <a:r>
                        <a:rPr lang="ru-RU" sz="1050" b="1" dirty="0"/>
                        <a:t>/</a:t>
                      </a:r>
                      <a:r>
                        <a:rPr lang="ru-RU" sz="1050" b="1" dirty="0" err="1"/>
                        <a:t>п</a:t>
                      </a:r>
                      <a:endParaRPr lang="ru-RU" sz="10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Мероприятие</a:t>
                      </a:r>
                      <a:endParaRPr lang="ru-RU" sz="10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/>
                        <a:t>Дата/период проведения</a:t>
                      </a:r>
                      <a:endParaRPr lang="ru-RU" sz="105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/>
                        <a:t>Описание</a:t>
                      </a:r>
                      <a:endParaRPr lang="ru-RU" sz="105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39229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Информирование о возможности регистрации на портале «</a:t>
                      </a:r>
                      <a:r>
                        <a:rPr lang="ru-RU" sz="900" dirty="0" err="1"/>
                        <a:t>ДобровольцыРоссии.рф</a:t>
                      </a:r>
                      <a:r>
                        <a:rPr lang="ru-RU" sz="900" dirty="0"/>
                        <a:t>».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В течение года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Регистрация на портале с целью формирования электронного </a:t>
                      </a:r>
                      <a:r>
                        <a:rPr lang="ru-RU" sz="900" dirty="0" err="1"/>
                        <a:t>портфолио</a:t>
                      </a:r>
                      <a:r>
                        <a:rPr lang="ru-RU" sz="900" dirty="0"/>
                        <a:t> волонтера и пользования актуальными методическими материалами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39229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2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Создание единого </a:t>
                      </a:r>
                      <a:r>
                        <a:rPr lang="ru-RU" sz="900" dirty="0" smtClean="0"/>
                        <a:t>координационного волонтерского центра города Череповца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В течение года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Центр станет координатором на уровне мэрии города всех добровольческих мероприятий и акций.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8252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3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/>
                        <a:t>Интернет-флешмоб</a:t>
                      </a:r>
                      <a:r>
                        <a:rPr lang="ru-RU" sz="900" dirty="0"/>
                        <a:t> «Одно доброе дело в день»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В течение года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Каждый </a:t>
                      </a:r>
                      <a:r>
                        <a:rPr lang="ru-RU" sz="900" dirty="0"/>
                        <a:t>день участники акции могут делать по 1 и более доброму делу, затем в сети интернет публиковать фото или сообщение, прописывая свой уникальный код и </a:t>
                      </a:r>
                      <a:r>
                        <a:rPr lang="ru-RU" sz="900" dirty="0" err="1"/>
                        <a:t>хештег</a:t>
                      </a:r>
                      <a:r>
                        <a:rPr lang="ru-RU" sz="900" dirty="0"/>
                        <a:t> #1доброеделовдень #</a:t>
                      </a:r>
                      <a:r>
                        <a:rPr lang="ru-RU" sz="900" dirty="0" err="1"/>
                        <a:t>доброволецроссиии</a:t>
                      </a:r>
                      <a:r>
                        <a:rPr lang="ru-RU" sz="900" dirty="0"/>
                        <a:t> #доброволец2018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#</a:t>
                      </a:r>
                      <a:r>
                        <a:rPr lang="ru-RU" sz="900" dirty="0" err="1"/>
                        <a:t>доброволецчереповец</a:t>
                      </a:r>
                      <a:r>
                        <a:rPr lang="ru-RU" sz="900" dirty="0"/>
                        <a:t>. По итогу </a:t>
                      </a:r>
                      <a:r>
                        <a:rPr lang="ru-RU" sz="900" dirty="0" smtClean="0"/>
                        <a:t>подсчитывается </a:t>
                      </a:r>
                      <a:r>
                        <a:rPr lang="ru-RU" sz="900" dirty="0"/>
                        <a:t>количество добрых дел по уникальному коду и за самое большое количество дел или самое уникальное дело человек награждается.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5974" marR="5974" marT="0" marB="0" anchor="ctr"/>
                </a:tc>
              </a:tr>
              <a:tr h="3749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4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Проект «Я доброволец Череповца» в рамках реализации проекта «Путь к успеху»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Январь-декабрь 2018 г.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Трансляция опыта лучших добровольцев Череповца, популяризация добровольчества. В каждом плакате рассказывается о добровольческих организациях или отдельных волонтерах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39229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5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Тренинги для волонтеров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Январь-май 2018 г., сентябрь-декабрь 2018 г. (раз в месяц)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Серия образовательных мероприятий на различную тематику (развитие персональных компетенций и волонтерских навыков)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39229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6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Создание и сопровождение сообщества «ЧерВолонтер» в соц.сети «ВКонтакте»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Январь 2018 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Весь период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Вовлечение молодежи в добровольчество, консолидация информации о деятельности добровольческих объединений в городе.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58843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7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Конкурс эссе «Расскажи о добром деле, изменившем твою жизнь»</a:t>
                      </a:r>
                      <a:endParaRPr lang="ru-RU" sz="900">
                        <a:latin typeface="+mn-lt"/>
                        <a:ea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Февраль- апрель 2018 г.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Конкурс эссе для учащихся школ и обучающихся колледжей, представителей общественных организаций – материалы предоставляются в группу </a:t>
                      </a:r>
                      <a:r>
                        <a:rPr lang="ru-RU" sz="900" dirty="0" smtClean="0"/>
                        <a:t>«</a:t>
                      </a:r>
                      <a:r>
                        <a:rPr lang="ru-RU" sz="900" dirty="0" err="1" smtClean="0"/>
                        <a:t>Вконтакте</a:t>
                      </a:r>
                      <a:r>
                        <a:rPr lang="ru-RU" sz="900" dirty="0" smtClean="0"/>
                        <a:t>» сектора</a:t>
                      </a:r>
                      <a:r>
                        <a:rPr lang="ru-RU" sz="900" dirty="0"/>
                        <a:t>, лучшие эссе будут опубликованы на сайте </a:t>
                      </a:r>
                      <a:r>
                        <a:rPr lang="ru-RU" sz="900" dirty="0" err="1"/>
                        <a:t>Черинфо</a:t>
                      </a:r>
                      <a:r>
                        <a:rPr lang="ru-RU" sz="900" dirty="0"/>
                        <a:t>.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5974" marR="5974" marT="0" marB="0" anchor="ctr"/>
                </a:tc>
              </a:tr>
              <a:tr h="19614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8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Эстафета добрых дел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Февраль-май 2018 г.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Серия конкурсных заданий для волонтерских отрядов учреждений системы СПО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19614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9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Высадка аллеи Добровольцев Череповца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Апрель-сентябрь 2018 г.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Высадка деревьев силами волонтеров в рамках проекта «Народная роща»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56229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10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/>
                        <a:t>On</a:t>
                      </a:r>
                      <a:r>
                        <a:rPr lang="ru-RU" sz="900"/>
                        <a:t>-</a:t>
                      </a:r>
                      <a:r>
                        <a:rPr lang="en-US" sz="900"/>
                        <a:t>line</a:t>
                      </a:r>
                      <a:r>
                        <a:rPr lang="ru-RU" sz="900"/>
                        <a:t> конкурс «Мое доброе дело»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Сентябрь-ноябрь 2018 г.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Участникам </a:t>
                      </a:r>
                      <a:r>
                        <a:rPr lang="ru-RU" sz="900" dirty="0"/>
                        <a:t>необходимо в соц.сети «ВК» рассказать о своем добром деле, разместить фотографии и кинуть вызов другим волонтерам и </a:t>
                      </a:r>
                      <a:r>
                        <a:rPr lang="ru-RU" sz="900" dirty="0" smtClean="0"/>
                        <a:t>организациям. </a:t>
                      </a:r>
                      <a:r>
                        <a:rPr lang="ru-RU" sz="900" dirty="0"/>
                        <a:t>Записи, набравшие большее количество </a:t>
                      </a:r>
                      <a:r>
                        <a:rPr lang="ru-RU" sz="900" dirty="0" err="1"/>
                        <a:t>лайков</a:t>
                      </a:r>
                      <a:r>
                        <a:rPr lang="ru-RU" sz="900" dirty="0"/>
                        <a:t> будут отмечены организаторами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58843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11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Игра «Добрый КВЕСТ»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Октябрь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2018 г.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Интерактивная </a:t>
                      </a:r>
                      <a:r>
                        <a:rPr lang="ru-RU" sz="900" dirty="0" err="1"/>
                        <a:t>игра-квест</a:t>
                      </a:r>
                      <a:r>
                        <a:rPr lang="ru-RU" sz="900" dirty="0"/>
                        <a:t> для волонтерских команд. Командам выдается задание, которое необходимо расшифровать и выполнить за ограниченное количество времени (в течение дня), реализация которых принесет пользу городу и горожанам.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44760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/>
                        <a:t>12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Молодежный </a:t>
                      </a:r>
                      <a:r>
                        <a:rPr lang="ru-RU" sz="900" dirty="0" smtClean="0"/>
                        <a:t>форум  добровольцев «</a:t>
                      </a:r>
                      <a:r>
                        <a:rPr lang="ru-RU" sz="900" dirty="0" err="1" smtClean="0"/>
                        <a:t>ЧерВолонтер</a:t>
                      </a:r>
                      <a:r>
                        <a:rPr lang="ru-RU" sz="900" dirty="0" smtClean="0"/>
                        <a:t>»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Приурочить к 5 декабря (День добровольца)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Итоговое мероприятие года добровольца. Образовательные площадки, награждение победителей и призеров Премии. Выставка добровольческих организаций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79512" y="188640"/>
            <a:ext cx="878497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План работы по развитию добровольчества (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волонтерства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 городе Череповце на 2018 год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51520" y="1196752"/>
          <a:ext cx="8640960" cy="41017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39372"/>
                <a:gridCol w="2343311"/>
                <a:gridCol w="1401704"/>
                <a:gridCol w="4456573"/>
              </a:tblGrid>
              <a:tr h="515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№ </a:t>
                      </a:r>
                      <a:r>
                        <a:rPr lang="ru-RU" sz="1400" b="1" dirty="0" err="1"/>
                        <a:t>п</a:t>
                      </a:r>
                      <a:r>
                        <a:rPr lang="ru-RU" sz="1400" b="1" dirty="0"/>
                        <a:t>/</a:t>
                      </a:r>
                      <a:r>
                        <a:rPr lang="ru-RU" sz="1400" b="1" dirty="0" err="1"/>
                        <a:t>п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Мероприятие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Дата/период проведения</a:t>
                      </a:r>
                      <a:endParaRPr lang="ru-R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Описание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51539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Высадка аллеи Добровольцев </a:t>
                      </a:r>
                      <a:r>
                        <a:rPr lang="ru-RU" sz="1200" dirty="0" smtClean="0"/>
                        <a:t>города Череповца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Апрель-сентябрь 2018 г.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Высадка деревьев силами волонтеров </a:t>
                      </a:r>
                      <a:r>
                        <a:rPr lang="ru-RU" sz="1200" dirty="0" smtClean="0"/>
                        <a:t>и добровольцев города в </a:t>
                      </a:r>
                      <a:r>
                        <a:rPr lang="ru-RU" sz="1200" dirty="0"/>
                        <a:t>рамках проекта «Народная роща»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7731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/>
                        <a:t>2</a:t>
                      </a: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Оформление городского автобуса символикой Года </a:t>
                      </a:r>
                      <a:r>
                        <a:rPr lang="ru-RU" sz="1200" dirty="0" smtClean="0"/>
                        <a:t>добровольца и информацией о  добровольческих (волонтерских) организациях города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Апрель-декабрь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2018 г.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Популяризация </a:t>
                      </a:r>
                      <a:r>
                        <a:rPr lang="ru-RU" sz="1200" dirty="0" smtClean="0"/>
                        <a:t>добровольчества,  распространение информационных материалов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о добровольческих организациях и движениях города.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107827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Установка </a:t>
                      </a:r>
                      <a:r>
                        <a:rPr lang="ru-RU" sz="1200" dirty="0" err="1"/>
                        <a:t>арт-объекта</a:t>
                      </a:r>
                      <a:r>
                        <a:rPr lang="ru-RU" sz="1200" dirty="0"/>
                        <a:t> в городском парке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Май-август 2018 г.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Создание единой фото-зоны с облагороженной рядом территорией. Привелечение внимания к добровольческому движению. Установка информационного стенда, рассказывающего о том, как стать волонтером в Череповце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  <a:tr h="107827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Высадка клумбы добровольцев в рамках Дня молодежи на территории Комсомольского парка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Июнь 2018 г.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Имиджевое</a:t>
                      </a:r>
                      <a:r>
                        <a:rPr lang="ru-RU" sz="1200" dirty="0"/>
                        <a:t> мероприятие в рамках «Года Добровольца». Каждая общественная организация и волонтерское движение смогут посадить свое растение и установить рядом </a:t>
                      </a:r>
                      <a:r>
                        <a:rPr lang="ru-RU" sz="1200" dirty="0" smtClean="0"/>
                        <a:t>информационную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табличку </a:t>
                      </a:r>
                      <a:r>
                        <a:rPr lang="ru-RU" sz="1200" dirty="0"/>
                        <a:t>о себе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4" marR="59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38386"/>
          <a:stretch>
            <a:fillRect/>
          </a:stretch>
        </p:blipFill>
        <p:spPr bwMode="auto">
          <a:xfrm rot="5400000">
            <a:off x="-1047460" y="1047458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19672" y="188640"/>
            <a:ext cx="734481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Концепция проведения Форума добровольцев (волонтеров) города Череповца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47664" y="908720"/>
          <a:ext cx="741682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1313</Words>
  <Application>Microsoft Office PowerPoint</Application>
  <PresentationFormat>Экран (4:3)</PresentationFormat>
  <Paragraphs>165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Сокольникова Светлана Алексеевна</dc:creator>
  <cp:lastModifiedBy>Белозерова Наталья</cp:lastModifiedBy>
  <cp:revision>423</cp:revision>
  <cp:lastPrinted>2016-10-17T13:17:36Z</cp:lastPrinted>
  <dcterms:created xsi:type="dcterms:W3CDTF">2014-09-30T05:43:14Z</dcterms:created>
  <dcterms:modified xsi:type="dcterms:W3CDTF">2018-01-30T13:52:29Z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