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8" r:id="rId2"/>
    <p:sldId id="278" r:id="rId3"/>
    <p:sldId id="279" r:id="rId4"/>
    <p:sldId id="280" r:id="rId5"/>
    <p:sldId id="273" r:id="rId6"/>
    <p:sldId id="267" r:id="rId7"/>
    <p:sldId id="266" r:id="rId8"/>
    <p:sldId id="265" r:id="rId9"/>
    <p:sldId id="274" r:id="rId10"/>
    <p:sldId id="276" r:id="rId11"/>
    <p:sldId id="281" r:id="rId12"/>
    <p:sldId id="282" r:id="rId13"/>
    <p:sldId id="283" r:id="rId14"/>
    <p:sldId id="272" r:id="rId15"/>
    <p:sldId id="269" r:id="rId16"/>
    <p:sldId id="284" r:id="rId17"/>
    <p:sldId id="285" r:id="rId18"/>
    <p:sldId id="277" r:id="rId19"/>
    <p:sldId id="270" r:id="rId20"/>
    <p:sldId id="286" r:id="rId21"/>
    <p:sldId id="300" r:id="rId22"/>
    <p:sldId id="301" r:id="rId23"/>
    <p:sldId id="287" r:id="rId24"/>
    <p:sldId id="288" r:id="rId25"/>
    <p:sldId id="289" r:id="rId26"/>
    <p:sldId id="296" r:id="rId27"/>
    <p:sldId id="290" r:id="rId28"/>
    <p:sldId id="291" r:id="rId29"/>
    <p:sldId id="292" r:id="rId30"/>
    <p:sldId id="298" r:id="rId31"/>
    <p:sldId id="297" r:id="rId32"/>
    <p:sldId id="293" r:id="rId33"/>
    <p:sldId id="294" r:id="rId34"/>
    <p:sldId id="295" r:id="rId35"/>
    <p:sldId id="299" r:id="rId36"/>
    <p:sldId id="258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80E0E"/>
    <a:srgbClr val="660033"/>
    <a:srgbClr val="993300"/>
    <a:srgbClr val="ABC3DF"/>
    <a:srgbClr val="FF5050"/>
    <a:srgbClr val="2884D8"/>
    <a:srgbClr val="1C7BCA"/>
    <a:srgbClr val="00A4DE"/>
    <a:srgbClr val="0084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372" autoAdjust="0"/>
  </p:normalViewPr>
  <p:slideViewPr>
    <p:cSldViewPr>
      <p:cViewPr>
        <p:scale>
          <a:sx n="100" d="100"/>
          <a:sy n="100" d="100"/>
        </p:scale>
        <p:origin x="-510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63A2-2980-564F-B3C1-AFC330E32C6F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BED7-8C21-F244-B59E-BD062B7B7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9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/>
              <a:t>до 1 сентября 2012 г. утвердить концепцию «Российской общественной инициативы", предусматривающую:</a:t>
            </a:r>
          </a:p>
          <a:p>
            <a:pPr eaLnBrk="1"/>
            <a:r>
              <a:rPr lang="ru-RU"/>
              <a:t>создание технических и организационных условий для публичного представления предложений граждан с использованием специализированного ресурса в сети Интернет с 15 апреля 2013 г.; рассмотрение указанных предложений, получивших поддержку не менее 100 тыс. граждан в течение одного года, в Правительстве Российской Федерации после проработки этих предложений экспертной рабочей группой с участием депутатов Государственной Думы Федерального Собрания Российской Федерации, членов Совета Федерации Федерального Собрания Российской Федерации и представителей бизнес-сообщества;»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i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i.ru/" TargetMode="External"/><Relationship Id="rId2" Type="http://schemas.openxmlformats.org/officeDocument/2006/relationships/hyperlink" Target="file:///\\yandex.ru\clck\jsredir%3ffrom=yandex.ru;yandsearch;web;;&amp;text=%25D0%25B3%25D0%25BE%25D1%2581%25D1%2583%25D1%2581%25D0%25BB%25D1%2583%25D0%25B3%25D0%25B8&amp;uuid=&amp;state=AiuY0DBWFJ4ePaEse6rgeKdnI0e4oXuRYo0IEhrXr7w0L24O5Xv8RnUVwmxyeTliQI-KbE6oCBWypTtGJra6U-mzKR45E2a19PT3asx2urRiEtYp39M0yCaDxF31O6EWyYSHCyo9Hk3qZwlIVqofM5PaTxkdHtZYolrySDbHDS9gzdIrFkmbBsEhn2nzvC94pb8NhqH9xPM&amp;data=UlNrNmk5WktYejR0eWJFYk1Ldmtxai0yZy1FQWJoSl9waS14aWdHQ295SkJIeE1RSnVYczJVWWc1b0E3d2s2b3RGR1FZX3cxXzctVXJnN3pnNy02OHFyNnVOd1dTWjExeU5DN1ZNa013akU&amp;b64e=2&amp;sign=8c09f94616e09f1bf96208f9533db726&amp;keyno=0&amp;l10n=ru&amp;mc=1.58496250072115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BakurkovaIP@gov35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om\Desktop\r35ltd0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0538"/>
            <a:ext cx="7604200" cy="421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951686" y="2411657"/>
            <a:ext cx="121468" cy="108012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7734" y="1938189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4088" y="2331888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11760" y="3032814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6999" y="3157854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51720" y="2996506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24058" y="3534857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820591" y="3296533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3932351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rgbClr val="FF0000"/>
                </a:solidFill>
              </a:rPr>
              <a:t>РОССИЙСКАЯ  </a:t>
            </a:r>
            <a:endParaRPr lang="ru-RU" sz="3000" dirty="0" smtClean="0">
              <a:solidFill>
                <a:srgbClr val="FF0000"/>
              </a:solidFill>
            </a:endParaRPr>
          </a:p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ОБЩЕСТВЕННАЯ  ИНИЦИАТИВА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79119" y="2357651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46931" y="2859782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1435" y="2762768"/>
            <a:ext cx="60735" cy="54006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578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18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ахтунг\Ма\халтура\общественная инициатива\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10" y="339502"/>
            <a:ext cx="6469666" cy="345638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4" descr="E:\ахтунг\Ма\халтура\общественная инициатива\14-03_infografic_16\content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0570" y="-182556"/>
            <a:ext cx="10081117" cy="483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ахтунг\Ма\халтура\общественная инициатива\рисуночки\sen5axh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9325" y="2233648"/>
            <a:ext cx="2535431" cy="2786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ахтунг\Ма\халтура\общественная инициатива\рисуночки\h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3917435"/>
            <a:ext cx="2987824" cy="124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827584" y="2355726"/>
            <a:ext cx="2592288" cy="5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 anchor="ctr"/>
          <a:lstStyle/>
          <a:p>
            <a:pPr defTabSz="914145"/>
            <a:endParaRPr lang="ru-RU" cap="all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defTabSz="914145"/>
            <a:endParaRPr lang="ru-RU" cap="all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defTabSz="914145"/>
            <a:endParaRPr lang="ru-RU" cap="all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defTabSz="914145"/>
            <a:endParaRPr lang="ru-RU" cap="all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defTabSz="914145"/>
            <a:r>
              <a:rPr lang="ru-RU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Интеллектуальная система защиты от накруток</a:t>
            </a:r>
            <a:endParaRPr lang="ru-RU" b="1" cap="all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784324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/>
            <a:r>
              <a:rPr lang="ru-RU" b="1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Упрощение</a:t>
            </a:r>
            <a:r>
              <a:rPr lang="ru-RU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 процедуры рассмотрения предложений</a:t>
            </a:r>
          </a:p>
        </p:txBody>
      </p:sp>
      <p:pic>
        <p:nvPicPr>
          <p:cNvPr id="22" name="Picture 2" descr="E:\ахтунг\Ма\халтура\общественная инициатива\рисуночки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0" y="123478"/>
            <a:ext cx="2080605" cy="80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/>
          </p:cNvSpPr>
          <p:nvPr/>
        </p:nvSpPr>
        <p:spPr bwMode="auto">
          <a:xfrm>
            <a:off x="317004" y="987574"/>
            <a:ext cx="7135316" cy="43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defTabSz="914145">
              <a:lnSpc>
                <a:spcPts val="3500"/>
              </a:lnSpc>
            </a:pPr>
            <a:r>
              <a:rPr lang="ru-RU" sz="4300" cap="all" spc="100" dirty="0">
                <a:sym typeface="Helvetica" charset="0"/>
              </a:rPr>
              <a:t>Ключевые </a:t>
            </a:r>
            <a:endParaRPr lang="ru-RU" sz="4300" cap="all" spc="100" dirty="0" smtClean="0">
              <a:sym typeface="Helvetica" charset="0"/>
            </a:endParaRPr>
          </a:p>
          <a:p>
            <a:pPr defTabSz="914145">
              <a:lnSpc>
                <a:spcPts val="3500"/>
              </a:lnSpc>
            </a:pPr>
            <a:r>
              <a:rPr lang="ru-RU" sz="3700" cap="all" spc="100" dirty="0" smtClean="0">
                <a:sym typeface="Helvetica" charset="0"/>
              </a:rPr>
              <a:t>положения</a:t>
            </a:r>
            <a:endParaRPr lang="ru-RU" sz="3700" cap="all" spc="100" dirty="0"/>
          </a:p>
        </p:txBody>
      </p:sp>
      <p:pic>
        <p:nvPicPr>
          <p:cNvPr id="1026" name="Picture 2" descr="C:\Users\Dom\Desktop\снил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3" y="3382255"/>
            <a:ext cx="1741204" cy="126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E:\ахтунг\Ма\халтура\общественная инициатива\рисуночки\Untitled-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20" y="2067694"/>
            <a:ext cx="1402956" cy="309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792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492"/>
            <a:ext cx="8229600" cy="81373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5547"/>
            <a:ext cx="8229600" cy="3859076"/>
          </a:xfrm>
        </p:spPr>
        <p:txBody>
          <a:bodyPr/>
          <a:lstStyle/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897564"/>
            <a:ext cx="7776864" cy="5940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Подать свою инициативу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707654"/>
            <a:ext cx="7776864" cy="756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Ознакомиться с размещенными инициативами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625756"/>
            <a:ext cx="7920880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Проголосовать «за» или «против» размещенных инициатив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597864"/>
            <a:ext cx="7992888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Получить информацию о ходе и результатах реализации общественной инициативы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41480"/>
            <a:ext cx="7848872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позволяет интернет-ресурс?</a:t>
            </a:r>
            <a:endParaRPr lang="ru-RU" sz="36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71600" y="141480"/>
            <a:ext cx="7488832" cy="918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защищены инициативы от накрутки голосов?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383618"/>
            <a:ext cx="7272808" cy="32403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 функционирует с применением единой системы авторизации и аутентификации: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человек – один голос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учета голосов «против»: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99592" y="1761660"/>
            <a:ext cx="7848872" cy="97210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Голоса “против”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будут вычитаться из голосов “за”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99592" y="3003798"/>
            <a:ext cx="7992888" cy="194421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учитываться при принятии решений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экспертными группами, созданными при органах государственной власти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87474"/>
            <a:ext cx="7632848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будет с голосами “против”?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ахтунг\Ма\халтура\общественная инициатива\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82" y="339502"/>
            <a:ext cx="6469666" cy="345638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292243"/>
            <a:ext cx="35733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cap="all" spc="100" dirty="0">
                <a:solidFill>
                  <a:srgbClr val="1C7BCA"/>
                </a:solidFill>
              </a:rPr>
              <a:t>РОССИЙСКАЯ </a:t>
            </a:r>
            <a:endParaRPr lang="ru-RU" sz="2500" cap="all" spc="100" dirty="0" smtClean="0">
              <a:solidFill>
                <a:srgbClr val="1C7BCA"/>
              </a:solidFill>
            </a:endParaRPr>
          </a:p>
          <a:p>
            <a:r>
              <a:rPr lang="ru-RU" sz="2500" cap="all" spc="100" dirty="0" smtClean="0">
                <a:solidFill>
                  <a:srgbClr val="1C7BCA"/>
                </a:solidFill>
              </a:rPr>
              <a:t>ОБЩЕСТВЕННАЯ </a:t>
            </a:r>
          </a:p>
          <a:p>
            <a:r>
              <a:rPr lang="ru-RU" sz="2500" cap="all" spc="100" dirty="0" smtClean="0">
                <a:solidFill>
                  <a:srgbClr val="1C7BCA"/>
                </a:solidFill>
              </a:rPr>
              <a:t>ИНИЦИАТИВА</a:t>
            </a:r>
            <a:endParaRPr lang="ru-RU" sz="2500" cap="all" spc="100" dirty="0">
              <a:solidFill>
                <a:srgbClr val="1C7BC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63638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cap="all" spc="100" dirty="0" smtClean="0">
                <a:solidFill>
                  <a:srgbClr val="FF0000"/>
                </a:solidFill>
              </a:rPr>
              <a:t>КАК ЭТО РАБОТАЕТ?</a:t>
            </a:r>
            <a:endParaRPr lang="ru-RU" sz="5000" cap="all" spc="1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E:\ахтунг\Ма\халтура\общественная инициатива\рисуночки\ye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702"/>
            <a:ext cx="4499992" cy="3003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9010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215716" y="1723837"/>
            <a:ext cx="1964798" cy="415973"/>
            <a:chOff x="7215716" y="1723837"/>
            <a:chExt cx="1964798" cy="41597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215716" y="1723837"/>
              <a:ext cx="1964798" cy="4159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80312" y="1785629"/>
              <a:ext cx="16914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МУНИЦИПАЛЬНАЯ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15715" y="2910594"/>
            <a:ext cx="1964798" cy="415973"/>
            <a:chOff x="7215715" y="2910594"/>
            <a:chExt cx="1964798" cy="41597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215715" y="2910594"/>
              <a:ext cx="1964798" cy="415973"/>
            </a:xfrm>
            <a:prstGeom prst="rect">
              <a:avLst/>
            </a:prstGeom>
            <a:solidFill>
              <a:srgbClr val="288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80312" y="2972386"/>
              <a:ext cx="14814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РЕГИОНАЛЬНАЯ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15715" y="4108093"/>
            <a:ext cx="1964798" cy="415973"/>
            <a:chOff x="7215715" y="4108093"/>
            <a:chExt cx="1964798" cy="41597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215715" y="4108093"/>
              <a:ext cx="1964798" cy="415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80312" y="4169885"/>
              <a:ext cx="137050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ФЕДЕРАЛЬНАЯ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825215"/>
            <a:ext cx="1109093" cy="1098463"/>
            <a:chOff x="323528" y="1232326"/>
            <a:chExt cx="1109093" cy="1109093"/>
          </a:xfrm>
        </p:grpSpPr>
        <p:sp>
          <p:nvSpPr>
            <p:cNvPr id="4" name="Овал 3"/>
            <p:cNvSpPr/>
            <p:nvPr/>
          </p:nvSpPr>
          <p:spPr>
            <a:xfrm>
              <a:off x="323528" y="1232326"/>
              <a:ext cx="1109093" cy="110909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0" descr="E:\ахтунг\Ма\халтура\общественная инициатива\иконки\icon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47191">
              <a:off x="474985" y="1455662"/>
              <a:ext cx="720000" cy="720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367643" y="843558"/>
            <a:ext cx="320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100" dirty="0" smtClean="0"/>
              <a:t>ПРОВЕРЬТЕ С ПОМОЩЬЮ ПОИСКОВОГО МЕХАНИЗМА</a:t>
            </a:r>
          </a:p>
          <a:p>
            <a:r>
              <a:rPr lang="ru-RU" sz="1200" spc="100" dirty="0" smtClean="0">
                <a:solidFill>
                  <a:srgbClr val="FF0000"/>
                </a:solidFill>
              </a:rPr>
              <a:t>НЕТ ЛИ ИНИЦИАТИВ, </a:t>
            </a:r>
          </a:p>
          <a:p>
            <a:r>
              <a:rPr lang="ru-RU" sz="1200" spc="100" dirty="0" smtClean="0">
                <a:solidFill>
                  <a:srgbClr val="FF0000"/>
                </a:solidFill>
              </a:rPr>
              <a:t>СХОЖИХ С ВАШЕЙ</a:t>
            </a:r>
            <a:endParaRPr lang="ru-RU" sz="1200" spc="100" dirty="0">
              <a:solidFill>
                <a:srgbClr val="FF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2355846"/>
            <a:ext cx="1109093" cy="1080000"/>
            <a:chOff x="2742827" y="3792215"/>
            <a:chExt cx="1109093" cy="1109093"/>
          </a:xfrm>
        </p:grpSpPr>
        <p:sp>
          <p:nvSpPr>
            <p:cNvPr id="9" name="Овал 8"/>
            <p:cNvSpPr/>
            <p:nvPr/>
          </p:nvSpPr>
          <p:spPr>
            <a:xfrm>
              <a:off x="2742827" y="3792215"/>
              <a:ext cx="1109093" cy="110909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E:\ахтунг\Ма\халтура\общественная инициатива\иконки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3939946"/>
              <a:ext cx="813606" cy="7827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13908" y="3507854"/>
            <a:ext cx="204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spc="100" dirty="0" smtClean="0"/>
              <a:t>ВЫ ЗАРЕГИСТРИРОВАНЫ</a:t>
            </a:r>
            <a:endParaRPr lang="en-US" sz="1200" spc="100" dirty="0" smtClean="0"/>
          </a:p>
          <a:p>
            <a:pPr algn="r"/>
            <a:r>
              <a:rPr lang="ru-RU" sz="1200" spc="100" dirty="0" smtClean="0"/>
              <a:t>НА ПОРТАЛЕ</a:t>
            </a:r>
          </a:p>
          <a:p>
            <a:pPr algn="r"/>
            <a:r>
              <a:rPr lang="ru-RU" sz="1200" spc="100" dirty="0" smtClean="0">
                <a:solidFill>
                  <a:srgbClr val="FF0000"/>
                </a:solidFill>
              </a:rPr>
              <a:t>WWW.GOSUSLUGI.RU?</a:t>
            </a:r>
            <a:endParaRPr lang="ru-RU" sz="1200" spc="100" dirty="0">
              <a:solidFill>
                <a:srgbClr val="FF0000"/>
              </a:solidFill>
            </a:endParaRPr>
          </a:p>
        </p:txBody>
      </p:sp>
      <p:pic>
        <p:nvPicPr>
          <p:cNvPr id="14" name="Picture 18" descr="E:\ахтунг\Ма\халтура\общественная инициатива\стрелки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7334"/>
            <a:ext cx="1200720" cy="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69407" y="1707654"/>
            <a:ext cx="556142" cy="558000"/>
            <a:chOff x="7740352" y="1845943"/>
            <a:chExt cx="556142" cy="562139"/>
          </a:xfrm>
        </p:grpSpPr>
        <p:sp>
          <p:nvSpPr>
            <p:cNvPr id="20" name="Овал 19"/>
            <p:cNvSpPr/>
            <p:nvPr/>
          </p:nvSpPr>
          <p:spPr>
            <a:xfrm rot="10800000">
              <a:off x="7740352" y="1845943"/>
              <a:ext cx="556142" cy="562139"/>
            </a:xfrm>
            <a:prstGeom prst="ellipse">
              <a:avLst/>
            </a:prstGeom>
            <a:solidFill>
              <a:srgbClr val="2884D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BCA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92438" y="1976035"/>
              <a:ext cx="429926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spc="100" dirty="0" smtClean="0">
                  <a:solidFill>
                    <a:schemeClr val="bg1"/>
                  </a:solidFill>
                </a:rPr>
                <a:t>ДА</a:t>
              </a:r>
              <a:endParaRPr lang="ru-RU" sz="1400" spc="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27784" y="2499742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100" dirty="0">
                <a:solidFill>
                  <a:srgbClr val="FF0000"/>
                </a:solidFill>
              </a:rPr>
              <a:t>ЗАПОЛНИТЕ ФОРМУ </a:t>
            </a:r>
            <a:r>
              <a:rPr lang="ru-RU" sz="1200" spc="100" dirty="0" smtClean="0"/>
              <a:t>ПОДАЧИ </a:t>
            </a:r>
            <a:r>
              <a:rPr lang="ru-RU" sz="1200" spc="100" dirty="0"/>
              <a:t>ИНИЦИАТИВЫ </a:t>
            </a:r>
            <a:r>
              <a:rPr lang="ru-RU" sz="1200" spc="100" dirty="0" smtClean="0"/>
              <a:t>В </a:t>
            </a:r>
            <a:r>
              <a:rPr lang="ru-RU" sz="1200" spc="100" dirty="0"/>
              <a:t>СВОЕМ ЛИЧНОМ КАБИНЕТЕ </a:t>
            </a:r>
            <a:r>
              <a:rPr lang="ru-RU" sz="1200" spc="100" dirty="0" smtClean="0"/>
              <a:t>(</a:t>
            </a:r>
            <a:r>
              <a:rPr lang="ru-RU" sz="1200" spc="100" dirty="0"/>
              <a:t>С УЧЕТОМ </a:t>
            </a:r>
            <a:r>
              <a:rPr lang="ru-RU" sz="1200" spc="100" dirty="0" smtClean="0"/>
              <a:t>ТИПА ИНИЦИАТИВЫ</a:t>
            </a:r>
            <a:r>
              <a:rPr lang="ru-RU" sz="1200" spc="100" dirty="0"/>
              <a:t>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66963" y="1203598"/>
            <a:ext cx="1109093" cy="1080000"/>
            <a:chOff x="5724128" y="2387925"/>
            <a:chExt cx="1109093" cy="1109093"/>
          </a:xfrm>
        </p:grpSpPr>
        <p:sp>
          <p:nvSpPr>
            <p:cNvPr id="12" name="Овал 11"/>
            <p:cNvSpPr/>
            <p:nvPr/>
          </p:nvSpPr>
          <p:spPr>
            <a:xfrm>
              <a:off x="5724128" y="2387925"/>
              <a:ext cx="1109093" cy="110909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4" name="Picture 4" descr="E:\ахтунг\Ма\халтура\общественная инициатива\иконки\256Px - 12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714" y="2644230"/>
              <a:ext cx="596483" cy="5964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E:\ахтунг\Ма\халтура\общественная инициатива\стрелки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1732" flipH="1">
            <a:off x="2206781" y="1996142"/>
            <a:ext cx="1116667" cy="447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219179" y="3181523"/>
            <a:ext cx="3612452" cy="1774042"/>
            <a:chOff x="2219179" y="3181523"/>
            <a:chExt cx="3612452" cy="177404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275858" y="3363838"/>
              <a:ext cx="549691" cy="558000"/>
              <a:chOff x="3707906" y="4221088"/>
              <a:chExt cx="549691" cy="553809"/>
            </a:xfrm>
          </p:grpSpPr>
          <p:sp>
            <p:nvSpPr>
              <p:cNvPr id="19" name="Овал 18"/>
              <p:cNvSpPr/>
              <p:nvPr/>
            </p:nvSpPr>
            <p:spPr>
              <a:xfrm rot="10800000">
                <a:off x="3707906" y="4221088"/>
                <a:ext cx="549691" cy="553809"/>
              </a:xfrm>
              <a:prstGeom prst="ellipse">
                <a:avLst/>
              </a:prstGeom>
              <a:solidFill>
                <a:srgbClr val="FF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41053" y="4344105"/>
                <a:ext cx="50976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spc="100" dirty="0" smtClean="0">
                    <a:solidFill>
                      <a:schemeClr val="bg1"/>
                    </a:solidFill>
                  </a:rPr>
                  <a:t>НЕТ</a:t>
                </a:r>
                <a:endParaRPr lang="ru-RU" sz="1400" spc="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627784" y="3939902"/>
              <a:ext cx="3203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100" dirty="0">
                  <a:solidFill>
                    <a:srgbClr val="FF0000"/>
                  </a:solidFill>
                </a:rPr>
                <a:t>ВЫ </a:t>
              </a:r>
              <a:r>
                <a:rPr lang="ru-RU" sz="1200" spc="100" dirty="0" smtClean="0">
                  <a:solidFill>
                    <a:srgbClr val="FF0000"/>
                  </a:solidFill>
                </a:rPr>
                <a:t>МОЖЕТЕ ЗАРЕГИСТРИРОВАТЬСЯ </a:t>
              </a:r>
              <a:endParaRPr lang="ru-RU" sz="1200" spc="100" dirty="0">
                <a:solidFill>
                  <a:srgbClr val="FF0000"/>
                </a:solidFill>
              </a:endParaRPr>
            </a:p>
            <a:p>
              <a:r>
                <a:rPr lang="ru-RU" sz="1200" spc="100" dirty="0"/>
                <a:t>НА ЕДИНОМ ПОРТАЛЕ ГОСУСЛУГ </a:t>
              </a:r>
              <a:r>
                <a:rPr lang="ru-RU" sz="1200" spc="100" dirty="0" smtClean="0"/>
                <a:t>WWW.GOSUSLUGI.RU </a:t>
              </a:r>
              <a:r>
                <a:rPr lang="ru-RU" sz="1200" spc="100" dirty="0"/>
                <a:t>И ПОЛУЧИТЬ ЛОГИН </a:t>
              </a:r>
            </a:p>
            <a:p>
              <a:r>
                <a:rPr lang="ru-RU" sz="1200" spc="100" dirty="0"/>
                <a:t>И ПАРОЛЬ ЗА ОДИН ДЕНЬ!</a:t>
              </a:r>
            </a:p>
          </p:txBody>
        </p:sp>
        <p:pic>
          <p:nvPicPr>
            <p:cNvPr id="33" name="Picture 17" descr="E:\ахтунг\Ма\халтура\общественная инициатива\стрелки\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179" y="3181523"/>
              <a:ext cx="1033462" cy="6143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107504" y="141480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cap="all" spc="100" dirty="0" smtClean="0">
                <a:solidFill>
                  <a:srgbClr val="FF0000"/>
                </a:solidFill>
              </a:rPr>
              <a:t>КАК ПОДАТЬ ИНИЦИАТИВУ?</a:t>
            </a:r>
            <a:endParaRPr lang="ru-RU" sz="3000" cap="all" spc="100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940152" y="752618"/>
            <a:ext cx="3320760" cy="4411420"/>
            <a:chOff x="6055195" y="752618"/>
            <a:chExt cx="3320760" cy="4411420"/>
          </a:xfrm>
        </p:grpSpPr>
        <p:pic>
          <p:nvPicPr>
            <p:cNvPr id="37" name="Picture 2" descr="E:\ахтунг\Ма\халтура\общественная инициатива\под-триптих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595"/>
            <a:stretch/>
          </p:blipFill>
          <p:spPr bwMode="auto">
            <a:xfrm>
              <a:off x="6266695" y="1152118"/>
              <a:ext cx="3109260" cy="40119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6055195" y="752618"/>
              <a:ext cx="1109093" cy="1060721"/>
              <a:chOff x="6055195" y="715459"/>
              <a:chExt cx="1109093" cy="1414294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055195" y="715459"/>
                <a:ext cx="1109093" cy="141429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2" name="Picture 12" descr="E:\ахтунг\Ма\халтура\общественная инициатива\bl_hnd_elemt(1)\n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1010082"/>
                <a:ext cx="737342" cy="94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5" descr="E:\ахтунг\Ма\халтура\общественная инициатива\bl_hnd_elemt(1)\5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946" y="878503"/>
                <a:ext cx="737342" cy="1110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43"/>
            <p:cNvSpPr txBox="1"/>
            <p:nvPr/>
          </p:nvSpPr>
          <p:spPr>
            <a:xfrm rot="16200000">
              <a:off x="5393503" y="3046392"/>
              <a:ext cx="24498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spc="100" dirty="0" smtClean="0">
                  <a:solidFill>
                    <a:schemeClr val="bg1"/>
                  </a:solidFill>
                </a:rPr>
                <a:t>ГОЛОСОВАНИЕ</a:t>
              </a:r>
              <a:endParaRPr lang="ru-RU" sz="2600" spc="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Picture 18" descr="E:\ахтунг\Ма\халтура\общественная инициатива\стрелки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1670"/>
            <a:ext cx="1200720" cy="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8349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141480"/>
            <a:ext cx="8748464" cy="7560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Что нужно для того, чтобы подать инициативу или проголосовать за инициативу?</a:t>
            </a: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951570"/>
            <a:ext cx="8352928" cy="70207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гражданином России старше 18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5536" y="2895786"/>
            <a:ext cx="8352928" cy="97210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зарегистрированным на портале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www.gosuslugi.ru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5536" y="1815666"/>
            <a:ext cx="8352928" cy="86409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Иметь доступ к компьютеру, подключенному к Интернету.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5536" y="4083918"/>
            <a:ext cx="8352928" cy="86409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Иметь сформулированную инициативу для того, чтобы предложить ее власти.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57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99592" y="1113588"/>
            <a:ext cx="8064896" cy="181820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ресурсе доступен поиск, которым можно воспользоваться для того, чтобы перед публикацией найти уже имеющиеся инициативы по заданной теме.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99592" y="3111810"/>
            <a:ext cx="7992888" cy="183620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 при публикации инициативы пользователю будут также предлагаться похожие опубликованные на ресурсе инициативы.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7584" y="249492"/>
            <a:ext cx="7704856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исключить подачу двух одинаковых инициатив?</a:t>
            </a:r>
            <a:endParaRPr lang="ru-RU" sz="2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7215716" y="1723837"/>
            <a:ext cx="1964798" cy="415973"/>
            <a:chOff x="7215716" y="1723837"/>
            <a:chExt cx="1964798" cy="415973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15716" y="1723837"/>
              <a:ext cx="1964798" cy="4159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80312" y="1785629"/>
              <a:ext cx="16914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МУНИЦИПАЛЬНАЯ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215715" y="2910594"/>
            <a:ext cx="1964798" cy="415973"/>
            <a:chOff x="7215715" y="2910594"/>
            <a:chExt cx="1964798" cy="415973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7215715" y="2910594"/>
              <a:ext cx="1964798" cy="415973"/>
            </a:xfrm>
            <a:prstGeom prst="rect">
              <a:avLst/>
            </a:prstGeom>
            <a:solidFill>
              <a:srgbClr val="288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80312" y="2972386"/>
              <a:ext cx="14814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РЕГИОНАЛЬНАЯ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215715" y="4108093"/>
            <a:ext cx="1964798" cy="415973"/>
            <a:chOff x="7215715" y="4108093"/>
            <a:chExt cx="1964798" cy="415973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7215715" y="4108093"/>
              <a:ext cx="1964798" cy="415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380312" y="4169885"/>
              <a:ext cx="137050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ФЕДЕРАЛЬНАЯ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6026" y="141481"/>
            <a:ext cx="7905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cap="all" spc="100" dirty="0" smtClean="0">
                <a:solidFill>
                  <a:srgbClr val="FF0000"/>
                </a:solidFill>
              </a:rPr>
              <a:t>КАК проголосовать за инициативу?</a:t>
            </a:r>
            <a:endParaRPr lang="ru-RU" sz="3000" cap="all" spc="100" dirty="0">
              <a:solidFill>
                <a:srgbClr val="FF0000"/>
              </a:solidFill>
            </a:endParaRPr>
          </a:p>
        </p:txBody>
      </p:sp>
      <p:pic>
        <p:nvPicPr>
          <p:cNvPr id="34" name="Picture 16" descr="E:\ахтунг\Ма\халтура\общественная инициатива\стрелки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419622"/>
            <a:ext cx="1037953" cy="415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ахтунг\Ма\халтура\общественная инициатива\стрелки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65015"/>
            <a:ext cx="1039812" cy="610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2771800" y="1275606"/>
            <a:ext cx="1728192" cy="1800200"/>
            <a:chOff x="2987824" y="1527656"/>
            <a:chExt cx="1728192" cy="240026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419872" y="2463923"/>
              <a:ext cx="1109093" cy="1464000"/>
              <a:chOff x="4181572" y="1712088"/>
              <a:chExt cx="1109093" cy="1464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1572" y="1712088"/>
                <a:ext cx="1109093" cy="146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2" name="Picture 4" descr="E:\ахтунг\Ма\халтура\общественная инициатива\рисуночки\голосование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9604" y="1945116"/>
                <a:ext cx="591370" cy="828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Прямоугольник 38"/>
            <p:cNvSpPr/>
            <p:nvPr/>
          </p:nvSpPr>
          <p:spPr>
            <a:xfrm>
              <a:off x="2987824" y="1527656"/>
              <a:ext cx="1728192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spc="100" dirty="0"/>
                <a:t>ВЫБЕРИТЕ ИНИЦИАТИВУ</a:t>
              </a:r>
            </a:p>
            <a:p>
              <a:r>
                <a:rPr lang="ru-RU" sz="1200" spc="100" dirty="0"/>
                <a:t>И ПРОГОЛОСУЙТЕ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499992" y="1563638"/>
            <a:ext cx="1652709" cy="724192"/>
            <a:chOff x="4647483" y="1959174"/>
            <a:chExt cx="1652709" cy="96558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4647483" y="2503995"/>
              <a:ext cx="979139" cy="420768"/>
            </a:xfrm>
            <a:prstGeom prst="roundRect">
              <a:avLst/>
            </a:prstGeom>
            <a:solidFill>
              <a:srgbClr val="0084DE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spc="100" dirty="0" smtClean="0">
                  <a:solidFill>
                    <a:schemeClr val="bg1"/>
                  </a:solidFill>
                </a:rPr>
                <a:t>ЗА</a:t>
              </a:r>
              <a:endParaRPr lang="ru-RU" sz="1600" spc="100" dirty="0">
                <a:solidFill>
                  <a:schemeClr val="bg1"/>
                </a:solidFill>
              </a:endParaRPr>
            </a:p>
          </p:txBody>
        </p:sp>
        <p:pic>
          <p:nvPicPr>
            <p:cNvPr id="2055" name="Picture 7" descr="E:\ахтунг\Ма\халтура\общественная инициатива\стрелки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3716" y="1959174"/>
              <a:ext cx="1006476" cy="8937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3851920" y="2531933"/>
            <a:ext cx="2153056" cy="1912025"/>
            <a:chOff x="3931112" y="3039294"/>
            <a:chExt cx="2153056" cy="2549366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644008" y="3944336"/>
              <a:ext cx="979139" cy="420768"/>
            </a:xfrm>
            <a:prstGeom prst="roundRect">
              <a:avLst/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ПРОТИВ</a:t>
              </a:r>
              <a:endParaRPr lang="ru-RU" sz="16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31112" y="4480664"/>
              <a:ext cx="215305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spc="100" dirty="0"/>
                <a:t>ГОЛОСА УЧИТЫВАЮТСЯ </a:t>
              </a:r>
            </a:p>
            <a:p>
              <a:pPr algn="r"/>
              <a:r>
                <a:rPr lang="ru-RU" sz="1200" spc="100" dirty="0"/>
                <a:t>ЭКСПЕРТАМИ, </a:t>
              </a:r>
            </a:p>
            <a:p>
              <a:pPr algn="r"/>
              <a:r>
                <a:rPr lang="ru-RU" sz="1200" spc="100" dirty="0"/>
                <a:t>НО НЕ ВЫЧИТАЮТСЯ </a:t>
              </a:r>
            </a:p>
            <a:p>
              <a:pPr algn="r"/>
              <a:r>
                <a:rPr lang="ru-RU" sz="1200" spc="100" dirty="0"/>
                <a:t>ИЗ ГОЛОСОВ «ЗА»</a:t>
              </a:r>
            </a:p>
          </p:txBody>
        </p:sp>
        <p:pic>
          <p:nvPicPr>
            <p:cNvPr id="50" name="Picture 7" descr="E:\ахтунг\Ма\халтура\общественная инициатива\стрелки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5976" y="3039294"/>
              <a:ext cx="1006476" cy="8937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883812" y="3219822"/>
            <a:ext cx="3472164" cy="1656184"/>
            <a:chOff x="2219179" y="3181523"/>
            <a:chExt cx="3472164" cy="165618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275858" y="3363838"/>
              <a:ext cx="549691" cy="558000"/>
              <a:chOff x="3707906" y="4221088"/>
              <a:chExt cx="549691" cy="553809"/>
            </a:xfrm>
          </p:grpSpPr>
          <p:sp>
            <p:nvSpPr>
              <p:cNvPr id="53" name="Овал 52"/>
              <p:cNvSpPr/>
              <p:nvPr/>
            </p:nvSpPr>
            <p:spPr>
              <a:xfrm rot="10800000">
                <a:off x="3707906" y="4221088"/>
                <a:ext cx="549691" cy="553809"/>
              </a:xfrm>
              <a:prstGeom prst="ellipse">
                <a:avLst/>
              </a:prstGeom>
              <a:solidFill>
                <a:srgbClr val="FF00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41053" y="4344105"/>
                <a:ext cx="509769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spc="100" dirty="0" smtClean="0">
                    <a:solidFill>
                      <a:schemeClr val="bg1"/>
                    </a:solidFill>
                  </a:rPr>
                  <a:t>НЕТ</a:t>
                </a:r>
                <a:endParaRPr lang="ru-RU" sz="1400" spc="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231231" y="4006710"/>
              <a:ext cx="3460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100" dirty="0">
                  <a:solidFill>
                    <a:srgbClr val="FF0000"/>
                  </a:solidFill>
                </a:rPr>
                <a:t>ВЫ </a:t>
              </a:r>
              <a:r>
                <a:rPr lang="ru-RU" sz="1200" spc="100" dirty="0" smtClean="0">
                  <a:solidFill>
                    <a:srgbClr val="FF0000"/>
                  </a:solidFill>
                </a:rPr>
                <a:t>МОЖЕТЕ ЗАРЕГИСТРИРОВАТЬСЯ </a:t>
              </a:r>
              <a:endParaRPr lang="ru-RU" sz="1200" spc="100" dirty="0">
                <a:solidFill>
                  <a:srgbClr val="FF0000"/>
                </a:solidFill>
              </a:endParaRPr>
            </a:p>
            <a:p>
              <a:r>
                <a:rPr lang="ru-RU" sz="1200" spc="100" dirty="0"/>
                <a:t>НА ЕДИНОМ ПОРТАЛЕ ГОСУСЛУГ </a:t>
              </a:r>
              <a:r>
                <a:rPr lang="ru-RU" sz="1200" spc="100" dirty="0" smtClean="0"/>
                <a:t>WWW.GOSUSLUGI.RU </a:t>
              </a:r>
              <a:r>
                <a:rPr lang="ru-RU" sz="1200" spc="100" dirty="0"/>
                <a:t>И ПОЛУЧИТЬ ЛОГИН </a:t>
              </a:r>
            </a:p>
            <a:p>
              <a:r>
                <a:rPr lang="ru-RU" sz="1200" spc="100" dirty="0"/>
                <a:t>И ПАРОЛЬ ЗА ОДИН ДЕНЬ!</a:t>
              </a:r>
            </a:p>
          </p:txBody>
        </p:sp>
        <p:pic>
          <p:nvPicPr>
            <p:cNvPr id="52" name="Picture 17" descr="E:\ахтунг\Ма\халтура\общественная инициатива\стрелки\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179" y="3181523"/>
              <a:ext cx="1033462" cy="6143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22547" y="1347614"/>
            <a:ext cx="1109093" cy="1080000"/>
            <a:chOff x="2742827" y="3792215"/>
            <a:chExt cx="1109093" cy="1109093"/>
          </a:xfrm>
        </p:grpSpPr>
        <p:sp>
          <p:nvSpPr>
            <p:cNvPr id="63" name="Овал 62"/>
            <p:cNvSpPr/>
            <p:nvPr/>
          </p:nvSpPr>
          <p:spPr>
            <a:xfrm>
              <a:off x="2742827" y="3792215"/>
              <a:ext cx="1109093" cy="110909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2" descr="E:\ахтунг\Ма\халтура\общественная инициатива\иконки\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570" y="3939946"/>
              <a:ext cx="813606" cy="7827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TextBox 64"/>
          <p:cNvSpPr txBox="1"/>
          <p:nvPr/>
        </p:nvSpPr>
        <p:spPr>
          <a:xfrm>
            <a:off x="146009" y="2501483"/>
            <a:ext cx="204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spc="100" dirty="0" smtClean="0"/>
              <a:t>ВЫ ЗАРЕГИСТРИРОВАНЫ</a:t>
            </a:r>
            <a:endParaRPr lang="en-US" sz="1200" spc="100" dirty="0" smtClean="0"/>
          </a:p>
          <a:p>
            <a:pPr algn="r"/>
            <a:r>
              <a:rPr lang="ru-RU" sz="1200" spc="100" dirty="0" smtClean="0"/>
              <a:t>НА ПОРТАЛЕ</a:t>
            </a:r>
          </a:p>
          <a:p>
            <a:pPr algn="r"/>
            <a:r>
              <a:rPr lang="ru-RU" sz="1200" spc="100" dirty="0" smtClean="0">
                <a:solidFill>
                  <a:srgbClr val="FF0000"/>
                </a:solidFill>
              </a:rPr>
              <a:t>WWW.GOSUSLUGI.RU?</a:t>
            </a:r>
            <a:endParaRPr lang="ru-RU" sz="1200" spc="100" dirty="0">
              <a:solidFill>
                <a:srgbClr val="FF0000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27626" y="1923678"/>
            <a:ext cx="556142" cy="558000"/>
            <a:chOff x="7740352" y="1845943"/>
            <a:chExt cx="556142" cy="562139"/>
          </a:xfrm>
        </p:grpSpPr>
        <p:sp>
          <p:nvSpPr>
            <p:cNvPr id="68" name="Овал 67"/>
            <p:cNvSpPr/>
            <p:nvPr/>
          </p:nvSpPr>
          <p:spPr>
            <a:xfrm rot="10800000">
              <a:off x="7740352" y="1845943"/>
              <a:ext cx="556142" cy="562139"/>
            </a:xfrm>
            <a:prstGeom prst="ellipse">
              <a:avLst/>
            </a:prstGeom>
            <a:solidFill>
              <a:srgbClr val="2884D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BCA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792438" y="1976035"/>
              <a:ext cx="429926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spc="100" dirty="0" smtClean="0">
                  <a:solidFill>
                    <a:schemeClr val="bg1"/>
                  </a:solidFill>
                </a:rPr>
                <a:t>ДА</a:t>
              </a:r>
              <a:endParaRPr lang="ru-RU" sz="1400" spc="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40152" y="752618"/>
            <a:ext cx="3320760" cy="4411420"/>
            <a:chOff x="6055195" y="752618"/>
            <a:chExt cx="3320760" cy="4411420"/>
          </a:xfrm>
        </p:grpSpPr>
        <p:pic>
          <p:nvPicPr>
            <p:cNvPr id="71" name="Picture 2" descr="E:\ахтунг\Ма\халтура\общественная инициатива\под-триптих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595"/>
            <a:stretch/>
          </p:blipFill>
          <p:spPr bwMode="auto">
            <a:xfrm>
              <a:off x="6266695" y="1152118"/>
              <a:ext cx="3109260" cy="40119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Группа 71"/>
            <p:cNvGrpSpPr/>
            <p:nvPr/>
          </p:nvGrpSpPr>
          <p:grpSpPr>
            <a:xfrm>
              <a:off x="6055195" y="752618"/>
              <a:ext cx="1109093" cy="1060721"/>
              <a:chOff x="6055195" y="715459"/>
              <a:chExt cx="1109093" cy="1414294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6055195" y="715459"/>
                <a:ext cx="1109093" cy="141429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5" name="Picture 12" descr="E:\ахтунг\Ма\халтура\общественная инициатива\bl_hnd_elemt(1)\n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1010082"/>
                <a:ext cx="737342" cy="94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15" descr="E:\ахтунг\Ма\халтура\общественная инициатива\bl_hnd_elemt(1)\5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946" y="878503"/>
                <a:ext cx="737342" cy="1110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3" name="TextBox 72"/>
            <p:cNvSpPr txBox="1"/>
            <p:nvPr/>
          </p:nvSpPr>
          <p:spPr>
            <a:xfrm rot="16200000">
              <a:off x="5393503" y="3046392"/>
              <a:ext cx="24498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spc="100" dirty="0" smtClean="0">
                  <a:solidFill>
                    <a:schemeClr val="bg1"/>
                  </a:solidFill>
                </a:rPr>
                <a:t>ГОЛОСОВАНИЕ</a:t>
              </a:r>
              <a:endParaRPr lang="ru-RU" sz="2600" spc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60128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3943" y="4011910"/>
            <a:ext cx="311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Голосование за инициативу </a:t>
            </a:r>
            <a:r>
              <a:rPr lang="ru-RU" sz="1200" b="1" dirty="0" smtClean="0"/>
              <a:t>не </a:t>
            </a:r>
            <a:r>
              <a:rPr lang="ru-RU" sz="1200" b="1" dirty="0"/>
              <a:t>более 1 </a:t>
            </a:r>
            <a:r>
              <a:rPr lang="ru-RU" sz="1200" b="1" dirty="0" smtClean="0"/>
              <a:t>года</a:t>
            </a:r>
            <a:endParaRPr lang="ru-RU" sz="1200" b="1" dirty="0"/>
          </a:p>
          <a:p>
            <a:r>
              <a:rPr lang="ru-RU" sz="1200" dirty="0"/>
              <a:t>Необходимо набрать </a:t>
            </a:r>
            <a:r>
              <a:rPr lang="ru-RU" sz="1200" b="1" dirty="0" smtClean="0"/>
              <a:t>не </a:t>
            </a:r>
            <a:r>
              <a:rPr lang="ru-RU" sz="1200" b="1" dirty="0"/>
              <a:t>менее 100 тысяч </a:t>
            </a:r>
            <a:r>
              <a:rPr lang="ru-RU" sz="1200" dirty="0" smtClean="0"/>
              <a:t>голосов </a:t>
            </a:r>
            <a:r>
              <a:rPr lang="ru-RU" sz="1200" dirty="0"/>
              <a:t>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3943" y="2482899"/>
            <a:ext cx="3388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Голосование за инициативу </a:t>
            </a:r>
            <a:r>
              <a:rPr lang="ru-RU" sz="1200" b="1" dirty="0" smtClean="0"/>
              <a:t>не </a:t>
            </a:r>
            <a:r>
              <a:rPr lang="ru-RU" sz="1200" b="1" dirty="0"/>
              <a:t>более 1 </a:t>
            </a:r>
            <a:r>
              <a:rPr lang="ru-RU" sz="1200" b="1" dirty="0" smtClean="0"/>
              <a:t>года</a:t>
            </a:r>
            <a:endParaRPr lang="ru-RU" sz="1200" b="1" dirty="0"/>
          </a:p>
          <a:p>
            <a:r>
              <a:rPr lang="ru-RU" sz="1200" dirty="0"/>
              <a:t>Необходимо набрать </a:t>
            </a:r>
            <a:r>
              <a:rPr lang="ru-RU" sz="1200" b="1" dirty="0"/>
              <a:t>не менее 5% </a:t>
            </a:r>
            <a:r>
              <a:rPr lang="ru-RU" sz="1200" dirty="0"/>
              <a:t>от численности населения соответствующего субъекта Российской </a:t>
            </a:r>
            <a:r>
              <a:rPr lang="ru-RU" sz="1200" dirty="0" smtClean="0"/>
              <a:t>Федерации (для </a:t>
            </a:r>
            <a:r>
              <a:rPr lang="ru-RU" sz="1200" dirty="0"/>
              <a:t>субъектов Российской Федерации с численностью населения более 2 миллионов - необходимо получить поддержку </a:t>
            </a:r>
            <a:r>
              <a:rPr lang="ru-RU" sz="1200" b="1" dirty="0" smtClean="0"/>
              <a:t>не </a:t>
            </a:r>
            <a:r>
              <a:rPr lang="ru-RU" sz="1200" b="1" dirty="0"/>
              <a:t>менее 100 000 граждан</a:t>
            </a:r>
            <a:r>
              <a:rPr lang="ru-RU" sz="1200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3942" y="1419622"/>
            <a:ext cx="319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Голосование за инициативу </a:t>
            </a:r>
            <a:r>
              <a:rPr lang="ru-RU" sz="1200" b="1" dirty="0" smtClean="0"/>
              <a:t>не </a:t>
            </a:r>
            <a:r>
              <a:rPr lang="ru-RU" sz="1200" b="1" dirty="0"/>
              <a:t>более 1 </a:t>
            </a:r>
            <a:r>
              <a:rPr lang="ru-RU" sz="1200" b="1" dirty="0" smtClean="0"/>
              <a:t>года</a:t>
            </a:r>
            <a:endParaRPr lang="ru-RU" sz="1200" b="1" dirty="0"/>
          </a:p>
          <a:p>
            <a:r>
              <a:rPr lang="ru-RU" sz="1200" dirty="0"/>
              <a:t>Необходимо набрать </a:t>
            </a:r>
            <a:r>
              <a:rPr lang="ru-RU" sz="1200" b="1" dirty="0"/>
              <a:t>не менее 5% </a:t>
            </a:r>
            <a:r>
              <a:rPr lang="ru-RU" sz="1200" dirty="0"/>
              <a:t>от численности населения соответствующего муниципального образования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1520" y="140608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cap="all" spc="100" dirty="0" smtClean="0">
                <a:solidFill>
                  <a:srgbClr val="FF0000"/>
                </a:solidFill>
              </a:rPr>
              <a:t>КАК это работает?</a:t>
            </a:r>
            <a:endParaRPr lang="ru-RU" sz="3000" cap="all" spc="1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9163" y="3202979"/>
            <a:ext cx="255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spc="100" dirty="0"/>
              <a:t>ЕСЛИ ВАША ИНИЦИАТИВА </a:t>
            </a:r>
          </a:p>
          <a:p>
            <a:pPr algn="r"/>
            <a:r>
              <a:rPr lang="ru-RU" sz="1200" spc="100" dirty="0"/>
              <a:t>НАБРАЛА НЕОБХОДИМОЕ </a:t>
            </a:r>
          </a:p>
          <a:p>
            <a:pPr algn="r"/>
            <a:r>
              <a:rPr lang="ru-RU" sz="1200" spc="100" dirty="0"/>
              <a:t>КОЛИЧЕСТВО </a:t>
            </a:r>
            <a:r>
              <a:rPr lang="ru-RU" sz="1200" spc="100" dirty="0" smtClean="0"/>
              <a:t>ГОЛОСОВ</a:t>
            </a:r>
            <a:endParaRPr lang="ru-RU" sz="1200" spc="100" dirty="0"/>
          </a:p>
          <a:p>
            <a:pPr algn="r"/>
            <a:r>
              <a:rPr lang="ru-RU" sz="1200" spc="100" dirty="0">
                <a:solidFill>
                  <a:srgbClr val="FF0000"/>
                </a:solidFill>
              </a:rPr>
              <a:t>ОНА БУДЕТ РАССМОТРЕНА</a:t>
            </a:r>
          </a:p>
          <a:p>
            <a:pPr algn="r"/>
            <a:r>
              <a:rPr lang="ru-RU" sz="1200" spc="100" dirty="0">
                <a:solidFill>
                  <a:srgbClr val="FF0000"/>
                </a:solidFill>
              </a:rPr>
              <a:t>ОРГАНОМ </a:t>
            </a:r>
            <a:endParaRPr lang="ru-RU" sz="1200" spc="100" dirty="0" smtClean="0">
              <a:solidFill>
                <a:srgbClr val="FF0000"/>
              </a:solidFill>
            </a:endParaRPr>
          </a:p>
          <a:p>
            <a:pPr algn="r"/>
            <a:r>
              <a:rPr lang="ru-RU" sz="1200" spc="100" dirty="0" smtClean="0">
                <a:solidFill>
                  <a:srgbClr val="FF0000"/>
                </a:solidFill>
              </a:rPr>
              <a:t>ГОСУДАРСТВЕННОЙ </a:t>
            </a:r>
            <a:endParaRPr lang="ru-RU" sz="1200" spc="100" dirty="0">
              <a:solidFill>
                <a:srgbClr val="FF0000"/>
              </a:solidFill>
            </a:endParaRPr>
          </a:p>
          <a:p>
            <a:pPr algn="r"/>
            <a:r>
              <a:rPr lang="ru-RU" sz="1200" spc="100" dirty="0">
                <a:solidFill>
                  <a:srgbClr val="FF0000"/>
                </a:solidFill>
              </a:rPr>
              <a:t>ВЛАСТИ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559283" y="1995806"/>
            <a:ext cx="1109093" cy="1080000"/>
            <a:chOff x="7179942" y="519707"/>
            <a:chExt cx="1109093" cy="1440000"/>
          </a:xfrm>
        </p:grpSpPr>
        <p:sp>
          <p:nvSpPr>
            <p:cNvPr id="58" name="Овал 57"/>
            <p:cNvSpPr/>
            <p:nvPr/>
          </p:nvSpPr>
          <p:spPr>
            <a:xfrm>
              <a:off x="7179942" y="519707"/>
              <a:ext cx="1109093" cy="14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E:\ахтунг\Ма\халтура\общественная инициатива\рисуночки\$$$4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36" y="764704"/>
              <a:ext cx="779304" cy="9003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4385630" y="176322"/>
            <a:ext cx="4650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C7BCA"/>
                </a:solidFill>
              </a:rPr>
              <a:t>ВЫ СМОЖЕТЕ СЛЕДИТЬ </a:t>
            </a:r>
            <a:r>
              <a:rPr lang="ru-RU" sz="1400" dirty="0" smtClean="0">
                <a:solidFill>
                  <a:srgbClr val="1C7BCA"/>
                </a:solidFill>
              </a:rPr>
              <a:t>ЗА </a:t>
            </a:r>
            <a:r>
              <a:rPr lang="ru-RU" sz="1400" dirty="0">
                <a:solidFill>
                  <a:srgbClr val="1C7BCA"/>
                </a:solidFill>
              </a:rPr>
              <a:t>ВСЕМИ ЭТАПАМИ </a:t>
            </a:r>
          </a:p>
          <a:p>
            <a:r>
              <a:rPr lang="ru-RU" sz="1400" dirty="0">
                <a:solidFill>
                  <a:srgbClr val="1C7BCA"/>
                </a:solidFill>
              </a:rPr>
              <a:t>РАССМОТРЕНИЯ </a:t>
            </a:r>
            <a:r>
              <a:rPr lang="ru-RU" sz="1400" dirty="0" smtClean="0">
                <a:solidFill>
                  <a:srgbClr val="1C7BCA"/>
                </a:solidFill>
              </a:rPr>
              <a:t> ВАШЕЙ </a:t>
            </a:r>
            <a:r>
              <a:rPr lang="ru-RU" sz="1400" dirty="0">
                <a:solidFill>
                  <a:srgbClr val="1C7BCA"/>
                </a:solidFill>
              </a:rPr>
              <a:t>ИНИЦИАТИВЫ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1311060" y="1723837"/>
            <a:ext cx="1964798" cy="415973"/>
            <a:chOff x="7215716" y="1723837"/>
            <a:chExt cx="1964798" cy="41597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7215716" y="1723837"/>
              <a:ext cx="1964798" cy="4159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80312" y="1785629"/>
              <a:ext cx="169148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МУНИЦИПАЛЬНАЯ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311059" y="2910594"/>
            <a:ext cx="1964798" cy="415973"/>
            <a:chOff x="7215715" y="2910594"/>
            <a:chExt cx="1964798" cy="415973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7215715" y="2910594"/>
              <a:ext cx="1964798" cy="415973"/>
            </a:xfrm>
            <a:prstGeom prst="rect">
              <a:avLst/>
            </a:prstGeom>
            <a:solidFill>
              <a:srgbClr val="288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80312" y="2972386"/>
              <a:ext cx="14814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РЕГИОНАЛЬНАЯ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311059" y="4108093"/>
            <a:ext cx="1964798" cy="415973"/>
            <a:chOff x="7215715" y="4108093"/>
            <a:chExt cx="1964798" cy="415973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7215715" y="4108093"/>
              <a:ext cx="1964798" cy="415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80312" y="4169885"/>
              <a:ext cx="137050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spc="100" dirty="0">
                  <a:solidFill>
                    <a:schemeClr val="bg1"/>
                  </a:solidFill>
                </a:rPr>
                <a:t>ФЕДЕРАЛЬНАЯ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5496" y="752618"/>
            <a:ext cx="3320760" cy="4411420"/>
            <a:chOff x="6055195" y="752618"/>
            <a:chExt cx="3320760" cy="4411420"/>
          </a:xfrm>
        </p:grpSpPr>
        <p:pic>
          <p:nvPicPr>
            <p:cNvPr id="75" name="Picture 2" descr="E:\ахтунг\Ма\халтура\общественная инициатива\под-триптих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595"/>
            <a:stretch/>
          </p:blipFill>
          <p:spPr bwMode="auto">
            <a:xfrm>
              <a:off x="6266695" y="1152118"/>
              <a:ext cx="3109260" cy="40119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Группа 75"/>
            <p:cNvGrpSpPr/>
            <p:nvPr/>
          </p:nvGrpSpPr>
          <p:grpSpPr>
            <a:xfrm>
              <a:off x="6055195" y="752618"/>
              <a:ext cx="1109093" cy="1060721"/>
              <a:chOff x="6055195" y="715459"/>
              <a:chExt cx="1109093" cy="1414294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6055195" y="715459"/>
                <a:ext cx="1109093" cy="141429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9" name="Picture 12" descr="E:\ахтунг\Ма\халтура\общественная инициатива\bl_hnd_elemt(1)\n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1010082"/>
                <a:ext cx="737342" cy="94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5" descr="E:\ахтунг\Ма\халтура\общественная инициатива\bl_hnd_elemt(1)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946" y="878503"/>
                <a:ext cx="737342" cy="1110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7" name="TextBox 76"/>
            <p:cNvSpPr txBox="1"/>
            <p:nvPr/>
          </p:nvSpPr>
          <p:spPr>
            <a:xfrm rot="16200000">
              <a:off x="5393503" y="3046392"/>
              <a:ext cx="24498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spc="100" dirty="0" smtClean="0">
                  <a:solidFill>
                    <a:schemeClr val="bg1"/>
                  </a:solidFill>
                </a:rPr>
                <a:t>ГОЛОСОВАНИЕ</a:t>
              </a:r>
              <a:endParaRPr lang="ru-RU" sz="2600" spc="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9" name="Picture 3" descr="E:\ахтунг\Ма\халтура\общественная инициатива\стрелки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9" y="3997433"/>
            <a:ext cx="1009650" cy="88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ахтунг\Ма\халтура\общественная инициатива\стрелки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7918" y="1340337"/>
            <a:ext cx="1126410" cy="727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ахтунг\Ма\халтура\общественная инициатива\стрелки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02926"/>
            <a:ext cx="1039812" cy="81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2957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36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37625"/>
            <a:ext cx="8229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3568" y="249492"/>
            <a:ext cx="7920880" cy="972108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«Российская общественная инициатива» (РОИ)?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544" y="1491630"/>
            <a:ext cx="8352928" cy="34563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инициатива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размещения общественных инициатив граждан Российской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https://www.roi.ru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2283718"/>
            <a:ext cx="720080" cy="64807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27584" y="195486"/>
            <a:ext cx="7488832" cy="5400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входит в предварительную экспертизу?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2211710"/>
            <a:ext cx="8784976" cy="15121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Проверка на соответствие Конституции РФ, общепризнанным принципам и нормам международного права, в том числе в области прав, свобод и законных интересов граждан, статье 6 ФКЗ от 28.06.2004 г. № 5-ФКЗ «О референдуме».</a:t>
            </a: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528" y="771550"/>
            <a:ext cx="8712968" cy="136815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Проверка на отсутствие нецензурных либо оскорбительных выражений, угроз жизни или здоровью граждан, призывов к осуществлению экстремистской деятельности.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1520" y="3867894"/>
            <a:ext cx="8784976" cy="115212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Проверка на наличие описания проблемы, вариантов решения проблемы, обоснованность таких вариантов.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Вологодской области: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401601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221600"/>
            <a:ext cx="7848871" cy="3236119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3779912" y="843558"/>
            <a:ext cx="3528392" cy="12961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федеральных  инициатив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697058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 marL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843558"/>
            <a:ext cx="7920880" cy="4860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Поднять МРОТ до реального уровня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71600" y="1491630"/>
            <a:ext cx="7848872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Мораторий на повышение тарифов ЖКХ на 10 лет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71600" y="2085696"/>
            <a:ext cx="7848872" cy="63007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Обязать ОАО РЖД в обязательном порядке строить за свой счет двухуровневые транспортные развязки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71600" y="2787774"/>
            <a:ext cx="7776864" cy="59406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 и обоснование необходимости приватизации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43608" y="3507854"/>
            <a:ext cx="7776864" cy="5760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Внесение изменений в некоторые статьи ГК РФ об Авторском праве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43608" y="4371950"/>
            <a:ext cx="7776864" cy="48605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Регулирование численности бродячих животных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79389" y="205979"/>
            <a:ext cx="8713787" cy="529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федеральных инициатив из Вологодской области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600" y="1005576"/>
            <a:ext cx="7416824" cy="48605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Отмена разрешений МВД на вывоз и ввоз гражданского оружия при пересечении границы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71600" y="2301720"/>
            <a:ext cx="7416824" cy="48605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Ограничить вывоз капиталов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71600" y="1653648"/>
            <a:ext cx="7416824" cy="54006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Запрет на объединение Верховного (ВС) и Высшего арбитражного (ВАС) судов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71600" y="2895786"/>
            <a:ext cx="7416824" cy="54006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независимое телевидение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71600" y="3597864"/>
            <a:ext cx="7416824" cy="43204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 стандарт написания фамилии (и имени) латиницей на заграничном паспорте и других государственных документах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71600" y="4191930"/>
            <a:ext cx="7416824" cy="48605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купюр номиналом 200 и 2000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9512" y="195486"/>
            <a:ext cx="8712968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федеральных инициатив из Вологодской области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5546"/>
            <a:ext cx="8229600" cy="4158462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897564"/>
            <a:ext cx="8424936" cy="160217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Первым заместителем Губернатора области А.И.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Шерлыгиным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План мероприятий по созданию механизма общественной инициативы в области.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2643758"/>
            <a:ext cx="8496944" cy="208823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заместитель высшего должностного лица субъекта Российской Федерации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за реализацию Указа Президента РФ и взаимодействие с органами местного самоуправления – заместитель Губернатора области Алексей Юрьевич Макаровский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98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сделано в Вологодской области?</a:t>
            </a:r>
            <a:endParaRPr lang="ru-RU" sz="3200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627534"/>
            <a:ext cx="7920880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июля 2013 года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заместителе Губернатора области А.Ю.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Макаровском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совещание по реализации Указа Президента РФ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787774"/>
            <a:ext cx="7848872" cy="1800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муниципальных районах и городских округах созданы экспертные рабочие группы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рассмотрению общественных инициатив муниципального уровня.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9553"/>
            <a:ext cx="8229600" cy="3805070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9552" y="555526"/>
            <a:ext cx="8064896" cy="172819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Приведены в соответствие с Указом Президента РФ нормативные правовые акты области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Внесены дополнения в Регламент Правительства области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новое основание для разработки нормативного акта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39552" y="2715766"/>
            <a:ext cx="8064896" cy="194421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июля 2013 года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 Правительством области и Фондом развития информационной демократии и гражданского общества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заключено Соглашение о взаимодействии при обеспечении рассмотрения общественных инициатив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751064"/>
          </a:xfrm>
        </p:spPr>
        <p:txBody>
          <a:bodyPr>
            <a:normAutofit/>
          </a:bodyPr>
          <a:lstStyle/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195486"/>
            <a:ext cx="8352928" cy="15121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постановления Правительства области «О региональной экспертной рабочей группе по рассмотрению общественных инициатив».</a:t>
            </a: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5536" y="1851670"/>
            <a:ext cx="6480720" cy="18002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Предварительное обсуждение проекта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постановления Правительства области «О РЭРГ по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заседании общественного совета при Правительстве области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7544" y="3759882"/>
            <a:ext cx="8352928" cy="126014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Постановление Правительства области от 22.07.2013 г. № 745 «О региональной экспертной рабочей группе по рассмотрению общественных инициатив»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утверждены положение о региональной группе и ее состав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Bakurkova.IP\Desktop\Департамент внутренней политики\Организация встреч Губернатора, зам губернатора\17.07 заседание ОП при ПО\пост-релиз на сайт\фото\CAM0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031690"/>
            <a:ext cx="2411760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267494"/>
            <a:ext cx="8280920" cy="136815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сентября 2013 года приняли участие в ВКС по реализации Указа Президента РФ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региональном и местном уровне под руководством помощника Президента РФ И.О. Щеголева.</a:t>
            </a:r>
          </a:p>
          <a:p>
            <a:pPr algn="just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1851670"/>
            <a:ext cx="8136904" cy="129614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октября состоялось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заседание региональной экспертной рабочей группы по рассмотрению общественных инициатив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363838"/>
            <a:ext cx="7992888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12. 3 октября информация об уполномоченных на работу в личном кабинете на РОИ отправлена в Фонд информационной демократии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5486"/>
            <a:ext cx="79928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Зарубежные аналоги РОИ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275606"/>
            <a:ext cx="8136904" cy="1350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ресурс «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111810"/>
            <a:ext cx="8136904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Британский ресурс 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E-petitions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5487"/>
            <a:ext cx="8229600" cy="151216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13. 3 октября информация об уполномоченных на работу в личном кабинете на РОИ отправлена в Фонд информационной демократии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51670"/>
            <a:ext cx="5472608" cy="29523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200" b="1" dirty="0" smtClean="0">
                <a:solidFill>
                  <a:srgbClr val="D80E0E"/>
                </a:solidFill>
                <a:latin typeface="Times New Roman" pitchFamily="18" charset="0"/>
                <a:cs typeface="Times New Roman" pitchFamily="18" charset="0"/>
              </a:rPr>
              <a:t>9 октября Губернатор области О.А. Кувшинников</a:t>
            </a:r>
            <a:r>
              <a:rPr lang="ru-RU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на заседании расширенного совета Общественной палаты области </a:t>
            </a:r>
            <a:r>
              <a:rPr lang="ru-RU" sz="2200" b="1" dirty="0" smtClean="0">
                <a:solidFill>
                  <a:srgbClr val="D80E0E"/>
                </a:solidFill>
                <a:latin typeface="Times New Roman" pitchFamily="18" charset="0"/>
                <a:cs typeface="Times New Roman" pitchFamily="18" charset="0"/>
              </a:rPr>
              <a:t>дал старт реализации федерального проекта «Российская общественная инициатива» </a:t>
            </a:r>
            <a:r>
              <a:rPr lang="ru-RU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территории области 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akurkova.IP\Desktop\Департамент внутренней политики\Организация встреч Губернатора, зам губернатора\09.10 заседание совета ОП области, уполномоченных, членов ЭОСа\3_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23678"/>
            <a:ext cx="3707904" cy="2592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355726"/>
            <a:ext cx="8064896" cy="25202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16. 31 октября РЭРГ организовано совещание в режиме ВКС для ЭРГ муниципального уровня по реализации Указа Президента РФ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95486"/>
            <a:ext cx="7992888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15. 14 октября состоялось очередное совещание в режиме ВКС с регионами по реализации Указа Президента РФ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13589"/>
            <a:ext cx="8229600" cy="3394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95486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экспертная рабочая группа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(ЭРГ)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35646"/>
            <a:ext cx="2232248" cy="17281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Задача ЭРГ 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203598"/>
            <a:ext cx="4824536" cy="33843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рассмотрение общественных инициатив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поступивших в электронном виде от уполномоченной некоммерческой организации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699792" y="2427734"/>
            <a:ext cx="1008112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95486"/>
            <a:ext cx="8352928" cy="918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выполнения основной задачи ЭРГ осуществляет следующие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203598"/>
            <a:ext cx="84969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экспертизу и принимает решение о целесообразности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разработки проекта соответствующего нормативного правового акта и (или) об иных мерах по реализации общественной инициативы;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355726"/>
            <a:ext cx="8496944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направляет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и решение о целесообразности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разработки проекта соответствующего нормативного правового акта и (или) об иных мерах по реализации общественной инициативы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 власти области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его компетенцией;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939902"/>
            <a:ext cx="8496944" cy="10621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направляет уполномоченной некоммерческой организации уведомление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рассмотрении общественной инициативы (в электронном виде).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95486"/>
            <a:ext cx="79928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D80E0E"/>
                </a:solidFill>
                <a:latin typeface="Times New Roman" pitchFamily="18" charset="0"/>
                <a:cs typeface="Times New Roman" pitchFamily="18" charset="0"/>
              </a:rPr>
              <a:t>Что нужно сделать в Вологодской области?</a:t>
            </a:r>
            <a:endParaRPr lang="ru-RU" sz="2800" b="1" dirty="0">
              <a:solidFill>
                <a:srgbClr val="D80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987574"/>
            <a:ext cx="8280920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Уполномоченным сотрудникам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зарегистрироваться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gosuslugi.ru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www.roi.ru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795886"/>
            <a:ext cx="8280920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1 ноября 2013 года проинформировать население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федеральном проекте РОИ.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355726"/>
            <a:ext cx="8280920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Провести экспертизу муниципального акта об экспертной группе муниципального уровня.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 секретаря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экспертной группы (прямой!),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номер рабочего и мобильного телефона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секретаря,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об экспертной группе и состав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экспертной группы.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Направить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15 ноября 2013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BakurkovaIP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gov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35.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7" y="2651706"/>
            <a:ext cx="4284476" cy="2440323"/>
            <a:chOff x="179512" y="2888770"/>
            <a:chExt cx="3816423" cy="2020094"/>
          </a:xfrm>
        </p:grpSpPr>
        <p:pic>
          <p:nvPicPr>
            <p:cNvPr id="5" name="Picture 8" descr="E:\ахтунг\Ма\халтура\общественная инициатива\Untitled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05451"/>
              <a:ext cx="2009251" cy="19960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E:\ахтунг\Ма\халтура\общественная инициатива\Untitled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888770"/>
              <a:ext cx="1831125" cy="20200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E:\ахтунг\Ма\халтура\общественная инициатива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87823" y="3956650"/>
              <a:ext cx="1008112" cy="9422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427984" y="321982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>
                <a:solidFill>
                  <a:srgbClr val="FF0000"/>
                </a:solidFill>
              </a:rPr>
              <a:t>РОССИЙСКАЯ </a:t>
            </a:r>
            <a:endParaRPr lang="ru-RU" spc="100" dirty="0" smtClean="0">
              <a:solidFill>
                <a:srgbClr val="FF0000"/>
              </a:solidFill>
            </a:endParaRPr>
          </a:p>
          <a:p>
            <a:r>
              <a:rPr lang="ru-RU" spc="100" dirty="0" smtClean="0">
                <a:solidFill>
                  <a:srgbClr val="FF0000"/>
                </a:solidFill>
              </a:rPr>
              <a:t>ОБЩЕСТВЕННАЯ ИНИЦИАТИВА</a:t>
            </a:r>
            <a:endParaRPr lang="ru-RU" spc="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89257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00" dirty="0" smtClean="0">
                <a:solidFill>
                  <a:srgbClr val="2884D8"/>
                </a:solidFill>
              </a:rPr>
              <a:t>СОЗНАТЕЛЬНОЕ И ЗАКОННОЕ </a:t>
            </a:r>
          </a:p>
          <a:p>
            <a:r>
              <a:rPr lang="ru-RU" spc="100" dirty="0" smtClean="0">
                <a:solidFill>
                  <a:srgbClr val="2884D8"/>
                </a:solidFill>
              </a:rPr>
              <a:t>УЧАСТИЕ ГРАЖДАН </a:t>
            </a:r>
          </a:p>
          <a:p>
            <a:r>
              <a:rPr lang="ru-RU" spc="100" dirty="0" smtClean="0">
                <a:solidFill>
                  <a:srgbClr val="2884D8"/>
                </a:solidFill>
              </a:rPr>
              <a:t>В УПРАВЛЕНИИ СТРАНОЙ</a:t>
            </a:r>
            <a:endParaRPr lang="ru-RU" spc="100" dirty="0">
              <a:solidFill>
                <a:srgbClr val="2884D8"/>
              </a:solidFill>
            </a:endParaRPr>
          </a:p>
          <a:p>
            <a:endParaRPr lang="ru-RU" dirty="0">
              <a:solidFill>
                <a:srgbClr val="2884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3219822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599642"/>
            <a:ext cx="35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spc="100" dirty="0" smtClean="0">
                <a:solidFill>
                  <a:schemeClr val="bg1"/>
                </a:solidFill>
              </a:rPr>
              <a:t>В ДОБРЫЙ ПУТЬ!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200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516"/>
            <a:ext cx="8229600" cy="9721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3619"/>
            <a:ext cx="8229600" cy="3211004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195486"/>
            <a:ext cx="7920880" cy="75608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общественная инициатива?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23528" y="1113588"/>
            <a:ext cx="8568952" cy="383442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инициатива </a:t>
            </a: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России по вопросам социально-экономического развития страны, совершенствования государственного и муниципального управления</a:t>
            </a:r>
          </a:p>
          <a:p>
            <a:pPr algn="ctr"/>
            <a:endParaRPr lang="ru-RU" sz="2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11960" y="1779662"/>
            <a:ext cx="792088" cy="81009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:\ахтунг\Ма\халтура\общественная инициатива\14-03_infografic_16\content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89108"/>
            <a:ext cx="7056784" cy="376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3"/>
          <p:cNvSpPr>
            <a:spLocks/>
          </p:cNvSpPr>
          <p:nvPr/>
        </p:nvSpPr>
        <p:spPr bwMode="auto">
          <a:xfrm>
            <a:off x="323528" y="1052959"/>
            <a:ext cx="4176464" cy="43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defTabSz="914145"/>
            <a:r>
              <a:rPr lang="ru-RU" sz="3500" cap="all" dirty="0">
                <a:latin typeface="+mj-lt"/>
                <a:sym typeface="Helvetica" charset="0"/>
              </a:rPr>
              <a:t>Предпосылки</a:t>
            </a:r>
            <a:endParaRPr lang="ru-RU" sz="3500" cap="all" dirty="0">
              <a:latin typeface="+mj-lt"/>
            </a:endParaRPr>
          </a:p>
        </p:txBody>
      </p:sp>
      <p:sp>
        <p:nvSpPr>
          <p:cNvPr id="4101" name="Rectangle 4"/>
          <p:cNvSpPr>
            <a:spLocks/>
          </p:cNvSpPr>
          <p:nvPr/>
        </p:nvSpPr>
        <p:spPr bwMode="auto">
          <a:xfrm>
            <a:off x="6587879" y="4660461"/>
            <a:ext cx="2133079" cy="2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 anchor="ctr"/>
          <a:lstStyle/>
          <a:p>
            <a:pPr algn="r" defTabSz="914145"/>
            <a:r>
              <a:rPr lang="ru-RU" sz="120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endParaRPr lang="ru-RU"/>
          </a:p>
        </p:txBody>
      </p:sp>
      <p:sp>
        <p:nvSpPr>
          <p:cNvPr id="4114" name="Rectangle 7"/>
          <p:cNvSpPr>
            <a:spLocks/>
          </p:cNvSpPr>
          <p:nvPr/>
        </p:nvSpPr>
        <p:spPr bwMode="auto">
          <a:xfrm>
            <a:off x="2699792" y="594110"/>
            <a:ext cx="3456384" cy="320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ctr"/>
          <a:lstStyle/>
          <a:p>
            <a:pPr algn="r" defTabSz="914145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Указ Президента</a:t>
            </a: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algn="r" defTabSz="914145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Российской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Федерации</a:t>
            </a: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algn="r" defTabSz="914145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от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7 мая 2012 года № 601</a:t>
            </a: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algn="r" defTabSz="914145"/>
            <a:r>
              <a:rPr lang="ru-RU" sz="1300" dirty="0"/>
              <a:t>в) до 1 сентября 2012 г.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утвердить </a:t>
            </a:r>
            <a:r>
              <a:rPr lang="ru-RU" sz="1300" dirty="0"/>
              <a:t>концепцию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"</a:t>
            </a:r>
            <a:r>
              <a:rPr lang="ru-RU" sz="1300" dirty="0"/>
              <a:t>российской общественной </a:t>
            </a:r>
            <a:r>
              <a:rPr lang="ru-RU" sz="1300" dirty="0" smtClean="0"/>
              <a:t>инициативы", предусматривающую</a:t>
            </a:r>
            <a:r>
              <a:rPr lang="ru-RU" sz="1300" dirty="0"/>
              <a:t> </a:t>
            </a:r>
            <a:r>
              <a:rPr lang="ru-RU" sz="1300" dirty="0" smtClean="0"/>
              <a:t>создание </a:t>
            </a:r>
            <a:r>
              <a:rPr lang="ru-RU" sz="1300" dirty="0"/>
              <a:t>технических и организационных условий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для </a:t>
            </a:r>
            <a:r>
              <a:rPr lang="ru-RU" sz="1300" dirty="0"/>
              <a:t>публичного представления предложений граждан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с </a:t>
            </a:r>
            <a:r>
              <a:rPr lang="ru-RU" sz="1300" dirty="0"/>
              <a:t>использованием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специализированного </a:t>
            </a:r>
            <a:r>
              <a:rPr lang="ru-RU" sz="1300" dirty="0"/>
              <a:t>ресурса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в </a:t>
            </a:r>
            <a:r>
              <a:rPr lang="ru-RU" sz="1300" dirty="0"/>
              <a:t>сети Интернет </a:t>
            </a:r>
            <a:endParaRPr lang="ru-RU" sz="1300" dirty="0" smtClean="0"/>
          </a:p>
          <a:p>
            <a:pPr algn="r" defTabSz="914145"/>
            <a:r>
              <a:rPr lang="ru-RU" sz="1300" dirty="0" smtClean="0"/>
              <a:t>с </a:t>
            </a:r>
            <a:r>
              <a:rPr lang="ru-RU" sz="1300" dirty="0"/>
              <a:t>15 апреля 2013 г.</a:t>
            </a:r>
            <a:r>
              <a:rPr lang="ru-RU" sz="1300" dirty="0" smtClean="0">
                <a:latin typeface="Calibri" pitchFamily="34" charset="0"/>
                <a:cs typeface="Calibri" pitchFamily="34" charset="0"/>
                <a:sym typeface="Georgia" charset="0"/>
              </a:rPr>
              <a:t>»…</a:t>
            </a:r>
            <a:endParaRPr lang="ru-RU" sz="1300" dirty="0">
              <a:latin typeface="Calibri" pitchFamily="34" charset="0"/>
              <a:cs typeface="Calibri" pitchFamily="34" charset="0"/>
              <a:sym typeface="Helvetica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12161" y="11944"/>
            <a:ext cx="3155035" cy="3601342"/>
            <a:chOff x="6156176" y="15926"/>
            <a:chExt cx="3011019" cy="4617986"/>
          </a:xfrm>
        </p:grpSpPr>
        <p:pic>
          <p:nvPicPr>
            <p:cNvPr id="2055" name="Picture 7" descr="E:\ахтунг\Ма\халтура\общественная инициатива\14-03_infografic_16\oblak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5926"/>
              <a:ext cx="3011019" cy="46179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16"/>
            <p:cNvSpPr>
              <a:spLocks/>
            </p:cNvSpPr>
            <p:nvPr/>
          </p:nvSpPr>
          <p:spPr bwMode="auto">
            <a:xfrm>
              <a:off x="6768752" y="320533"/>
              <a:ext cx="2267744" cy="2964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914145"/>
              <a:r>
                <a:rPr lang="ru-RU" sz="15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Helvetica" charset="0"/>
                </a:rPr>
                <a:t>…нам нужно предусмотреть и «активное право» — дать возможность самим гражданам формировать законодательную повестку, выдвигать свои проекты и формулировать приоритеты…</a:t>
              </a:r>
              <a:endParaRPr lang="ru-RU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8" name="Picture 5" descr="E:\ахтунг\Ма\халтура\общественная инициатива\14-03_infografic_16\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1298"/>
            <a:ext cx="420322" cy="392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11"/>
          <p:cNvSpPr>
            <a:spLocks/>
          </p:cNvSpPr>
          <p:nvPr/>
        </p:nvSpPr>
        <p:spPr bwMode="auto">
          <a:xfrm>
            <a:off x="395537" y="2931790"/>
            <a:ext cx="2592287" cy="21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ctr"/>
          <a:lstStyle/>
          <a:p>
            <a:pPr defTabSz="914145"/>
            <a:r>
              <a:rPr lang="ru-RU" sz="1700" b="1" dirty="0" smtClean="0">
                <a:solidFill>
                  <a:srgbClr val="1C7BCA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Статья </a:t>
            </a:r>
            <a:r>
              <a:rPr lang="ru-RU" sz="1700" b="1" dirty="0">
                <a:solidFill>
                  <a:srgbClr val="1C7BCA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32 :</a:t>
            </a:r>
            <a:endParaRPr lang="ru-RU" sz="1700" b="1" dirty="0">
              <a:solidFill>
                <a:srgbClr val="1C7BCA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defTabSz="914145"/>
            <a:r>
              <a:rPr lang="ru-RU" sz="1300" dirty="0">
                <a:latin typeface="Calibri" pitchFamily="34" charset="0"/>
                <a:cs typeface="Calibri" pitchFamily="34" charset="0"/>
                <a:sym typeface="Georgia" charset="0"/>
              </a:rPr>
              <a:t>…Граждане Российской Федерации имеют право участвовать в управлении делами государства как непосредственно, так и через своих представителей…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E:\ахтунг\Ма\халтура\общественная инициатива\рисуночки\put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03727"/>
            <a:ext cx="3443068" cy="216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462692"/>
            <a:ext cx="19442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Конституция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algn="ctr" defTabSz="914145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Российской Федерации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4" y="3825269"/>
            <a:ext cx="22322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Указ </a:t>
            </a:r>
          </a:p>
          <a:p>
            <a:pPr algn="ctr" defTabSz="914145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Президента</a:t>
            </a:r>
          </a:p>
          <a:p>
            <a:pPr algn="ctr" defTabSz="914145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Georgia" charset="0"/>
              </a:rPr>
              <a:t>Российской Федерации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</p:txBody>
      </p:sp>
      <p:pic>
        <p:nvPicPr>
          <p:cNvPr id="17" name="Picture 5" descr="E:\ахтунг\Ма\халтура\общественная инициатива\14-03_infografic_16\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5474"/>
            <a:ext cx="420322" cy="392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ахтунг\Ма\халтура\общественная инициатива\рисуночки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1" y="195486"/>
            <a:ext cx="2080604" cy="80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534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0" y="-20538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E:\ахтунг\Ма\халтура\общественная инициатива\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4" y="788328"/>
            <a:ext cx="6210313" cy="327881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9" y="4155926"/>
            <a:ext cx="8569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cap="all" spc="100" dirty="0">
                <a:solidFill>
                  <a:srgbClr val="FF0000"/>
                </a:solidFill>
              </a:rPr>
              <a:t>Сегодня в России интернет-пользователь </a:t>
            </a:r>
            <a:r>
              <a:rPr lang="ru-RU" sz="1700" cap="all" spc="100" dirty="0" smtClean="0">
                <a:solidFill>
                  <a:srgbClr val="FF0000"/>
                </a:solidFill>
              </a:rPr>
              <a:t>— </a:t>
            </a:r>
            <a:r>
              <a:rPr lang="ru-RU" sz="1700" cap="all" spc="100" dirty="0">
                <a:solidFill>
                  <a:srgbClr val="FF0000"/>
                </a:solidFill>
              </a:rPr>
              <a:t>гражданин, </a:t>
            </a:r>
            <a:endParaRPr lang="ru-RU" sz="1700" cap="all" spc="100" dirty="0" smtClean="0">
              <a:solidFill>
                <a:srgbClr val="FF0000"/>
              </a:solidFill>
            </a:endParaRPr>
          </a:p>
          <a:p>
            <a:pPr algn="r"/>
            <a:r>
              <a:rPr lang="ru-RU" sz="1700" cap="all" spc="100" dirty="0" smtClean="0">
                <a:solidFill>
                  <a:srgbClr val="1C7BCA"/>
                </a:solidFill>
              </a:rPr>
              <a:t>а </a:t>
            </a:r>
            <a:r>
              <a:rPr lang="ru-RU" sz="1700" cap="all" spc="100" dirty="0">
                <a:solidFill>
                  <a:srgbClr val="1C7BCA"/>
                </a:solidFill>
              </a:rPr>
              <a:t>гражданин —</a:t>
            </a:r>
            <a:r>
              <a:rPr lang="ru-RU" sz="1700" cap="all" spc="100" dirty="0" smtClean="0">
                <a:solidFill>
                  <a:srgbClr val="1C7BCA"/>
                </a:solidFill>
              </a:rPr>
              <a:t> </a:t>
            </a:r>
            <a:r>
              <a:rPr lang="ru-RU" sz="1700" cap="all" spc="100" dirty="0">
                <a:solidFill>
                  <a:srgbClr val="1C7BCA"/>
                </a:solidFill>
              </a:rPr>
              <a:t>интернет-пользователь.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4397" y="4691920"/>
            <a:ext cx="415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cap="all" spc="100" dirty="0"/>
              <a:t>Время пришло…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120" y="3408552"/>
            <a:ext cx="8718344" cy="747374"/>
            <a:chOff x="174841" y="4283804"/>
            <a:chExt cx="8718344" cy="996499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179512" y="4725144"/>
              <a:ext cx="87136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660231" y="4653135"/>
              <a:ext cx="110347" cy="147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841" y="4787860"/>
              <a:ext cx="6527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2012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4208" y="4787860"/>
              <a:ext cx="6527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2013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556" y="4292163"/>
              <a:ext cx="64492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42925"/>
              <a:r>
                <a:rPr lang="ru-RU" dirty="0" smtClean="0"/>
                <a:t>01	</a:t>
              </a:r>
              <a:r>
                <a:rPr lang="ru-RU" dirty="0" smtClean="0">
                  <a:solidFill>
                    <a:srgbClr val="FF0000"/>
                  </a:solidFill>
                </a:rPr>
                <a:t>02</a:t>
              </a:r>
              <a:r>
                <a:rPr lang="ru-RU" dirty="0" smtClean="0"/>
                <a:t>	03	04	</a:t>
              </a:r>
              <a:r>
                <a:rPr lang="ru-RU" dirty="0" smtClean="0">
                  <a:solidFill>
                    <a:srgbClr val="FF0000"/>
                  </a:solidFill>
                </a:rPr>
                <a:t>05</a:t>
              </a:r>
              <a:r>
                <a:rPr lang="ru-RU" dirty="0" smtClean="0"/>
                <a:t>	06	07	</a:t>
              </a:r>
              <a:r>
                <a:rPr lang="ru-RU" dirty="0" smtClean="0">
                  <a:solidFill>
                    <a:srgbClr val="FF0000"/>
                  </a:solidFill>
                </a:rPr>
                <a:t>08</a:t>
              </a:r>
              <a:r>
                <a:rPr lang="ru-RU" dirty="0" smtClean="0"/>
                <a:t>	09	</a:t>
              </a:r>
              <a:r>
                <a:rPr lang="ru-RU" dirty="0" smtClean="0">
                  <a:solidFill>
                    <a:srgbClr val="FF0000"/>
                  </a:solidFill>
                </a:rPr>
                <a:t>10</a:t>
              </a:r>
              <a:r>
                <a:rPr lang="ru-RU" dirty="0" smtClean="0"/>
                <a:t>	</a:t>
              </a:r>
              <a:r>
                <a:rPr lang="ru-RU" dirty="0" smtClean="0">
                  <a:solidFill>
                    <a:srgbClr val="FF0000"/>
                  </a:solidFill>
                </a:rPr>
                <a:t>11</a:t>
              </a:r>
              <a:r>
                <a:rPr lang="ru-RU" dirty="0" smtClean="0"/>
                <a:t>	12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04248" y="4283804"/>
              <a:ext cx="20633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42925"/>
              <a:r>
                <a:rPr lang="ru-RU" dirty="0" smtClean="0"/>
                <a:t>01	02	</a:t>
              </a:r>
              <a:r>
                <a:rPr lang="ru-RU" dirty="0" smtClean="0">
                  <a:solidFill>
                    <a:srgbClr val="FF0000"/>
                  </a:solidFill>
                </a:rPr>
                <a:t>03</a:t>
              </a:r>
              <a:r>
                <a:rPr lang="ru-RU" dirty="0" smtClean="0"/>
                <a:t>	</a:t>
              </a:r>
              <a:r>
                <a:rPr lang="ru-RU" dirty="0" smtClean="0">
                  <a:solidFill>
                    <a:srgbClr val="FF0000"/>
                  </a:solidFill>
                </a:rPr>
                <a:t>04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7808" y="141426"/>
            <a:ext cx="1765677" cy="3006388"/>
            <a:chOff x="683568" y="260648"/>
            <a:chExt cx="2088232" cy="3744416"/>
          </a:xfrm>
        </p:grpSpPr>
        <p:sp>
          <p:nvSpPr>
            <p:cNvPr id="3" name="Прямоугольная выноска 2"/>
            <p:cNvSpPr/>
            <p:nvPr/>
          </p:nvSpPr>
          <p:spPr>
            <a:xfrm>
              <a:off x="683568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2884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27584" y="1988839"/>
              <a:ext cx="1800198" cy="1872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Февраль </a:t>
              </a:r>
              <a:r>
                <a:rPr lang="ru-RU" sz="1400" b="1" dirty="0">
                  <a:solidFill>
                    <a:srgbClr val="FF0000"/>
                  </a:solidFill>
                </a:rPr>
                <a:t>6,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2012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Сто </a:t>
              </a:r>
              <a:r>
                <a:rPr lang="ru-RU" sz="1400" b="1" dirty="0">
                  <a:solidFill>
                    <a:schemeClr val="tx1"/>
                  </a:solidFill>
                </a:rPr>
                <a:t>тысяч </a:t>
              </a:r>
              <a:r>
                <a:rPr lang="ru-RU" sz="1400" b="1" dirty="0" err="1" smtClean="0">
                  <a:solidFill>
                    <a:schemeClr val="tx1"/>
                  </a:solidFill>
                </a:rPr>
                <a:t>лайков</a:t>
              </a:r>
              <a:endParaRPr lang="ru-RU" sz="1400" b="1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090" dirty="0">
                  <a:solidFill>
                    <a:schemeClr val="tx1"/>
                  </a:solidFill>
                </a:rPr>
                <a:t>Премьер-министр России Владимир Путин публикует в газете </a:t>
              </a:r>
              <a:r>
                <a:rPr lang="en-US" sz="1090" dirty="0" smtClean="0">
                  <a:solidFill>
                    <a:schemeClr val="tx1"/>
                  </a:solidFill>
                </a:rPr>
                <a:t>«</a:t>
              </a:r>
              <a:r>
                <a:rPr lang="ru-RU" sz="1090" dirty="0" smtClean="0">
                  <a:solidFill>
                    <a:schemeClr val="tx1"/>
                  </a:solidFill>
                </a:rPr>
                <a:t>Коммерсант</a:t>
              </a:r>
              <a:r>
                <a:rPr lang="en-US" sz="1090" dirty="0" smtClean="0">
                  <a:solidFill>
                    <a:schemeClr val="tx1"/>
                  </a:solidFill>
                </a:rPr>
                <a:t>»</a:t>
              </a:r>
              <a:r>
                <a:rPr lang="ru-RU" sz="1090" dirty="0" smtClean="0">
                  <a:solidFill>
                    <a:schemeClr val="tx1"/>
                  </a:solidFill>
                </a:rPr>
                <a:t> </a:t>
              </a:r>
              <a:r>
                <a:rPr lang="ru-RU" sz="1090" dirty="0">
                  <a:solidFill>
                    <a:schemeClr val="tx1"/>
                  </a:solidFill>
                </a:rPr>
                <a:t>статью </a:t>
              </a:r>
              <a:r>
                <a:rPr lang="en-US" sz="1090" dirty="0" smtClean="0">
                  <a:solidFill>
                    <a:schemeClr val="tx1"/>
                  </a:solidFill>
                </a:rPr>
                <a:t>«</a:t>
              </a:r>
              <a:r>
                <a:rPr lang="ru-RU" sz="1090" dirty="0" smtClean="0">
                  <a:solidFill>
                    <a:schemeClr val="tx1"/>
                  </a:solidFill>
                </a:rPr>
                <a:t>Демократия </a:t>
              </a:r>
              <a:r>
                <a:rPr lang="ru-RU" sz="1090" dirty="0">
                  <a:solidFill>
                    <a:schemeClr val="tx1"/>
                  </a:solidFill>
                </a:rPr>
                <a:t>и качество </a:t>
              </a:r>
              <a:r>
                <a:rPr lang="ru-RU" sz="1090" dirty="0" smtClean="0">
                  <a:solidFill>
                    <a:schemeClr val="tx1"/>
                  </a:solidFill>
                </a:rPr>
                <a:t>государства»</a:t>
              </a:r>
              <a:endParaRPr lang="ru-RU" sz="1090" dirty="0">
                <a:solidFill>
                  <a:schemeClr val="tx1"/>
                </a:solidFill>
              </a:endParaRPr>
            </a:p>
            <a:p>
              <a:pPr algn="ctr"/>
              <a:endParaRPr lang="ru-RU" sz="1300" dirty="0">
                <a:solidFill>
                  <a:schemeClr val="tx1"/>
                </a:solidFill>
              </a:endParaRPr>
            </a:p>
          </p:txBody>
        </p:sp>
        <p:pic>
          <p:nvPicPr>
            <p:cNvPr id="6147" name="Picture 3" descr="E:\ахтунг\Ма\халтура\общественная инициатива\рисуночки\w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73" y="438112"/>
              <a:ext cx="1774912" cy="140671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2230259" y="141426"/>
            <a:ext cx="1765677" cy="3006388"/>
            <a:chOff x="2339752" y="260648"/>
            <a:chExt cx="2088232" cy="3744416"/>
          </a:xfrm>
        </p:grpSpPr>
        <p:sp>
          <p:nvSpPr>
            <p:cNvPr id="24" name="Прямоугольная выноска 23"/>
            <p:cNvSpPr/>
            <p:nvPr/>
          </p:nvSpPr>
          <p:spPr>
            <a:xfrm>
              <a:off x="2339752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83768" y="1916833"/>
              <a:ext cx="1644396" cy="1944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Май 7, 2012</a:t>
              </a:r>
            </a:p>
            <a:p>
              <a:r>
                <a:rPr lang="ru-RU" sz="1400" b="1" dirty="0">
                  <a:solidFill>
                    <a:schemeClr val="tx1"/>
                  </a:solidFill>
                </a:rPr>
                <a:t>Указ №601 </a:t>
              </a:r>
            </a:p>
            <a:p>
              <a:pPr>
                <a:lnSpc>
                  <a:spcPts val="1200"/>
                </a:lnSpc>
              </a:pPr>
              <a:r>
                <a:rPr lang="ru-RU" sz="1100" dirty="0">
                  <a:solidFill>
                    <a:schemeClr val="tx1"/>
                  </a:solidFill>
                </a:rPr>
                <a:t>Указ предусматривает разработку концепции "российской общественной инициативы"</a:t>
              </a: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9" y="438113"/>
              <a:ext cx="1800200" cy="140671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3848958" y="141426"/>
            <a:ext cx="1765677" cy="3006388"/>
            <a:chOff x="3923928" y="260648"/>
            <a:chExt cx="2088232" cy="3744416"/>
          </a:xfrm>
        </p:grpSpPr>
        <p:sp>
          <p:nvSpPr>
            <p:cNvPr id="30" name="Прямоугольная выноска 29"/>
            <p:cNvSpPr/>
            <p:nvPr/>
          </p:nvSpPr>
          <p:spPr>
            <a:xfrm>
              <a:off x="3923928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1C7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67944" y="2060848"/>
              <a:ext cx="1800200" cy="18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Август 8, 2012</a:t>
              </a:r>
            </a:p>
            <a:p>
              <a:r>
                <a:rPr lang="ru-RU" sz="1400" b="1" dirty="0">
                  <a:solidFill>
                    <a:schemeClr val="tx1"/>
                  </a:solidFill>
                </a:rPr>
                <a:t>Круглый стол в РИА Новости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как должна выглядеть система "российской общественной инициативы"</a:t>
              </a: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38112"/>
              <a:ext cx="1800200" cy="1550728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958451" y="141426"/>
            <a:ext cx="1765677" cy="3006388"/>
            <a:chOff x="4067944" y="269032"/>
            <a:chExt cx="2088232" cy="3744416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4067944" y="269032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211960" y="2708920"/>
              <a:ext cx="1800200" cy="1160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0000"/>
                  </a:solidFill>
                </a:rPr>
                <a:t>Август 23, 2012</a:t>
              </a:r>
            </a:p>
            <a:p>
              <a:r>
                <a:rPr lang="ru-RU" sz="1400" b="1" dirty="0" err="1">
                  <a:solidFill>
                    <a:schemeClr val="tx1"/>
                  </a:solidFill>
                </a:rPr>
                <a:t>Д.Медведев</a:t>
              </a:r>
              <a:r>
                <a:rPr lang="ru-RU" sz="1400" b="1" dirty="0">
                  <a:solidFill>
                    <a:schemeClr val="tx1"/>
                  </a:solidFill>
                </a:rPr>
                <a:t> утвердил концепцию РОИ</a:t>
              </a:r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38112"/>
              <a:ext cx="1800199" cy="2152426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894555" y="141426"/>
            <a:ext cx="1765677" cy="3006388"/>
            <a:chOff x="4961520" y="277602"/>
            <a:chExt cx="2088232" cy="3744416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961520" y="277602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2884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05536" y="1844824"/>
              <a:ext cx="1800200" cy="20331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FF0000"/>
                  </a:solidFill>
                </a:rPr>
                <a:t>Октябрь 15, 2012</a:t>
              </a:r>
            </a:p>
            <a:p>
              <a:pPr>
                <a:lnSpc>
                  <a:spcPts val="1300"/>
                </a:lnSpc>
              </a:pPr>
              <a:r>
                <a:rPr lang="ru-RU" sz="1300" b="1" dirty="0">
                  <a:solidFill>
                    <a:schemeClr val="tx1"/>
                  </a:solidFill>
                </a:rPr>
                <a:t>Фонд информационной демократии </a:t>
              </a:r>
              <a:r>
                <a:rPr lang="ru-RU" sz="1100" dirty="0">
                  <a:solidFill>
                    <a:schemeClr val="tx1"/>
                  </a:solidFill>
                </a:rPr>
                <a:t>начинает работу по созданию и введению в опытную эксплуатацию системы «</a:t>
              </a:r>
              <a:r>
                <a:rPr lang="ru-RU" sz="1100" dirty="0" smtClean="0">
                  <a:solidFill>
                    <a:schemeClr val="tx1"/>
                  </a:solidFill>
                </a:rPr>
                <a:t>РОИ»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573" t="2363" r="8573" b="2363"/>
            <a:stretch/>
          </p:blipFill>
          <p:spPr bwMode="auto">
            <a:xfrm>
              <a:off x="5131847" y="507996"/>
              <a:ext cx="1773889" cy="119281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5364088" y="141426"/>
            <a:ext cx="1765677" cy="3006388"/>
            <a:chOff x="5508104" y="260648"/>
            <a:chExt cx="2088232" cy="3744416"/>
          </a:xfrm>
        </p:grpSpPr>
        <p:sp>
          <p:nvSpPr>
            <p:cNvPr id="52" name="Прямоугольная выноска 51"/>
            <p:cNvSpPr/>
            <p:nvPr/>
          </p:nvSpPr>
          <p:spPr>
            <a:xfrm>
              <a:off x="5508104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652120" y="1988840"/>
              <a:ext cx="1800200" cy="1872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FF0000"/>
                  </a:solidFill>
                </a:rPr>
                <a:t>Ноябрь, 2012</a:t>
              </a:r>
            </a:p>
            <a:p>
              <a:r>
                <a:rPr lang="ru-RU" sz="1400" b="1" dirty="0" smtClean="0">
                  <a:solidFill>
                    <a:schemeClr val="tx1"/>
                  </a:solidFill>
                </a:rPr>
                <a:t>Форум НКО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На форуме "</a:t>
              </a:r>
              <a:r>
                <a:rPr lang="ru-RU" sz="1100" dirty="0" err="1">
                  <a:solidFill>
                    <a:schemeClr val="tx1"/>
                  </a:solidFill>
                </a:rPr>
                <a:t>Инфообщество</a:t>
              </a:r>
              <a:r>
                <a:rPr lang="ru-RU" sz="1100" dirty="0">
                  <a:solidFill>
                    <a:schemeClr val="tx1"/>
                  </a:solidFill>
                </a:rPr>
                <a:t> 2012" Илья </a:t>
              </a:r>
              <a:r>
                <a:rPr lang="ru-RU" sz="1100" dirty="0" err="1">
                  <a:solidFill>
                    <a:schemeClr val="tx1"/>
                  </a:solidFill>
                </a:rPr>
                <a:t>Массух</a:t>
              </a:r>
              <a:r>
                <a:rPr lang="ru-RU" sz="1100" dirty="0">
                  <a:solidFill>
                    <a:schemeClr val="tx1"/>
                  </a:solidFill>
                </a:rPr>
                <a:t> рассказал о своем видении РОИ</a:t>
              </a:r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69895"/>
              <a:ext cx="1800200" cy="140536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5470619" y="141426"/>
            <a:ext cx="1765677" cy="3006388"/>
            <a:chOff x="5732512" y="260648"/>
            <a:chExt cx="2088232" cy="3744416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5732512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1C7B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876528" y="2590538"/>
              <a:ext cx="1800200" cy="1270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Ноябрь 9, 2012</a:t>
              </a:r>
            </a:p>
            <a:p>
              <a:r>
                <a:rPr lang="ru-RU" sz="1400" b="1" dirty="0">
                  <a:solidFill>
                    <a:schemeClr val="tx1"/>
                  </a:solidFill>
                </a:rPr>
                <a:t>Открытое правительство обсуждает РОИ</a:t>
              </a:r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86"/>
            <a:stretch/>
          </p:blipFill>
          <p:spPr bwMode="auto">
            <a:xfrm>
              <a:off x="5892527" y="404664"/>
              <a:ext cx="1775817" cy="210982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5580112" y="141426"/>
            <a:ext cx="1765677" cy="3006388"/>
            <a:chOff x="5884912" y="260648"/>
            <a:chExt cx="2088232" cy="3744416"/>
          </a:xfrm>
        </p:grpSpPr>
        <p:sp>
          <p:nvSpPr>
            <p:cNvPr id="64" name="Прямоугольная выноска 63"/>
            <p:cNvSpPr/>
            <p:nvPr/>
          </p:nvSpPr>
          <p:spPr>
            <a:xfrm>
              <a:off x="5884912" y="260648"/>
              <a:ext cx="2088232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028928" y="2204864"/>
              <a:ext cx="1800200" cy="16561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Ноябрь 12, 2012</a:t>
              </a:r>
            </a:p>
            <a:p>
              <a:r>
                <a:rPr lang="ru-RU" sz="1400" b="1" dirty="0">
                  <a:solidFill>
                    <a:schemeClr val="tx1"/>
                  </a:solidFill>
                </a:rPr>
                <a:t>Совет по правам человека </a:t>
              </a:r>
              <a:r>
                <a:rPr lang="ru-RU" sz="1100" dirty="0">
                  <a:solidFill>
                    <a:schemeClr val="tx1"/>
                  </a:solidFill>
                </a:rPr>
                <a:t>обсудил механизмы электронной демократии и запуск системы «</a:t>
              </a:r>
              <a:r>
                <a:rPr lang="ru-RU" sz="1100" dirty="0" smtClean="0">
                  <a:solidFill>
                    <a:schemeClr val="tx1"/>
                  </a:solidFill>
                </a:rPr>
                <a:t>РОИ»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pic>
          <p:nvPicPr>
            <p:cNvPr id="6156" name="Picture 1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013" b="3916"/>
            <a:stretch/>
          </p:blipFill>
          <p:spPr bwMode="auto">
            <a:xfrm>
              <a:off x="6027053" y="404664"/>
              <a:ext cx="1793691" cy="165618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516216" y="141426"/>
            <a:ext cx="1633677" cy="3006388"/>
            <a:chOff x="6372200" y="404664"/>
            <a:chExt cx="1932118" cy="3744416"/>
          </a:xfrm>
        </p:grpSpPr>
        <p:sp>
          <p:nvSpPr>
            <p:cNvPr id="50" name="Прямоугольная выноска 49"/>
            <p:cNvSpPr/>
            <p:nvPr/>
          </p:nvSpPr>
          <p:spPr>
            <a:xfrm flipH="1">
              <a:off x="6372200" y="404664"/>
              <a:ext cx="1932118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2884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flipH="1">
              <a:off x="6505446" y="2132855"/>
              <a:ext cx="1665619" cy="18722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Март 4, 2013</a:t>
              </a:r>
            </a:p>
            <a:p>
              <a:pPr algn="ctr"/>
              <a:r>
                <a:rPr lang="ru-RU" sz="1300" b="1" dirty="0">
                  <a:solidFill>
                    <a:schemeClr val="tx1"/>
                  </a:solidFill>
                </a:rPr>
                <a:t>Указ Президента РФ от 4 марта 2013 г. N 183</a:t>
              </a:r>
            </a:p>
            <a:p>
              <a:r>
                <a:rPr lang="ru-RU" sz="1100" dirty="0" smtClean="0">
                  <a:solidFill>
                    <a:schemeClr val="tx1"/>
                  </a:solidFill>
                </a:rPr>
                <a:t>«О </a:t>
              </a:r>
              <a:r>
                <a:rPr lang="ru-RU" sz="1100" dirty="0">
                  <a:solidFill>
                    <a:schemeClr val="tx1"/>
                  </a:solidFill>
                </a:rPr>
                <a:t>рассмотрении общественных инициатив…»</a:t>
              </a:r>
            </a:p>
          </p:txBody>
        </p:sp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942" y="548680"/>
              <a:ext cx="1659909" cy="143904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092280" y="141426"/>
            <a:ext cx="1633677" cy="3006388"/>
            <a:chOff x="6784306" y="404664"/>
            <a:chExt cx="1932118" cy="3744416"/>
          </a:xfrm>
        </p:grpSpPr>
        <p:sp>
          <p:nvSpPr>
            <p:cNvPr id="71" name="Прямоугольная выноска 70"/>
            <p:cNvSpPr/>
            <p:nvPr/>
          </p:nvSpPr>
          <p:spPr>
            <a:xfrm flipH="1">
              <a:off x="6784306" y="404664"/>
              <a:ext cx="1932118" cy="3744416"/>
            </a:xfrm>
            <a:prstGeom prst="wedgeRectCallout">
              <a:avLst>
                <a:gd name="adj1" fmla="val -37254"/>
                <a:gd name="adj2" fmla="val 61572"/>
              </a:avLst>
            </a:prstGeom>
            <a:solidFill>
              <a:srgbClr val="D80E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flipH="1">
              <a:off x="6917552" y="1988840"/>
              <a:ext cx="1665619" cy="2016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0000"/>
                  </a:solidFill>
                </a:rPr>
                <a:t>Апрель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15,2013</a:t>
              </a:r>
              <a:endParaRPr lang="ru-RU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Начало работы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В соответствии с Указом Президента РФ система должна быть запущена на федеральном уровне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552" y="548680"/>
              <a:ext cx="1665619" cy="1361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71728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:\ахтунг\Ма\халтура\общественная инициатива\рисуночки\angry-r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98" y="2937445"/>
            <a:ext cx="1593288" cy="2226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2926" y="411046"/>
            <a:ext cx="29815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ru-RU" sz="3500" dirty="0" smtClean="0">
                <a:solidFill>
                  <a:srgbClr val="1C7BCA"/>
                </a:solidFill>
              </a:rPr>
              <a:t>ИНИЦИАТИВА</a:t>
            </a:r>
            <a:endParaRPr lang="ru-RU" sz="3500" dirty="0"/>
          </a:p>
        </p:txBody>
      </p:sp>
      <p:pic>
        <p:nvPicPr>
          <p:cNvPr id="5" name="Picture 12" descr="E:\ахтунг\Ма\халтура\общественная инициатива\bl_hnd_elemt(1)\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08" y="201969"/>
            <a:ext cx="1096860" cy="1114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E:\ахтунг\Ма\халтура\общественная инициатива\bl_hnd_elemt(1)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6" y="-9688"/>
            <a:ext cx="1096860" cy="13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3" y="411046"/>
            <a:ext cx="19484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ru-RU" sz="3500" dirty="0" smtClean="0"/>
              <a:t>ЖАЛОБА</a:t>
            </a:r>
            <a:endParaRPr lang="ru-RU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128" y="452205"/>
            <a:ext cx="576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14244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cap="all" spc="100" dirty="0">
                <a:solidFill>
                  <a:srgbClr val="1C7BCA"/>
                </a:solidFill>
              </a:rPr>
              <a:t>предложение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>
                <a:solidFill>
                  <a:srgbClr val="1C7BCA"/>
                </a:solidFill>
              </a:rPr>
              <a:t>новизна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>
                <a:solidFill>
                  <a:srgbClr val="1C7BCA"/>
                </a:solidFill>
              </a:rPr>
              <a:t>взгляд в будущее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>
                <a:solidFill>
                  <a:srgbClr val="1C7BCA"/>
                </a:solidFill>
              </a:rPr>
              <a:t>поиск решений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>
                <a:solidFill>
                  <a:srgbClr val="1C7BCA"/>
                </a:solidFill>
              </a:rPr>
              <a:t>Ответственность за свое решение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1424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акцент на проблему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ожидание результата от других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Требование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критика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пассивная позиция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spc="100" dirty="0"/>
              <a:t>Нет четкой цели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986" y="2654608"/>
            <a:ext cx="768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ru-RU" sz="2600" dirty="0" smtClean="0">
                <a:solidFill>
                  <a:schemeClr val="tx1"/>
                </a:solidFill>
              </a:rPr>
              <a:t>ОГВ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5136" y="2655371"/>
            <a:ext cx="8290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ru-RU" sz="2600" dirty="0" smtClean="0">
                <a:solidFill>
                  <a:schemeClr val="tx1"/>
                </a:solidFill>
              </a:rPr>
              <a:t>РОИ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6" name="Picture 4" descr="E:\ахтунг\Ма\халтура\общественная инициатива\рисуночки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95" y="3003798"/>
            <a:ext cx="4267285" cy="2090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ахтунг\Ма\халтура\общественная инициатива\рисуночки\angry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3167578"/>
            <a:ext cx="1173320" cy="191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ахтунг\Ма\халтура\общественная инициатива\рисуночки\angry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985898"/>
            <a:ext cx="1656183" cy="2108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3579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 build="p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39554" y="2851504"/>
            <a:ext cx="5184575" cy="1553843"/>
            <a:chOff x="611560" y="3429000"/>
            <a:chExt cx="6336704" cy="238267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11560" y="5811679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11560" y="5471298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11560" y="5130915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11560" y="4790532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11560" y="4450149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11560" y="4109766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1560" y="3769383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1560" y="3429000"/>
              <a:ext cx="63367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0" y="-18002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E:\ахтунг\Ма\халтура\общественная инициатива\рисуночки\Untitled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5686"/>
            <a:ext cx="1326474" cy="2553250"/>
          </a:xfrm>
          <a:prstGeom prst="rect">
            <a:avLst/>
          </a:prstGeom>
          <a:noFill/>
          <a:effectLst>
            <a:reflection blurRad="6350" stA="240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88633"/>
            <a:ext cx="392876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spc="100"/>
            </a:lvl1pPr>
          </a:lstStyle>
          <a:p>
            <a:r>
              <a:rPr lang="ru-RU" sz="2200" cap="all" dirty="0"/>
              <a:t>Эволюция</a:t>
            </a:r>
            <a:r>
              <a:rPr lang="ru-RU" sz="2200" cap="all" dirty="0">
                <a:solidFill>
                  <a:srgbClr val="FF0000"/>
                </a:solidFill>
              </a:rPr>
              <a:t> </a:t>
            </a:r>
            <a:endParaRPr lang="en-US" sz="2200" cap="all" dirty="0" smtClean="0">
              <a:solidFill>
                <a:srgbClr val="FF0000"/>
              </a:solidFill>
            </a:endParaRPr>
          </a:p>
          <a:p>
            <a:r>
              <a:rPr lang="ru-RU" sz="2200" b="1" cap="all" dirty="0" smtClean="0">
                <a:solidFill>
                  <a:srgbClr val="FF0000"/>
                </a:solidFill>
              </a:rPr>
              <a:t>интернет-демократии</a:t>
            </a:r>
            <a:r>
              <a:rPr lang="ru-RU" sz="2200" cap="all" dirty="0" smtClean="0">
                <a:solidFill>
                  <a:srgbClr val="FF0000"/>
                </a:solidFill>
              </a:rPr>
              <a:t>:</a:t>
            </a:r>
            <a:endParaRPr lang="en-US" sz="2200" cap="all" dirty="0" smtClean="0">
              <a:solidFill>
                <a:srgbClr val="FF0000"/>
              </a:solidFill>
            </a:endParaRPr>
          </a:p>
          <a:p>
            <a:endParaRPr lang="ru-RU" sz="1800" cap="all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cap="all" dirty="0"/>
              <a:t>блоги-форумы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dirty="0"/>
              <a:t>опросы в интернете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dirty="0"/>
              <a:t>социальные сети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dirty="0"/>
              <a:t>сайты сбора подписей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cap="all" dirty="0"/>
              <a:t>гражданские целевые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88632"/>
            <a:ext cx="404142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200" cap="all" spc="100">
                <a:solidFill>
                  <a:srgbClr val="FF0000"/>
                </a:solidFill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Эволюция</a:t>
            </a:r>
            <a:r>
              <a:rPr lang="ru-RU" dirty="0">
                <a:solidFill>
                  <a:srgbClr val="1C7BCA"/>
                </a:solidFill>
              </a:rPr>
              <a:t> </a:t>
            </a:r>
            <a:endParaRPr lang="en-US" dirty="0" smtClean="0">
              <a:solidFill>
                <a:srgbClr val="1C7BCA"/>
              </a:solidFill>
            </a:endParaRPr>
          </a:p>
          <a:p>
            <a:r>
              <a:rPr lang="ru-RU" b="1" dirty="0" smtClean="0">
                <a:solidFill>
                  <a:srgbClr val="1C7BCA"/>
                </a:solidFill>
              </a:rPr>
              <a:t>интернет-сообщества</a:t>
            </a:r>
            <a:r>
              <a:rPr lang="ru-RU" dirty="0" smtClean="0">
                <a:solidFill>
                  <a:srgbClr val="1C7BCA"/>
                </a:solidFill>
              </a:rPr>
              <a:t>:</a:t>
            </a:r>
            <a:endParaRPr lang="en-US" dirty="0" smtClean="0">
              <a:solidFill>
                <a:srgbClr val="1C7BCA"/>
              </a:solidFill>
            </a:endParaRP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гики и программисты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«ПОЛЬЗОВАТЕЛИ» </a:t>
            </a:r>
            <a:r>
              <a:rPr lang="ru-RU" sz="1600" dirty="0">
                <a:solidFill>
                  <a:schemeClr val="tx1"/>
                </a:solidFill>
              </a:rPr>
              <a:t>/ </a:t>
            </a:r>
            <a:r>
              <a:rPr lang="ru-RU" sz="1600" dirty="0" err="1">
                <a:solidFill>
                  <a:schemeClr val="tx1"/>
                </a:solidFill>
              </a:rPr>
              <a:t>интернетчики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</a:rPr>
              <a:t>блогеры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группы в </a:t>
            </a:r>
            <a:r>
              <a:rPr lang="ru-RU" sz="1600" dirty="0" err="1">
                <a:solidFill>
                  <a:schemeClr val="tx1"/>
                </a:solidFill>
              </a:rPr>
              <a:t>соцсетях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ВСЕ граждане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11561" y="2533859"/>
            <a:ext cx="1" cy="2160240"/>
          </a:xfrm>
          <a:prstGeom prst="straightConnector1">
            <a:avLst/>
          </a:prstGeom>
          <a:ln w="19050">
            <a:solidFill>
              <a:srgbClr val="2884D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1560" y="4694099"/>
            <a:ext cx="547260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674635" y="34807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7BCA"/>
                </a:solidFill>
              </a:rPr>
              <a:t>ИНТЕРНЕТ-СЕРВИСЫ</a:t>
            </a:r>
            <a:endParaRPr lang="ru-RU" sz="1600" dirty="0">
              <a:solidFill>
                <a:srgbClr val="1C7BC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7757" y="3891701"/>
            <a:ext cx="2264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cap="all" spc="100" dirty="0" smtClean="0"/>
              <a:t>такой </a:t>
            </a:r>
            <a:r>
              <a:rPr lang="ru-RU" cap="all" spc="100" dirty="0"/>
              <a:t>будет </a:t>
            </a:r>
            <a:endParaRPr lang="ru-RU" cap="all" spc="100" dirty="0" smtClean="0"/>
          </a:p>
          <a:p>
            <a:pPr algn="r"/>
            <a:r>
              <a:rPr lang="ru-RU" cap="all" spc="100" dirty="0" smtClean="0"/>
              <a:t>демократия </a:t>
            </a:r>
          </a:p>
          <a:p>
            <a:pPr algn="r"/>
            <a:r>
              <a:rPr lang="ru-RU" cap="all" spc="100" dirty="0" smtClean="0"/>
              <a:t>завтрашнего </a:t>
            </a:r>
            <a:r>
              <a:rPr lang="ru-RU" cap="all" spc="100" dirty="0"/>
              <a:t>дня</a:t>
            </a:r>
          </a:p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79912" y="467798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ГРАЖДАНСКОЕ СОЗНАНИЕ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32" name="Полилиния 1031"/>
          <p:cNvSpPr/>
          <p:nvPr/>
        </p:nvSpPr>
        <p:spPr>
          <a:xfrm>
            <a:off x="611560" y="2851504"/>
            <a:ext cx="5400600" cy="1730344"/>
          </a:xfrm>
          <a:custGeom>
            <a:avLst/>
            <a:gdLst>
              <a:gd name="connsiteX0" fmla="*/ 0 w 5783105"/>
              <a:gd name="connsiteY0" fmla="*/ 2960863 h 3010154"/>
              <a:gd name="connsiteX1" fmla="*/ 1030637 w 5783105"/>
              <a:gd name="connsiteY1" fmla="*/ 2984111 h 3010154"/>
              <a:gd name="connsiteX2" fmla="*/ 1418095 w 5783105"/>
              <a:gd name="connsiteY2" fmla="*/ 2643148 h 3010154"/>
              <a:gd name="connsiteX3" fmla="*/ 1735810 w 5783105"/>
              <a:gd name="connsiteY3" fmla="*/ 2433921 h 3010154"/>
              <a:gd name="connsiteX4" fmla="*/ 2092271 w 5783105"/>
              <a:gd name="connsiteY4" fmla="*/ 2317684 h 3010154"/>
              <a:gd name="connsiteX5" fmla="*/ 2255003 w 5783105"/>
              <a:gd name="connsiteY5" fmla="*/ 2271189 h 3010154"/>
              <a:gd name="connsiteX6" fmla="*/ 2293749 w 5783105"/>
              <a:gd name="connsiteY6" fmla="*/ 2147202 h 3010154"/>
              <a:gd name="connsiteX7" fmla="*/ 2417736 w 5783105"/>
              <a:gd name="connsiteY7" fmla="*/ 2015467 h 3010154"/>
              <a:gd name="connsiteX8" fmla="*/ 2626963 w 5783105"/>
              <a:gd name="connsiteY8" fmla="*/ 1930226 h 3010154"/>
              <a:gd name="connsiteX9" fmla="*/ 2820691 w 5783105"/>
              <a:gd name="connsiteY9" fmla="*/ 1782992 h 3010154"/>
              <a:gd name="connsiteX10" fmla="*/ 2898183 w 5783105"/>
              <a:gd name="connsiteY10" fmla="*/ 1682253 h 3010154"/>
              <a:gd name="connsiteX11" fmla="*/ 2967925 w 5783105"/>
              <a:gd name="connsiteY11" fmla="*/ 1581514 h 3010154"/>
              <a:gd name="connsiteX12" fmla="*/ 3115159 w 5783105"/>
              <a:gd name="connsiteY12" fmla="*/ 1527270 h 3010154"/>
              <a:gd name="connsiteX13" fmla="*/ 3316637 w 5783105"/>
              <a:gd name="connsiteY13" fmla="*/ 1480775 h 3010154"/>
              <a:gd name="connsiteX14" fmla="*/ 3587858 w 5783105"/>
              <a:gd name="connsiteY14" fmla="*/ 1449779 h 3010154"/>
              <a:gd name="connsiteX15" fmla="*/ 3704095 w 5783105"/>
              <a:gd name="connsiteY15" fmla="*/ 1449779 h 3010154"/>
              <a:gd name="connsiteX16" fmla="*/ 3921071 w 5783105"/>
              <a:gd name="connsiteY16" fmla="*/ 1380036 h 3010154"/>
              <a:gd name="connsiteX17" fmla="*/ 4099302 w 5783105"/>
              <a:gd name="connsiteY17" fmla="*/ 1240551 h 3010154"/>
              <a:gd name="connsiteX18" fmla="*/ 4324027 w 5783105"/>
              <a:gd name="connsiteY18" fmla="*/ 1132063 h 3010154"/>
              <a:gd name="connsiteX19" fmla="*/ 4641742 w 5783105"/>
              <a:gd name="connsiteY19" fmla="*/ 1000328 h 3010154"/>
              <a:gd name="connsiteX20" fmla="*/ 4943959 w 5783105"/>
              <a:gd name="connsiteY20" fmla="*/ 853094 h 3010154"/>
              <a:gd name="connsiteX21" fmla="*/ 5129939 w 5783105"/>
              <a:gd name="connsiteY21" fmla="*/ 682612 h 3010154"/>
              <a:gd name="connsiteX22" fmla="*/ 5315919 w 5783105"/>
              <a:gd name="connsiteY22" fmla="*/ 457887 h 3010154"/>
              <a:gd name="connsiteX23" fmla="*/ 5594888 w 5783105"/>
              <a:gd name="connsiteY23" fmla="*/ 171168 h 3010154"/>
              <a:gd name="connsiteX24" fmla="*/ 5757620 w 5783105"/>
              <a:gd name="connsiteY24" fmla="*/ 23934 h 3010154"/>
              <a:gd name="connsiteX25" fmla="*/ 5780868 w 5783105"/>
              <a:gd name="connsiteY25" fmla="*/ 687 h 3010154"/>
              <a:gd name="connsiteX26" fmla="*/ 5780868 w 5783105"/>
              <a:gd name="connsiteY26" fmla="*/ 8436 h 3010154"/>
              <a:gd name="connsiteX0" fmla="*/ 0 w 5867094"/>
              <a:gd name="connsiteY0" fmla="*/ 2960195 h 3009486"/>
              <a:gd name="connsiteX1" fmla="*/ 1030637 w 5867094"/>
              <a:gd name="connsiteY1" fmla="*/ 2983443 h 3009486"/>
              <a:gd name="connsiteX2" fmla="*/ 1418095 w 5867094"/>
              <a:gd name="connsiteY2" fmla="*/ 2642480 h 3009486"/>
              <a:gd name="connsiteX3" fmla="*/ 1735810 w 5867094"/>
              <a:gd name="connsiteY3" fmla="*/ 2433253 h 3009486"/>
              <a:gd name="connsiteX4" fmla="*/ 2092271 w 5867094"/>
              <a:gd name="connsiteY4" fmla="*/ 2317016 h 3009486"/>
              <a:gd name="connsiteX5" fmla="*/ 2255003 w 5867094"/>
              <a:gd name="connsiteY5" fmla="*/ 2270521 h 3009486"/>
              <a:gd name="connsiteX6" fmla="*/ 2293749 w 5867094"/>
              <a:gd name="connsiteY6" fmla="*/ 2146534 h 3009486"/>
              <a:gd name="connsiteX7" fmla="*/ 2417736 w 5867094"/>
              <a:gd name="connsiteY7" fmla="*/ 2014799 h 3009486"/>
              <a:gd name="connsiteX8" fmla="*/ 2626963 w 5867094"/>
              <a:gd name="connsiteY8" fmla="*/ 1929558 h 3009486"/>
              <a:gd name="connsiteX9" fmla="*/ 2820691 w 5867094"/>
              <a:gd name="connsiteY9" fmla="*/ 1782324 h 3009486"/>
              <a:gd name="connsiteX10" fmla="*/ 2898183 w 5867094"/>
              <a:gd name="connsiteY10" fmla="*/ 1681585 h 3009486"/>
              <a:gd name="connsiteX11" fmla="*/ 2967925 w 5867094"/>
              <a:gd name="connsiteY11" fmla="*/ 1580846 h 3009486"/>
              <a:gd name="connsiteX12" fmla="*/ 3115159 w 5867094"/>
              <a:gd name="connsiteY12" fmla="*/ 1526602 h 3009486"/>
              <a:gd name="connsiteX13" fmla="*/ 3316637 w 5867094"/>
              <a:gd name="connsiteY13" fmla="*/ 1480107 h 3009486"/>
              <a:gd name="connsiteX14" fmla="*/ 3587858 w 5867094"/>
              <a:gd name="connsiteY14" fmla="*/ 1449111 h 3009486"/>
              <a:gd name="connsiteX15" fmla="*/ 3704095 w 5867094"/>
              <a:gd name="connsiteY15" fmla="*/ 1449111 h 3009486"/>
              <a:gd name="connsiteX16" fmla="*/ 3921071 w 5867094"/>
              <a:gd name="connsiteY16" fmla="*/ 1379368 h 3009486"/>
              <a:gd name="connsiteX17" fmla="*/ 4099302 w 5867094"/>
              <a:gd name="connsiteY17" fmla="*/ 1239883 h 3009486"/>
              <a:gd name="connsiteX18" fmla="*/ 4324027 w 5867094"/>
              <a:gd name="connsiteY18" fmla="*/ 1131395 h 3009486"/>
              <a:gd name="connsiteX19" fmla="*/ 4641742 w 5867094"/>
              <a:gd name="connsiteY19" fmla="*/ 999660 h 3009486"/>
              <a:gd name="connsiteX20" fmla="*/ 4943959 w 5867094"/>
              <a:gd name="connsiteY20" fmla="*/ 852426 h 3009486"/>
              <a:gd name="connsiteX21" fmla="*/ 5129939 w 5867094"/>
              <a:gd name="connsiteY21" fmla="*/ 681944 h 3009486"/>
              <a:gd name="connsiteX22" fmla="*/ 5315919 w 5867094"/>
              <a:gd name="connsiteY22" fmla="*/ 457219 h 3009486"/>
              <a:gd name="connsiteX23" fmla="*/ 5594888 w 5867094"/>
              <a:gd name="connsiteY23" fmla="*/ 170500 h 3009486"/>
              <a:gd name="connsiteX24" fmla="*/ 5757620 w 5867094"/>
              <a:gd name="connsiteY24" fmla="*/ 23266 h 3009486"/>
              <a:gd name="connsiteX25" fmla="*/ 5780868 w 5867094"/>
              <a:gd name="connsiteY25" fmla="*/ 19 h 3009486"/>
              <a:gd name="connsiteX26" fmla="*/ 5867062 w 5867094"/>
              <a:gd name="connsiteY26" fmla="*/ 264961 h 3009486"/>
              <a:gd name="connsiteX0" fmla="*/ 0 w 5867083"/>
              <a:gd name="connsiteY0" fmla="*/ 2937727 h 2987018"/>
              <a:gd name="connsiteX1" fmla="*/ 1030637 w 5867083"/>
              <a:gd name="connsiteY1" fmla="*/ 2960975 h 2987018"/>
              <a:gd name="connsiteX2" fmla="*/ 1418095 w 5867083"/>
              <a:gd name="connsiteY2" fmla="*/ 2620012 h 2987018"/>
              <a:gd name="connsiteX3" fmla="*/ 1735810 w 5867083"/>
              <a:gd name="connsiteY3" fmla="*/ 2410785 h 2987018"/>
              <a:gd name="connsiteX4" fmla="*/ 2092271 w 5867083"/>
              <a:gd name="connsiteY4" fmla="*/ 2294548 h 2987018"/>
              <a:gd name="connsiteX5" fmla="*/ 2255003 w 5867083"/>
              <a:gd name="connsiteY5" fmla="*/ 2248053 h 2987018"/>
              <a:gd name="connsiteX6" fmla="*/ 2293749 w 5867083"/>
              <a:gd name="connsiteY6" fmla="*/ 2124066 h 2987018"/>
              <a:gd name="connsiteX7" fmla="*/ 2417736 w 5867083"/>
              <a:gd name="connsiteY7" fmla="*/ 1992331 h 2987018"/>
              <a:gd name="connsiteX8" fmla="*/ 2626963 w 5867083"/>
              <a:gd name="connsiteY8" fmla="*/ 1907090 h 2987018"/>
              <a:gd name="connsiteX9" fmla="*/ 2820691 w 5867083"/>
              <a:gd name="connsiteY9" fmla="*/ 1759856 h 2987018"/>
              <a:gd name="connsiteX10" fmla="*/ 2898183 w 5867083"/>
              <a:gd name="connsiteY10" fmla="*/ 1659117 h 2987018"/>
              <a:gd name="connsiteX11" fmla="*/ 2967925 w 5867083"/>
              <a:gd name="connsiteY11" fmla="*/ 1558378 h 2987018"/>
              <a:gd name="connsiteX12" fmla="*/ 3115159 w 5867083"/>
              <a:gd name="connsiteY12" fmla="*/ 1504134 h 2987018"/>
              <a:gd name="connsiteX13" fmla="*/ 3316637 w 5867083"/>
              <a:gd name="connsiteY13" fmla="*/ 1457639 h 2987018"/>
              <a:gd name="connsiteX14" fmla="*/ 3587858 w 5867083"/>
              <a:gd name="connsiteY14" fmla="*/ 1426643 h 2987018"/>
              <a:gd name="connsiteX15" fmla="*/ 3704095 w 5867083"/>
              <a:gd name="connsiteY15" fmla="*/ 1426643 h 2987018"/>
              <a:gd name="connsiteX16" fmla="*/ 3921071 w 5867083"/>
              <a:gd name="connsiteY16" fmla="*/ 1356900 h 2987018"/>
              <a:gd name="connsiteX17" fmla="*/ 4099302 w 5867083"/>
              <a:gd name="connsiteY17" fmla="*/ 1217415 h 2987018"/>
              <a:gd name="connsiteX18" fmla="*/ 4324027 w 5867083"/>
              <a:gd name="connsiteY18" fmla="*/ 1108927 h 2987018"/>
              <a:gd name="connsiteX19" fmla="*/ 4641742 w 5867083"/>
              <a:gd name="connsiteY19" fmla="*/ 977192 h 2987018"/>
              <a:gd name="connsiteX20" fmla="*/ 4943959 w 5867083"/>
              <a:gd name="connsiteY20" fmla="*/ 829958 h 2987018"/>
              <a:gd name="connsiteX21" fmla="*/ 5129939 w 5867083"/>
              <a:gd name="connsiteY21" fmla="*/ 659476 h 2987018"/>
              <a:gd name="connsiteX22" fmla="*/ 5315919 w 5867083"/>
              <a:gd name="connsiteY22" fmla="*/ 434751 h 2987018"/>
              <a:gd name="connsiteX23" fmla="*/ 5594888 w 5867083"/>
              <a:gd name="connsiteY23" fmla="*/ 148032 h 2987018"/>
              <a:gd name="connsiteX24" fmla="*/ 5757620 w 5867083"/>
              <a:gd name="connsiteY24" fmla="*/ 798 h 2987018"/>
              <a:gd name="connsiteX25" fmla="*/ 5737771 w 5867083"/>
              <a:gd name="connsiteY25" fmla="*/ 207671 h 2987018"/>
              <a:gd name="connsiteX26" fmla="*/ 5867062 w 5867083"/>
              <a:gd name="connsiteY26" fmla="*/ 242493 h 2987018"/>
              <a:gd name="connsiteX0" fmla="*/ 0 w 5867083"/>
              <a:gd name="connsiteY0" fmla="*/ 2941651 h 2990942"/>
              <a:gd name="connsiteX1" fmla="*/ 1030637 w 5867083"/>
              <a:gd name="connsiteY1" fmla="*/ 2964899 h 2990942"/>
              <a:gd name="connsiteX2" fmla="*/ 1418095 w 5867083"/>
              <a:gd name="connsiteY2" fmla="*/ 2623936 h 2990942"/>
              <a:gd name="connsiteX3" fmla="*/ 1735810 w 5867083"/>
              <a:gd name="connsiteY3" fmla="*/ 2414709 h 2990942"/>
              <a:gd name="connsiteX4" fmla="*/ 2092271 w 5867083"/>
              <a:gd name="connsiteY4" fmla="*/ 2298472 h 2990942"/>
              <a:gd name="connsiteX5" fmla="*/ 2255003 w 5867083"/>
              <a:gd name="connsiteY5" fmla="*/ 2251977 h 2990942"/>
              <a:gd name="connsiteX6" fmla="*/ 2293749 w 5867083"/>
              <a:gd name="connsiteY6" fmla="*/ 2127990 h 2990942"/>
              <a:gd name="connsiteX7" fmla="*/ 2417736 w 5867083"/>
              <a:gd name="connsiteY7" fmla="*/ 1996255 h 2990942"/>
              <a:gd name="connsiteX8" fmla="*/ 2626963 w 5867083"/>
              <a:gd name="connsiteY8" fmla="*/ 1911014 h 2990942"/>
              <a:gd name="connsiteX9" fmla="*/ 2820691 w 5867083"/>
              <a:gd name="connsiteY9" fmla="*/ 1763780 h 2990942"/>
              <a:gd name="connsiteX10" fmla="*/ 2898183 w 5867083"/>
              <a:gd name="connsiteY10" fmla="*/ 1663041 h 2990942"/>
              <a:gd name="connsiteX11" fmla="*/ 2967925 w 5867083"/>
              <a:gd name="connsiteY11" fmla="*/ 1562302 h 2990942"/>
              <a:gd name="connsiteX12" fmla="*/ 3115159 w 5867083"/>
              <a:gd name="connsiteY12" fmla="*/ 1508058 h 2990942"/>
              <a:gd name="connsiteX13" fmla="*/ 3316637 w 5867083"/>
              <a:gd name="connsiteY13" fmla="*/ 1461563 h 2990942"/>
              <a:gd name="connsiteX14" fmla="*/ 3587858 w 5867083"/>
              <a:gd name="connsiteY14" fmla="*/ 1430567 h 2990942"/>
              <a:gd name="connsiteX15" fmla="*/ 3704095 w 5867083"/>
              <a:gd name="connsiteY15" fmla="*/ 1430567 h 2990942"/>
              <a:gd name="connsiteX16" fmla="*/ 3921071 w 5867083"/>
              <a:gd name="connsiteY16" fmla="*/ 1360824 h 2990942"/>
              <a:gd name="connsiteX17" fmla="*/ 4099302 w 5867083"/>
              <a:gd name="connsiteY17" fmla="*/ 1221339 h 2990942"/>
              <a:gd name="connsiteX18" fmla="*/ 4324027 w 5867083"/>
              <a:gd name="connsiteY18" fmla="*/ 1112851 h 2990942"/>
              <a:gd name="connsiteX19" fmla="*/ 4641742 w 5867083"/>
              <a:gd name="connsiteY19" fmla="*/ 981116 h 2990942"/>
              <a:gd name="connsiteX20" fmla="*/ 4943959 w 5867083"/>
              <a:gd name="connsiteY20" fmla="*/ 833882 h 2990942"/>
              <a:gd name="connsiteX21" fmla="*/ 5129939 w 5867083"/>
              <a:gd name="connsiteY21" fmla="*/ 663400 h 2990942"/>
              <a:gd name="connsiteX22" fmla="*/ 5315919 w 5867083"/>
              <a:gd name="connsiteY22" fmla="*/ 438675 h 2990942"/>
              <a:gd name="connsiteX23" fmla="*/ 5616437 w 5867083"/>
              <a:gd name="connsiteY23" fmla="*/ 463294 h 2990942"/>
              <a:gd name="connsiteX24" fmla="*/ 5757620 w 5867083"/>
              <a:gd name="connsiteY24" fmla="*/ 4722 h 2990942"/>
              <a:gd name="connsiteX25" fmla="*/ 5737771 w 5867083"/>
              <a:gd name="connsiteY25" fmla="*/ 211595 h 2990942"/>
              <a:gd name="connsiteX26" fmla="*/ 5867062 w 5867083"/>
              <a:gd name="connsiteY26" fmla="*/ 246417 h 2990942"/>
              <a:gd name="connsiteX0" fmla="*/ 0 w 5867083"/>
              <a:gd name="connsiteY0" fmla="*/ 2937116 h 2986407"/>
              <a:gd name="connsiteX1" fmla="*/ 1030637 w 5867083"/>
              <a:gd name="connsiteY1" fmla="*/ 2960364 h 2986407"/>
              <a:gd name="connsiteX2" fmla="*/ 1418095 w 5867083"/>
              <a:gd name="connsiteY2" fmla="*/ 2619401 h 2986407"/>
              <a:gd name="connsiteX3" fmla="*/ 1735810 w 5867083"/>
              <a:gd name="connsiteY3" fmla="*/ 2410174 h 2986407"/>
              <a:gd name="connsiteX4" fmla="*/ 2092271 w 5867083"/>
              <a:gd name="connsiteY4" fmla="*/ 2293937 h 2986407"/>
              <a:gd name="connsiteX5" fmla="*/ 2255003 w 5867083"/>
              <a:gd name="connsiteY5" fmla="*/ 2247442 h 2986407"/>
              <a:gd name="connsiteX6" fmla="*/ 2293749 w 5867083"/>
              <a:gd name="connsiteY6" fmla="*/ 2123455 h 2986407"/>
              <a:gd name="connsiteX7" fmla="*/ 2417736 w 5867083"/>
              <a:gd name="connsiteY7" fmla="*/ 1991720 h 2986407"/>
              <a:gd name="connsiteX8" fmla="*/ 2626963 w 5867083"/>
              <a:gd name="connsiteY8" fmla="*/ 1906479 h 2986407"/>
              <a:gd name="connsiteX9" fmla="*/ 2820691 w 5867083"/>
              <a:gd name="connsiteY9" fmla="*/ 1759245 h 2986407"/>
              <a:gd name="connsiteX10" fmla="*/ 2898183 w 5867083"/>
              <a:gd name="connsiteY10" fmla="*/ 1658506 h 2986407"/>
              <a:gd name="connsiteX11" fmla="*/ 2967925 w 5867083"/>
              <a:gd name="connsiteY11" fmla="*/ 1557767 h 2986407"/>
              <a:gd name="connsiteX12" fmla="*/ 3115159 w 5867083"/>
              <a:gd name="connsiteY12" fmla="*/ 1503523 h 2986407"/>
              <a:gd name="connsiteX13" fmla="*/ 3316637 w 5867083"/>
              <a:gd name="connsiteY13" fmla="*/ 1457028 h 2986407"/>
              <a:gd name="connsiteX14" fmla="*/ 3587858 w 5867083"/>
              <a:gd name="connsiteY14" fmla="*/ 1426032 h 2986407"/>
              <a:gd name="connsiteX15" fmla="*/ 3704095 w 5867083"/>
              <a:gd name="connsiteY15" fmla="*/ 1426032 h 2986407"/>
              <a:gd name="connsiteX16" fmla="*/ 3921071 w 5867083"/>
              <a:gd name="connsiteY16" fmla="*/ 1356289 h 2986407"/>
              <a:gd name="connsiteX17" fmla="*/ 4099302 w 5867083"/>
              <a:gd name="connsiteY17" fmla="*/ 1216804 h 2986407"/>
              <a:gd name="connsiteX18" fmla="*/ 4324027 w 5867083"/>
              <a:gd name="connsiteY18" fmla="*/ 1108316 h 2986407"/>
              <a:gd name="connsiteX19" fmla="*/ 4641742 w 5867083"/>
              <a:gd name="connsiteY19" fmla="*/ 976581 h 2986407"/>
              <a:gd name="connsiteX20" fmla="*/ 4943959 w 5867083"/>
              <a:gd name="connsiteY20" fmla="*/ 829347 h 2986407"/>
              <a:gd name="connsiteX21" fmla="*/ 5129939 w 5867083"/>
              <a:gd name="connsiteY21" fmla="*/ 658865 h 2986407"/>
              <a:gd name="connsiteX22" fmla="*/ 5315919 w 5867083"/>
              <a:gd name="connsiteY22" fmla="*/ 434140 h 2986407"/>
              <a:gd name="connsiteX23" fmla="*/ 5616437 w 5867083"/>
              <a:gd name="connsiteY23" fmla="*/ 458759 h 2986407"/>
              <a:gd name="connsiteX24" fmla="*/ 5619247 w 5867083"/>
              <a:gd name="connsiteY24" fmla="*/ 251584 h 2986407"/>
              <a:gd name="connsiteX25" fmla="*/ 5757620 w 5867083"/>
              <a:gd name="connsiteY25" fmla="*/ 187 h 2986407"/>
              <a:gd name="connsiteX26" fmla="*/ 5737771 w 5867083"/>
              <a:gd name="connsiteY26" fmla="*/ 207060 h 2986407"/>
              <a:gd name="connsiteX27" fmla="*/ 5867062 w 5867083"/>
              <a:gd name="connsiteY27" fmla="*/ 241882 h 2986407"/>
              <a:gd name="connsiteX0" fmla="*/ 0 w 5867089"/>
              <a:gd name="connsiteY0" fmla="*/ 2936930 h 2986221"/>
              <a:gd name="connsiteX1" fmla="*/ 1030637 w 5867089"/>
              <a:gd name="connsiteY1" fmla="*/ 2960178 h 2986221"/>
              <a:gd name="connsiteX2" fmla="*/ 1418095 w 5867089"/>
              <a:gd name="connsiteY2" fmla="*/ 2619215 h 2986221"/>
              <a:gd name="connsiteX3" fmla="*/ 1735810 w 5867089"/>
              <a:gd name="connsiteY3" fmla="*/ 2409988 h 2986221"/>
              <a:gd name="connsiteX4" fmla="*/ 2092271 w 5867089"/>
              <a:gd name="connsiteY4" fmla="*/ 2293751 h 2986221"/>
              <a:gd name="connsiteX5" fmla="*/ 2255003 w 5867089"/>
              <a:gd name="connsiteY5" fmla="*/ 2247256 h 2986221"/>
              <a:gd name="connsiteX6" fmla="*/ 2293749 w 5867089"/>
              <a:gd name="connsiteY6" fmla="*/ 2123269 h 2986221"/>
              <a:gd name="connsiteX7" fmla="*/ 2417736 w 5867089"/>
              <a:gd name="connsiteY7" fmla="*/ 1991534 h 2986221"/>
              <a:gd name="connsiteX8" fmla="*/ 2626963 w 5867089"/>
              <a:gd name="connsiteY8" fmla="*/ 1906293 h 2986221"/>
              <a:gd name="connsiteX9" fmla="*/ 2820691 w 5867089"/>
              <a:gd name="connsiteY9" fmla="*/ 1759059 h 2986221"/>
              <a:gd name="connsiteX10" fmla="*/ 2898183 w 5867089"/>
              <a:gd name="connsiteY10" fmla="*/ 1658320 h 2986221"/>
              <a:gd name="connsiteX11" fmla="*/ 2967925 w 5867089"/>
              <a:gd name="connsiteY11" fmla="*/ 1557581 h 2986221"/>
              <a:gd name="connsiteX12" fmla="*/ 3115159 w 5867089"/>
              <a:gd name="connsiteY12" fmla="*/ 1503337 h 2986221"/>
              <a:gd name="connsiteX13" fmla="*/ 3316637 w 5867089"/>
              <a:gd name="connsiteY13" fmla="*/ 1456842 h 2986221"/>
              <a:gd name="connsiteX14" fmla="*/ 3587858 w 5867089"/>
              <a:gd name="connsiteY14" fmla="*/ 1425846 h 2986221"/>
              <a:gd name="connsiteX15" fmla="*/ 3704095 w 5867089"/>
              <a:gd name="connsiteY15" fmla="*/ 1425846 h 2986221"/>
              <a:gd name="connsiteX16" fmla="*/ 3921071 w 5867089"/>
              <a:gd name="connsiteY16" fmla="*/ 1356103 h 2986221"/>
              <a:gd name="connsiteX17" fmla="*/ 4099302 w 5867089"/>
              <a:gd name="connsiteY17" fmla="*/ 1216618 h 2986221"/>
              <a:gd name="connsiteX18" fmla="*/ 4324027 w 5867089"/>
              <a:gd name="connsiteY18" fmla="*/ 1108130 h 2986221"/>
              <a:gd name="connsiteX19" fmla="*/ 4641742 w 5867089"/>
              <a:gd name="connsiteY19" fmla="*/ 976395 h 2986221"/>
              <a:gd name="connsiteX20" fmla="*/ 4943959 w 5867089"/>
              <a:gd name="connsiteY20" fmla="*/ 829161 h 2986221"/>
              <a:gd name="connsiteX21" fmla="*/ 5129939 w 5867089"/>
              <a:gd name="connsiteY21" fmla="*/ 658679 h 2986221"/>
              <a:gd name="connsiteX22" fmla="*/ 5315919 w 5867089"/>
              <a:gd name="connsiteY22" fmla="*/ 433954 h 2986221"/>
              <a:gd name="connsiteX23" fmla="*/ 5616437 w 5867089"/>
              <a:gd name="connsiteY23" fmla="*/ 458573 h 2986221"/>
              <a:gd name="connsiteX24" fmla="*/ 5619247 w 5867089"/>
              <a:gd name="connsiteY24" fmla="*/ 251398 h 2986221"/>
              <a:gd name="connsiteX25" fmla="*/ 5757620 w 5867089"/>
              <a:gd name="connsiteY25" fmla="*/ 1 h 2986221"/>
              <a:gd name="connsiteX26" fmla="*/ 5764708 w 5867089"/>
              <a:gd name="connsiteY26" fmla="*/ 250868 h 2986221"/>
              <a:gd name="connsiteX27" fmla="*/ 5867062 w 5867089"/>
              <a:gd name="connsiteY27" fmla="*/ 241696 h 2986221"/>
              <a:gd name="connsiteX0" fmla="*/ 0 w 5926337"/>
              <a:gd name="connsiteY0" fmla="*/ 2936930 h 2986221"/>
              <a:gd name="connsiteX1" fmla="*/ 1030637 w 5926337"/>
              <a:gd name="connsiteY1" fmla="*/ 2960178 h 2986221"/>
              <a:gd name="connsiteX2" fmla="*/ 1418095 w 5926337"/>
              <a:gd name="connsiteY2" fmla="*/ 2619215 h 2986221"/>
              <a:gd name="connsiteX3" fmla="*/ 1735810 w 5926337"/>
              <a:gd name="connsiteY3" fmla="*/ 2409988 h 2986221"/>
              <a:gd name="connsiteX4" fmla="*/ 2092271 w 5926337"/>
              <a:gd name="connsiteY4" fmla="*/ 2293751 h 2986221"/>
              <a:gd name="connsiteX5" fmla="*/ 2255003 w 5926337"/>
              <a:gd name="connsiteY5" fmla="*/ 2247256 h 2986221"/>
              <a:gd name="connsiteX6" fmla="*/ 2293749 w 5926337"/>
              <a:gd name="connsiteY6" fmla="*/ 2123269 h 2986221"/>
              <a:gd name="connsiteX7" fmla="*/ 2417736 w 5926337"/>
              <a:gd name="connsiteY7" fmla="*/ 1991534 h 2986221"/>
              <a:gd name="connsiteX8" fmla="*/ 2626963 w 5926337"/>
              <a:gd name="connsiteY8" fmla="*/ 1906293 h 2986221"/>
              <a:gd name="connsiteX9" fmla="*/ 2820691 w 5926337"/>
              <a:gd name="connsiteY9" fmla="*/ 1759059 h 2986221"/>
              <a:gd name="connsiteX10" fmla="*/ 2898183 w 5926337"/>
              <a:gd name="connsiteY10" fmla="*/ 1658320 h 2986221"/>
              <a:gd name="connsiteX11" fmla="*/ 2967925 w 5926337"/>
              <a:gd name="connsiteY11" fmla="*/ 1557581 h 2986221"/>
              <a:gd name="connsiteX12" fmla="*/ 3115159 w 5926337"/>
              <a:gd name="connsiteY12" fmla="*/ 1503337 h 2986221"/>
              <a:gd name="connsiteX13" fmla="*/ 3316637 w 5926337"/>
              <a:gd name="connsiteY13" fmla="*/ 1456842 h 2986221"/>
              <a:gd name="connsiteX14" fmla="*/ 3587858 w 5926337"/>
              <a:gd name="connsiteY14" fmla="*/ 1425846 h 2986221"/>
              <a:gd name="connsiteX15" fmla="*/ 3704095 w 5926337"/>
              <a:gd name="connsiteY15" fmla="*/ 1425846 h 2986221"/>
              <a:gd name="connsiteX16" fmla="*/ 3921071 w 5926337"/>
              <a:gd name="connsiteY16" fmla="*/ 1356103 h 2986221"/>
              <a:gd name="connsiteX17" fmla="*/ 4099302 w 5926337"/>
              <a:gd name="connsiteY17" fmla="*/ 1216618 h 2986221"/>
              <a:gd name="connsiteX18" fmla="*/ 4324027 w 5926337"/>
              <a:gd name="connsiteY18" fmla="*/ 1108130 h 2986221"/>
              <a:gd name="connsiteX19" fmla="*/ 4641742 w 5926337"/>
              <a:gd name="connsiteY19" fmla="*/ 976395 h 2986221"/>
              <a:gd name="connsiteX20" fmla="*/ 4943959 w 5926337"/>
              <a:gd name="connsiteY20" fmla="*/ 829161 h 2986221"/>
              <a:gd name="connsiteX21" fmla="*/ 5129939 w 5926337"/>
              <a:gd name="connsiteY21" fmla="*/ 658679 h 2986221"/>
              <a:gd name="connsiteX22" fmla="*/ 5315919 w 5926337"/>
              <a:gd name="connsiteY22" fmla="*/ 433954 h 2986221"/>
              <a:gd name="connsiteX23" fmla="*/ 5616437 w 5926337"/>
              <a:gd name="connsiteY23" fmla="*/ 458573 h 2986221"/>
              <a:gd name="connsiteX24" fmla="*/ 5619247 w 5926337"/>
              <a:gd name="connsiteY24" fmla="*/ 251398 h 2986221"/>
              <a:gd name="connsiteX25" fmla="*/ 5757620 w 5926337"/>
              <a:gd name="connsiteY25" fmla="*/ 1 h 2986221"/>
              <a:gd name="connsiteX26" fmla="*/ 5764708 w 5926337"/>
              <a:gd name="connsiteY26" fmla="*/ 250868 h 2986221"/>
              <a:gd name="connsiteX27" fmla="*/ 5926320 w 5926337"/>
              <a:gd name="connsiteY27" fmla="*/ 397366 h 2986221"/>
              <a:gd name="connsiteX0" fmla="*/ 0 w 5926337"/>
              <a:gd name="connsiteY0" fmla="*/ 2936930 h 2986221"/>
              <a:gd name="connsiteX1" fmla="*/ 1030637 w 5926337"/>
              <a:gd name="connsiteY1" fmla="*/ 2960178 h 2986221"/>
              <a:gd name="connsiteX2" fmla="*/ 1418095 w 5926337"/>
              <a:gd name="connsiteY2" fmla="*/ 2619215 h 2986221"/>
              <a:gd name="connsiteX3" fmla="*/ 1735810 w 5926337"/>
              <a:gd name="connsiteY3" fmla="*/ 2409988 h 2986221"/>
              <a:gd name="connsiteX4" fmla="*/ 2092271 w 5926337"/>
              <a:gd name="connsiteY4" fmla="*/ 2293751 h 2986221"/>
              <a:gd name="connsiteX5" fmla="*/ 2255003 w 5926337"/>
              <a:gd name="connsiteY5" fmla="*/ 2247256 h 2986221"/>
              <a:gd name="connsiteX6" fmla="*/ 2293749 w 5926337"/>
              <a:gd name="connsiteY6" fmla="*/ 2123269 h 2986221"/>
              <a:gd name="connsiteX7" fmla="*/ 2417736 w 5926337"/>
              <a:gd name="connsiteY7" fmla="*/ 1991534 h 2986221"/>
              <a:gd name="connsiteX8" fmla="*/ 2626963 w 5926337"/>
              <a:gd name="connsiteY8" fmla="*/ 1906293 h 2986221"/>
              <a:gd name="connsiteX9" fmla="*/ 2820691 w 5926337"/>
              <a:gd name="connsiteY9" fmla="*/ 1759059 h 2986221"/>
              <a:gd name="connsiteX10" fmla="*/ 2898183 w 5926337"/>
              <a:gd name="connsiteY10" fmla="*/ 1658320 h 2986221"/>
              <a:gd name="connsiteX11" fmla="*/ 2967925 w 5926337"/>
              <a:gd name="connsiteY11" fmla="*/ 1557581 h 2986221"/>
              <a:gd name="connsiteX12" fmla="*/ 3115159 w 5926337"/>
              <a:gd name="connsiteY12" fmla="*/ 1503337 h 2986221"/>
              <a:gd name="connsiteX13" fmla="*/ 3316637 w 5926337"/>
              <a:gd name="connsiteY13" fmla="*/ 1456842 h 2986221"/>
              <a:gd name="connsiteX14" fmla="*/ 3587858 w 5926337"/>
              <a:gd name="connsiteY14" fmla="*/ 1425846 h 2986221"/>
              <a:gd name="connsiteX15" fmla="*/ 3704095 w 5926337"/>
              <a:gd name="connsiteY15" fmla="*/ 1425846 h 2986221"/>
              <a:gd name="connsiteX16" fmla="*/ 3921071 w 5926337"/>
              <a:gd name="connsiteY16" fmla="*/ 1356103 h 2986221"/>
              <a:gd name="connsiteX17" fmla="*/ 4099302 w 5926337"/>
              <a:gd name="connsiteY17" fmla="*/ 1216618 h 2986221"/>
              <a:gd name="connsiteX18" fmla="*/ 4324027 w 5926337"/>
              <a:gd name="connsiteY18" fmla="*/ 1108130 h 2986221"/>
              <a:gd name="connsiteX19" fmla="*/ 4641742 w 5926337"/>
              <a:gd name="connsiteY19" fmla="*/ 976395 h 2986221"/>
              <a:gd name="connsiteX20" fmla="*/ 4943959 w 5926337"/>
              <a:gd name="connsiteY20" fmla="*/ 829161 h 2986221"/>
              <a:gd name="connsiteX21" fmla="*/ 5129939 w 5926337"/>
              <a:gd name="connsiteY21" fmla="*/ 658679 h 2986221"/>
              <a:gd name="connsiteX22" fmla="*/ 5315919 w 5926337"/>
              <a:gd name="connsiteY22" fmla="*/ 433954 h 2986221"/>
              <a:gd name="connsiteX23" fmla="*/ 5427888 w 5926337"/>
              <a:gd name="connsiteY23" fmla="*/ 340129 h 2986221"/>
              <a:gd name="connsiteX24" fmla="*/ 5619247 w 5926337"/>
              <a:gd name="connsiteY24" fmla="*/ 251398 h 2986221"/>
              <a:gd name="connsiteX25" fmla="*/ 5757620 w 5926337"/>
              <a:gd name="connsiteY25" fmla="*/ 1 h 2986221"/>
              <a:gd name="connsiteX26" fmla="*/ 5764708 w 5926337"/>
              <a:gd name="connsiteY26" fmla="*/ 250868 h 2986221"/>
              <a:gd name="connsiteX27" fmla="*/ 5926320 w 5926337"/>
              <a:gd name="connsiteY27" fmla="*/ 397366 h 2986221"/>
              <a:gd name="connsiteX0" fmla="*/ 0 w 5926337"/>
              <a:gd name="connsiteY0" fmla="*/ 2936930 h 2986221"/>
              <a:gd name="connsiteX1" fmla="*/ 1030637 w 5926337"/>
              <a:gd name="connsiteY1" fmla="*/ 2960178 h 2986221"/>
              <a:gd name="connsiteX2" fmla="*/ 1418095 w 5926337"/>
              <a:gd name="connsiteY2" fmla="*/ 2619215 h 2986221"/>
              <a:gd name="connsiteX3" fmla="*/ 1735810 w 5926337"/>
              <a:gd name="connsiteY3" fmla="*/ 2409988 h 2986221"/>
              <a:gd name="connsiteX4" fmla="*/ 2092271 w 5926337"/>
              <a:gd name="connsiteY4" fmla="*/ 2293751 h 2986221"/>
              <a:gd name="connsiteX5" fmla="*/ 2255003 w 5926337"/>
              <a:gd name="connsiteY5" fmla="*/ 2247256 h 2986221"/>
              <a:gd name="connsiteX6" fmla="*/ 2293749 w 5926337"/>
              <a:gd name="connsiteY6" fmla="*/ 2123269 h 2986221"/>
              <a:gd name="connsiteX7" fmla="*/ 2417736 w 5926337"/>
              <a:gd name="connsiteY7" fmla="*/ 1991534 h 2986221"/>
              <a:gd name="connsiteX8" fmla="*/ 2626963 w 5926337"/>
              <a:gd name="connsiteY8" fmla="*/ 1906293 h 2986221"/>
              <a:gd name="connsiteX9" fmla="*/ 2820691 w 5926337"/>
              <a:gd name="connsiteY9" fmla="*/ 1759059 h 2986221"/>
              <a:gd name="connsiteX10" fmla="*/ 2898183 w 5926337"/>
              <a:gd name="connsiteY10" fmla="*/ 1658320 h 2986221"/>
              <a:gd name="connsiteX11" fmla="*/ 2967925 w 5926337"/>
              <a:gd name="connsiteY11" fmla="*/ 1557581 h 2986221"/>
              <a:gd name="connsiteX12" fmla="*/ 3115159 w 5926337"/>
              <a:gd name="connsiteY12" fmla="*/ 1503337 h 2986221"/>
              <a:gd name="connsiteX13" fmla="*/ 3316637 w 5926337"/>
              <a:gd name="connsiteY13" fmla="*/ 1456842 h 2986221"/>
              <a:gd name="connsiteX14" fmla="*/ 3587858 w 5926337"/>
              <a:gd name="connsiteY14" fmla="*/ 1425846 h 2986221"/>
              <a:gd name="connsiteX15" fmla="*/ 3704095 w 5926337"/>
              <a:gd name="connsiteY15" fmla="*/ 1425846 h 2986221"/>
              <a:gd name="connsiteX16" fmla="*/ 3921071 w 5926337"/>
              <a:gd name="connsiteY16" fmla="*/ 1356103 h 2986221"/>
              <a:gd name="connsiteX17" fmla="*/ 4099302 w 5926337"/>
              <a:gd name="connsiteY17" fmla="*/ 1216618 h 2986221"/>
              <a:gd name="connsiteX18" fmla="*/ 4324027 w 5926337"/>
              <a:gd name="connsiteY18" fmla="*/ 1108130 h 2986221"/>
              <a:gd name="connsiteX19" fmla="*/ 4641742 w 5926337"/>
              <a:gd name="connsiteY19" fmla="*/ 976395 h 2986221"/>
              <a:gd name="connsiteX20" fmla="*/ 4943959 w 5926337"/>
              <a:gd name="connsiteY20" fmla="*/ 829161 h 2986221"/>
              <a:gd name="connsiteX21" fmla="*/ 5129939 w 5926337"/>
              <a:gd name="connsiteY21" fmla="*/ 658679 h 2986221"/>
              <a:gd name="connsiteX22" fmla="*/ 5263696 w 5926337"/>
              <a:gd name="connsiteY22" fmla="*/ 525510 h 2986221"/>
              <a:gd name="connsiteX23" fmla="*/ 5315919 w 5926337"/>
              <a:gd name="connsiteY23" fmla="*/ 433954 h 2986221"/>
              <a:gd name="connsiteX24" fmla="*/ 5427888 w 5926337"/>
              <a:gd name="connsiteY24" fmla="*/ 340129 h 2986221"/>
              <a:gd name="connsiteX25" fmla="*/ 5619247 w 5926337"/>
              <a:gd name="connsiteY25" fmla="*/ 251398 h 2986221"/>
              <a:gd name="connsiteX26" fmla="*/ 5757620 w 5926337"/>
              <a:gd name="connsiteY26" fmla="*/ 1 h 2986221"/>
              <a:gd name="connsiteX27" fmla="*/ 5764708 w 5926337"/>
              <a:gd name="connsiteY27" fmla="*/ 250868 h 2986221"/>
              <a:gd name="connsiteX28" fmla="*/ 5926320 w 5926337"/>
              <a:gd name="connsiteY28" fmla="*/ 397366 h 2986221"/>
              <a:gd name="connsiteX0" fmla="*/ 0 w 5926337"/>
              <a:gd name="connsiteY0" fmla="*/ 2936933 h 2986224"/>
              <a:gd name="connsiteX1" fmla="*/ 1030637 w 5926337"/>
              <a:gd name="connsiteY1" fmla="*/ 2960181 h 2986224"/>
              <a:gd name="connsiteX2" fmla="*/ 1418095 w 5926337"/>
              <a:gd name="connsiteY2" fmla="*/ 2619218 h 2986224"/>
              <a:gd name="connsiteX3" fmla="*/ 1735810 w 5926337"/>
              <a:gd name="connsiteY3" fmla="*/ 2409991 h 2986224"/>
              <a:gd name="connsiteX4" fmla="*/ 2092271 w 5926337"/>
              <a:gd name="connsiteY4" fmla="*/ 2293754 h 2986224"/>
              <a:gd name="connsiteX5" fmla="*/ 2255003 w 5926337"/>
              <a:gd name="connsiteY5" fmla="*/ 2247259 h 2986224"/>
              <a:gd name="connsiteX6" fmla="*/ 2293749 w 5926337"/>
              <a:gd name="connsiteY6" fmla="*/ 2123272 h 2986224"/>
              <a:gd name="connsiteX7" fmla="*/ 2417736 w 5926337"/>
              <a:gd name="connsiteY7" fmla="*/ 1991537 h 2986224"/>
              <a:gd name="connsiteX8" fmla="*/ 2626963 w 5926337"/>
              <a:gd name="connsiteY8" fmla="*/ 1906296 h 2986224"/>
              <a:gd name="connsiteX9" fmla="*/ 2820691 w 5926337"/>
              <a:gd name="connsiteY9" fmla="*/ 1759062 h 2986224"/>
              <a:gd name="connsiteX10" fmla="*/ 2898183 w 5926337"/>
              <a:gd name="connsiteY10" fmla="*/ 1658323 h 2986224"/>
              <a:gd name="connsiteX11" fmla="*/ 2967925 w 5926337"/>
              <a:gd name="connsiteY11" fmla="*/ 1557584 h 2986224"/>
              <a:gd name="connsiteX12" fmla="*/ 3115159 w 5926337"/>
              <a:gd name="connsiteY12" fmla="*/ 1503340 h 2986224"/>
              <a:gd name="connsiteX13" fmla="*/ 3316637 w 5926337"/>
              <a:gd name="connsiteY13" fmla="*/ 1456845 h 2986224"/>
              <a:gd name="connsiteX14" fmla="*/ 3587858 w 5926337"/>
              <a:gd name="connsiteY14" fmla="*/ 1425849 h 2986224"/>
              <a:gd name="connsiteX15" fmla="*/ 3704095 w 5926337"/>
              <a:gd name="connsiteY15" fmla="*/ 1425849 h 2986224"/>
              <a:gd name="connsiteX16" fmla="*/ 3921071 w 5926337"/>
              <a:gd name="connsiteY16" fmla="*/ 1356106 h 2986224"/>
              <a:gd name="connsiteX17" fmla="*/ 4099302 w 5926337"/>
              <a:gd name="connsiteY17" fmla="*/ 1216621 h 2986224"/>
              <a:gd name="connsiteX18" fmla="*/ 4324027 w 5926337"/>
              <a:gd name="connsiteY18" fmla="*/ 1108133 h 2986224"/>
              <a:gd name="connsiteX19" fmla="*/ 4641742 w 5926337"/>
              <a:gd name="connsiteY19" fmla="*/ 976398 h 2986224"/>
              <a:gd name="connsiteX20" fmla="*/ 4943959 w 5926337"/>
              <a:gd name="connsiteY20" fmla="*/ 829164 h 2986224"/>
              <a:gd name="connsiteX21" fmla="*/ 5129939 w 5926337"/>
              <a:gd name="connsiteY21" fmla="*/ 658682 h 2986224"/>
              <a:gd name="connsiteX22" fmla="*/ 5263696 w 5926337"/>
              <a:gd name="connsiteY22" fmla="*/ 525513 h 2986224"/>
              <a:gd name="connsiteX23" fmla="*/ 5315919 w 5926337"/>
              <a:gd name="connsiteY23" fmla="*/ 433957 h 2986224"/>
              <a:gd name="connsiteX24" fmla="*/ 5427888 w 5926337"/>
              <a:gd name="connsiteY24" fmla="*/ 340132 h 2986224"/>
              <a:gd name="connsiteX25" fmla="*/ 5524974 w 5926337"/>
              <a:gd name="connsiteY25" fmla="*/ 244633 h 2986224"/>
              <a:gd name="connsiteX26" fmla="*/ 5757620 w 5926337"/>
              <a:gd name="connsiteY26" fmla="*/ 4 h 2986224"/>
              <a:gd name="connsiteX27" fmla="*/ 5764708 w 5926337"/>
              <a:gd name="connsiteY27" fmla="*/ 250871 h 2986224"/>
              <a:gd name="connsiteX28" fmla="*/ 5926320 w 5926337"/>
              <a:gd name="connsiteY28" fmla="*/ 397369 h 2986224"/>
              <a:gd name="connsiteX0" fmla="*/ 0 w 5926337"/>
              <a:gd name="connsiteY0" fmla="*/ 2714871 h 2764162"/>
              <a:gd name="connsiteX1" fmla="*/ 1030637 w 5926337"/>
              <a:gd name="connsiteY1" fmla="*/ 2738119 h 2764162"/>
              <a:gd name="connsiteX2" fmla="*/ 1418095 w 5926337"/>
              <a:gd name="connsiteY2" fmla="*/ 2397156 h 2764162"/>
              <a:gd name="connsiteX3" fmla="*/ 1735810 w 5926337"/>
              <a:gd name="connsiteY3" fmla="*/ 2187929 h 2764162"/>
              <a:gd name="connsiteX4" fmla="*/ 2092271 w 5926337"/>
              <a:gd name="connsiteY4" fmla="*/ 2071692 h 2764162"/>
              <a:gd name="connsiteX5" fmla="*/ 2255003 w 5926337"/>
              <a:gd name="connsiteY5" fmla="*/ 2025197 h 2764162"/>
              <a:gd name="connsiteX6" fmla="*/ 2293749 w 5926337"/>
              <a:gd name="connsiteY6" fmla="*/ 1901210 h 2764162"/>
              <a:gd name="connsiteX7" fmla="*/ 2417736 w 5926337"/>
              <a:gd name="connsiteY7" fmla="*/ 1769475 h 2764162"/>
              <a:gd name="connsiteX8" fmla="*/ 2626963 w 5926337"/>
              <a:gd name="connsiteY8" fmla="*/ 1684234 h 2764162"/>
              <a:gd name="connsiteX9" fmla="*/ 2820691 w 5926337"/>
              <a:gd name="connsiteY9" fmla="*/ 1537000 h 2764162"/>
              <a:gd name="connsiteX10" fmla="*/ 2898183 w 5926337"/>
              <a:gd name="connsiteY10" fmla="*/ 1436261 h 2764162"/>
              <a:gd name="connsiteX11" fmla="*/ 2967925 w 5926337"/>
              <a:gd name="connsiteY11" fmla="*/ 1335522 h 2764162"/>
              <a:gd name="connsiteX12" fmla="*/ 3115159 w 5926337"/>
              <a:gd name="connsiteY12" fmla="*/ 1281278 h 2764162"/>
              <a:gd name="connsiteX13" fmla="*/ 3316637 w 5926337"/>
              <a:gd name="connsiteY13" fmla="*/ 1234783 h 2764162"/>
              <a:gd name="connsiteX14" fmla="*/ 3587858 w 5926337"/>
              <a:gd name="connsiteY14" fmla="*/ 1203787 h 2764162"/>
              <a:gd name="connsiteX15" fmla="*/ 3704095 w 5926337"/>
              <a:gd name="connsiteY15" fmla="*/ 1203787 h 2764162"/>
              <a:gd name="connsiteX16" fmla="*/ 3921071 w 5926337"/>
              <a:gd name="connsiteY16" fmla="*/ 1134044 h 2764162"/>
              <a:gd name="connsiteX17" fmla="*/ 4099302 w 5926337"/>
              <a:gd name="connsiteY17" fmla="*/ 994559 h 2764162"/>
              <a:gd name="connsiteX18" fmla="*/ 4324027 w 5926337"/>
              <a:gd name="connsiteY18" fmla="*/ 886071 h 2764162"/>
              <a:gd name="connsiteX19" fmla="*/ 4641742 w 5926337"/>
              <a:gd name="connsiteY19" fmla="*/ 754336 h 2764162"/>
              <a:gd name="connsiteX20" fmla="*/ 4943959 w 5926337"/>
              <a:gd name="connsiteY20" fmla="*/ 607102 h 2764162"/>
              <a:gd name="connsiteX21" fmla="*/ 5129939 w 5926337"/>
              <a:gd name="connsiteY21" fmla="*/ 436620 h 2764162"/>
              <a:gd name="connsiteX22" fmla="*/ 5263696 w 5926337"/>
              <a:gd name="connsiteY22" fmla="*/ 303451 h 2764162"/>
              <a:gd name="connsiteX23" fmla="*/ 5315919 w 5926337"/>
              <a:gd name="connsiteY23" fmla="*/ 211895 h 2764162"/>
              <a:gd name="connsiteX24" fmla="*/ 5427888 w 5926337"/>
              <a:gd name="connsiteY24" fmla="*/ 118070 h 2764162"/>
              <a:gd name="connsiteX25" fmla="*/ 5524974 w 5926337"/>
              <a:gd name="connsiteY25" fmla="*/ 22571 h 2764162"/>
              <a:gd name="connsiteX26" fmla="*/ 5633716 w 5926337"/>
              <a:gd name="connsiteY26" fmla="*/ 89281 h 2764162"/>
              <a:gd name="connsiteX27" fmla="*/ 5764708 w 5926337"/>
              <a:gd name="connsiteY27" fmla="*/ 28809 h 2764162"/>
              <a:gd name="connsiteX28" fmla="*/ 5926320 w 5926337"/>
              <a:gd name="connsiteY28" fmla="*/ 175307 h 2764162"/>
              <a:gd name="connsiteX0" fmla="*/ 0 w 5926337"/>
              <a:gd name="connsiteY0" fmla="*/ 2714871 h 2764162"/>
              <a:gd name="connsiteX1" fmla="*/ 1030637 w 5926337"/>
              <a:gd name="connsiteY1" fmla="*/ 2738119 h 2764162"/>
              <a:gd name="connsiteX2" fmla="*/ 1418095 w 5926337"/>
              <a:gd name="connsiteY2" fmla="*/ 2397156 h 2764162"/>
              <a:gd name="connsiteX3" fmla="*/ 1735810 w 5926337"/>
              <a:gd name="connsiteY3" fmla="*/ 2187929 h 2764162"/>
              <a:gd name="connsiteX4" fmla="*/ 2092271 w 5926337"/>
              <a:gd name="connsiteY4" fmla="*/ 2071692 h 2764162"/>
              <a:gd name="connsiteX5" fmla="*/ 2255003 w 5926337"/>
              <a:gd name="connsiteY5" fmla="*/ 2025197 h 2764162"/>
              <a:gd name="connsiteX6" fmla="*/ 2293749 w 5926337"/>
              <a:gd name="connsiteY6" fmla="*/ 1901210 h 2764162"/>
              <a:gd name="connsiteX7" fmla="*/ 2417736 w 5926337"/>
              <a:gd name="connsiteY7" fmla="*/ 1769475 h 2764162"/>
              <a:gd name="connsiteX8" fmla="*/ 2626963 w 5926337"/>
              <a:gd name="connsiteY8" fmla="*/ 1684234 h 2764162"/>
              <a:gd name="connsiteX9" fmla="*/ 2820691 w 5926337"/>
              <a:gd name="connsiteY9" fmla="*/ 1537000 h 2764162"/>
              <a:gd name="connsiteX10" fmla="*/ 2898183 w 5926337"/>
              <a:gd name="connsiteY10" fmla="*/ 1436261 h 2764162"/>
              <a:gd name="connsiteX11" fmla="*/ 2967925 w 5926337"/>
              <a:gd name="connsiteY11" fmla="*/ 1335522 h 2764162"/>
              <a:gd name="connsiteX12" fmla="*/ 3115159 w 5926337"/>
              <a:gd name="connsiteY12" fmla="*/ 1281278 h 2764162"/>
              <a:gd name="connsiteX13" fmla="*/ 3316637 w 5926337"/>
              <a:gd name="connsiteY13" fmla="*/ 1234783 h 2764162"/>
              <a:gd name="connsiteX14" fmla="*/ 3587858 w 5926337"/>
              <a:gd name="connsiteY14" fmla="*/ 1203787 h 2764162"/>
              <a:gd name="connsiteX15" fmla="*/ 3704095 w 5926337"/>
              <a:gd name="connsiteY15" fmla="*/ 1203787 h 2764162"/>
              <a:gd name="connsiteX16" fmla="*/ 3921071 w 5926337"/>
              <a:gd name="connsiteY16" fmla="*/ 1134044 h 2764162"/>
              <a:gd name="connsiteX17" fmla="*/ 4099302 w 5926337"/>
              <a:gd name="connsiteY17" fmla="*/ 994559 h 2764162"/>
              <a:gd name="connsiteX18" fmla="*/ 4324027 w 5926337"/>
              <a:gd name="connsiteY18" fmla="*/ 886071 h 2764162"/>
              <a:gd name="connsiteX19" fmla="*/ 4641742 w 5926337"/>
              <a:gd name="connsiteY19" fmla="*/ 754336 h 2764162"/>
              <a:gd name="connsiteX20" fmla="*/ 4943959 w 5926337"/>
              <a:gd name="connsiteY20" fmla="*/ 607102 h 2764162"/>
              <a:gd name="connsiteX21" fmla="*/ 5263696 w 5926337"/>
              <a:gd name="connsiteY21" fmla="*/ 303451 h 2764162"/>
              <a:gd name="connsiteX22" fmla="*/ 5315919 w 5926337"/>
              <a:gd name="connsiteY22" fmla="*/ 211895 h 2764162"/>
              <a:gd name="connsiteX23" fmla="*/ 5427888 w 5926337"/>
              <a:gd name="connsiteY23" fmla="*/ 118070 h 2764162"/>
              <a:gd name="connsiteX24" fmla="*/ 5524974 w 5926337"/>
              <a:gd name="connsiteY24" fmla="*/ 22571 h 2764162"/>
              <a:gd name="connsiteX25" fmla="*/ 5633716 w 5926337"/>
              <a:gd name="connsiteY25" fmla="*/ 89281 h 2764162"/>
              <a:gd name="connsiteX26" fmla="*/ 5764708 w 5926337"/>
              <a:gd name="connsiteY26" fmla="*/ 28809 h 2764162"/>
              <a:gd name="connsiteX27" fmla="*/ 5926320 w 5926337"/>
              <a:gd name="connsiteY27" fmla="*/ 175307 h 2764162"/>
              <a:gd name="connsiteX0" fmla="*/ 0 w 5926337"/>
              <a:gd name="connsiteY0" fmla="*/ 2714871 h 2764162"/>
              <a:gd name="connsiteX1" fmla="*/ 1030637 w 5926337"/>
              <a:gd name="connsiteY1" fmla="*/ 2738119 h 2764162"/>
              <a:gd name="connsiteX2" fmla="*/ 1418095 w 5926337"/>
              <a:gd name="connsiteY2" fmla="*/ 2397156 h 2764162"/>
              <a:gd name="connsiteX3" fmla="*/ 1735810 w 5926337"/>
              <a:gd name="connsiteY3" fmla="*/ 2187929 h 2764162"/>
              <a:gd name="connsiteX4" fmla="*/ 2092271 w 5926337"/>
              <a:gd name="connsiteY4" fmla="*/ 2071692 h 2764162"/>
              <a:gd name="connsiteX5" fmla="*/ 2255003 w 5926337"/>
              <a:gd name="connsiteY5" fmla="*/ 2025197 h 2764162"/>
              <a:gd name="connsiteX6" fmla="*/ 2293749 w 5926337"/>
              <a:gd name="connsiteY6" fmla="*/ 1901210 h 2764162"/>
              <a:gd name="connsiteX7" fmla="*/ 2417736 w 5926337"/>
              <a:gd name="connsiteY7" fmla="*/ 1769475 h 2764162"/>
              <a:gd name="connsiteX8" fmla="*/ 2626963 w 5926337"/>
              <a:gd name="connsiteY8" fmla="*/ 1684234 h 2764162"/>
              <a:gd name="connsiteX9" fmla="*/ 2820691 w 5926337"/>
              <a:gd name="connsiteY9" fmla="*/ 1537000 h 2764162"/>
              <a:gd name="connsiteX10" fmla="*/ 2898183 w 5926337"/>
              <a:gd name="connsiteY10" fmla="*/ 1436261 h 2764162"/>
              <a:gd name="connsiteX11" fmla="*/ 2967925 w 5926337"/>
              <a:gd name="connsiteY11" fmla="*/ 1335522 h 2764162"/>
              <a:gd name="connsiteX12" fmla="*/ 3115159 w 5926337"/>
              <a:gd name="connsiteY12" fmla="*/ 1281278 h 2764162"/>
              <a:gd name="connsiteX13" fmla="*/ 3316637 w 5926337"/>
              <a:gd name="connsiteY13" fmla="*/ 1234783 h 2764162"/>
              <a:gd name="connsiteX14" fmla="*/ 3587858 w 5926337"/>
              <a:gd name="connsiteY14" fmla="*/ 1203787 h 2764162"/>
              <a:gd name="connsiteX15" fmla="*/ 3704095 w 5926337"/>
              <a:gd name="connsiteY15" fmla="*/ 1203787 h 2764162"/>
              <a:gd name="connsiteX16" fmla="*/ 3921071 w 5926337"/>
              <a:gd name="connsiteY16" fmla="*/ 1134044 h 2764162"/>
              <a:gd name="connsiteX17" fmla="*/ 4099302 w 5926337"/>
              <a:gd name="connsiteY17" fmla="*/ 994559 h 2764162"/>
              <a:gd name="connsiteX18" fmla="*/ 4324027 w 5926337"/>
              <a:gd name="connsiteY18" fmla="*/ 886071 h 2764162"/>
              <a:gd name="connsiteX19" fmla="*/ 4641742 w 5926337"/>
              <a:gd name="connsiteY19" fmla="*/ 754336 h 2764162"/>
              <a:gd name="connsiteX20" fmla="*/ 4943959 w 5926337"/>
              <a:gd name="connsiteY20" fmla="*/ 607102 h 2764162"/>
              <a:gd name="connsiteX21" fmla="*/ 5263696 w 5926337"/>
              <a:gd name="connsiteY21" fmla="*/ 303451 h 2764162"/>
              <a:gd name="connsiteX22" fmla="*/ 5427888 w 5926337"/>
              <a:gd name="connsiteY22" fmla="*/ 118070 h 2764162"/>
              <a:gd name="connsiteX23" fmla="*/ 5524974 w 5926337"/>
              <a:gd name="connsiteY23" fmla="*/ 22571 h 2764162"/>
              <a:gd name="connsiteX24" fmla="*/ 5633716 w 5926337"/>
              <a:gd name="connsiteY24" fmla="*/ 89281 h 2764162"/>
              <a:gd name="connsiteX25" fmla="*/ 5764708 w 5926337"/>
              <a:gd name="connsiteY25" fmla="*/ 28809 h 2764162"/>
              <a:gd name="connsiteX26" fmla="*/ 5926320 w 5926337"/>
              <a:gd name="connsiteY26" fmla="*/ 175307 h 2764162"/>
              <a:gd name="connsiteX0" fmla="*/ 0 w 5926337"/>
              <a:gd name="connsiteY0" fmla="*/ 2702744 h 2752035"/>
              <a:gd name="connsiteX1" fmla="*/ 1030637 w 5926337"/>
              <a:gd name="connsiteY1" fmla="*/ 2725992 h 2752035"/>
              <a:gd name="connsiteX2" fmla="*/ 1418095 w 5926337"/>
              <a:gd name="connsiteY2" fmla="*/ 2385029 h 2752035"/>
              <a:gd name="connsiteX3" fmla="*/ 1735810 w 5926337"/>
              <a:gd name="connsiteY3" fmla="*/ 2175802 h 2752035"/>
              <a:gd name="connsiteX4" fmla="*/ 2092271 w 5926337"/>
              <a:gd name="connsiteY4" fmla="*/ 2059565 h 2752035"/>
              <a:gd name="connsiteX5" fmla="*/ 2255003 w 5926337"/>
              <a:gd name="connsiteY5" fmla="*/ 2013070 h 2752035"/>
              <a:gd name="connsiteX6" fmla="*/ 2293749 w 5926337"/>
              <a:gd name="connsiteY6" fmla="*/ 1889083 h 2752035"/>
              <a:gd name="connsiteX7" fmla="*/ 2417736 w 5926337"/>
              <a:gd name="connsiteY7" fmla="*/ 1757348 h 2752035"/>
              <a:gd name="connsiteX8" fmla="*/ 2626963 w 5926337"/>
              <a:gd name="connsiteY8" fmla="*/ 1672107 h 2752035"/>
              <a:gd name="connsiteX9" fmla="*/ 2820691 w 5926337"/>
              <a:gd name="connsiteY9" fmla="*/ 1524873 h 2752035"/>
              <a:gd name="connsiteX10" fmla="*/ 2898183 w 5926337"/>
              <a:gd name="connsiteY10" fmla="*/ 1424134 h 2752035"/>
              <a:gd name="connsiteX11" fmla="*/ 2967925 w 5926337"/>
              <a:gd name="connsiteY11" fmla="*/ 1323395 h 2752035"/>
              <a:gd name="connsiteX12" fmla="*/ 3115159 w 5926337"/>
              <a:gd name="connsiteY12" fmla="*/ 1269151 h 2752035"/>
              <a:gd name="connsiteX13" fmla="*/ 3316637 w 5926337"/>
              <a:gd name="connsiteY13" fmla="*/ 1222656 h 2752035"/>
              <a:gd name="connsiteX14" fmla="*/ 3587858 w 5926337"/>
              <a:gd name="connsiteY14" fmla="*/ 1191660 h 2752035"/>
              <a:gd name="connsiteX15" fmla="*/ 3704095 w 5926337"/>
              <a:gd name="connsiteY15" fmla="*/ 1191660 h 2752035"/>
              <a:gd name="connsiteX16" fmla="*/ 3921071 w 5926337"/>
              <a:gd name="connsiteY16" fmla="*/ 1121917 h 2752035"/>
              <a:gd name="connsiteX17" fmla="*/ 4099302 w 5926337"/>
              <a:gd name="connsiteY17" fmla="*/ 982432 h 2752035"/>
              <a:gd name="connsiteX18" fmla="*/ 4324027 w 5926337"/>
              <a:gd name="connsiteY18" fmla="*/ 873944 h 2752035"/>
              <a:gd name="connsiteX19" fmla="*/ 4641742 w 5926337"/>
              <a:gd name="connsiteY19" fmla="*/ 742209 h 2752035"/>
              <a:gd name="connsiteX20" fmla="*/ 4943959 w 5926337"/>
              <a:gd name="connsiteY20" fmla="*/ 594975 h 2752035"/>
              <a:gd name="connsiteX21" fmla="*/ 5263696 w 5926337"/>
              <a:gd name="connsiteY21" fmla="*/ 291324 h 2752035"/>
              <a:gd name="connsiteX22" fmla="*/ 5427888 w 5926337"/>
              <a:gd name="connsiteY22" fmla="*/ 105943 h 2752035"/>
              <a:gd name="connsiteX23" fmla="*/ 5527667 w 5926337"/>
              <a:gd name="connsiteY23" fmla="*/ 23980 h 2752035"/>
              <a:gd name="connsiteX24" fmla="*/ 5633716 w 5926337"/>
              <a:gd name="connsiteY24" fmla="*/ 77154 h 2752035"/>
              <a:gd name="connsiteX25" fmla="*/ 5764708 w 5926337"/>
              <a:gd name="connsiteY25" fmla="*/ 16682 h 2752035"/>
              <a:gd name="connsiteX26" fmla="*/ 5926320 w 5926337"/>
              <a:gd name="connsiteY26" fmla="*/ 163180 h 2752035"/>
              <a:gd name="connsiteX0" fmla="*/ 0 w 5926337"/>
              <a:gd name="connsiteY0" fmla="*/ 2686097 h 2735388"/>
              <a:gd name="connsiteX1" fmla="*/ 1030637 w 5926337"/>
              <a:gd name="connsiteY1" fmla="*/ 2709345 h 2735388"/>
              <a:gd name="connsiteX2" fmla="*/ 1418095 w 5926337"/>
              <a:gd name="connsiteY2" fmla="*/ 2368382 h 2735388"/>
              <a:gd name="connsiteX3" fmla="*/ 1735810 w 5926337"/>
              <a:gd name="connsiteY3" fmla="*/ 2159155 h 2735388"/>
              <a:gd name="connsiteX4" fmla="*/ 2092271 w 5926337"/>
              <a:gd name="connsiteY4" fmla="*/ 2042918 h 2735388"/>
              <a:gd name="connsiteX5" fmla="*/ 2255003 w 5926337"/>
              <a:gd name="connsiteY5" fmla="*/ 1996423 h 2735388"/>
              <a:gd name="connsiteX6" fmla="*/ 2293749 w 5926337"/>
              <a:gd name="connsiteY6" fmla="*/ 1872436 h 2735388"/>
              <a:gd name="connsiteX7" fmla="*/ 2417736 w 5926337"/>
              <a:gd name="connsiteY7" fmla="*/ 1740701 h 2735388"/>
              <a:gd name="connsiteX8" fmla="*/ 2626963 w 5926337"/>
              <a:gd name="connsiteY8" fmla="*/ 1655460 h 2735388"/>
              <a:gd name="connsiteX9" fmla="*/ 2820691 w 5926337"/>
              <a:gd name="connsiteY9" fmla="*/ 1508226 h 2735388"/>
              <a:gd name="connsiteX10" fmla="*/ 2898183 w 5926337"/>
              <a:gd name="connsiteY10" fmla="*/ 1407487 h 2735388"/>
              <a:gd name="connsiteX11" fmla="*/ 2967925 w 5926337"/>
              <a:gd name="connsiteY11" fmla="*/ 1306748 h 2735388"/>
              <a:gd name="connsiteX12" fmla="*/ 3115159 w 5926337"/>
              <a:gd name="connsiteY12" fmla="*/ 1252504 h 2735388"/>
              <a:gd name="connsiteX13" fmla="*/ 3316637 w 5926337"/>
              <a:gd name="connsiteY13" fmla="*/ 1206009 h 2735388"/>
              <a:gd name="connsiteX14" fmla="*/ 3587858 w 5926337"/>
              <a:gd name="connsiteY14" fmla="*/ 1175013 h 2735388"/>
              <a:gd name="connsiteX15" fmla="*/ 3704095 w 5926337"/>
              <a:gd name="connsiteY15" fmla="*/ 1175013 h 2735388"/>
              <a:gd name="connsiteX16" fmla="*/ 3921071 w 5926337"/>
              <a:gd name="connsiteY16" fmla="*/ 1105270 h 2735388"/>
              <a:gd name="connsiteX17" fmla="*/ 4099302 w 5926337"/>
              <a:gd name="connsiteY17" fmla="*/ 965785 h 2735388"/>
              <a:gd name="connsiteX18" fmla="*/ 4324027 w 5926337"/>
              <a:gd name="connsiteY18" fmla="*/ 857297 h 2735388"/>
              <a:gd name="connsiteX19" fmla="*/ 4641742 w 5926337"/>
              <a:gd name="connsiteY19" fmla="*/ 725562 h 2735388"/>
              <a:gd name="connsiteX20" fmla="*/ 4943959 w 5926337"/>
              <a:gd name="connsiteY20" fmla="*/ 578328 h 2735388"/>
              <a:gd name="connsiteX21" fmla="*/ 5263696 w 5926337"/>
              <a:gd name="connsiteY21" fmla="*/ 274677 h 2735388"/>
              <a:gd name="connsiteX22" fmla="*/ 5427888 w 5926337"/>
              <a:gd name="connsiteY22" fmla="*/ 89296 h 2735388"/>
              <a:gd name="connsiteX23" fmla="*/ 5633716 w 5926337"/>
              <a:gd name="connsiteY23" fmla="*/ 60507 h 2735388"/>
              <a:gd name="connsiteX24" fmla="*/ 5764708 w 5926337"/>
              <a:gd name="connsiteY24" fmla="*/ 35 h 2735388"/>
              <a:gd name="connsiteX25" fmla="*/ 5926320 w 5926337"/>
              <a:gd name="connsiteY25" fmla="*/ 146533 h 2735388"/>
              <a:gd name="connsiteX0" fmla="*/ 0 w 5926320"/>
              <a:gd name="connsiteY0" fmla="*/ 2625590 h 2674881"/>
              <a:gd name="connsiteX1" fmla="*/ 1030637 w 5926320"/>
              <a:gd name="connsiteY1" fmla="*/ 2648838 h 2674881"/>
              <a:gd name="connsiteX2" fmla="*/ 1418095 w 5926320"/>
              <a:gd name="connsiteY2" fmla="*/ 2307875 h 2674881"/>
              <a:gd name="connsiteX3" fmla="*/ 1735810 w 5926320"/>
              <a:gd name="connsiteY3" fmla="*/ 2098648 h 2674881"/>
              <a:gd name="connsiteX4" fmla="*/ 2092271 w 5926320"/>
              <a:gd name="connsiteY4" fmla="*/ 1982411 h 2674881"/>
              <a:gd name="connsiteX5" fmla="*/ 2255003 w 5926320"/>
              <a:gd name="connsiteY5" fmla="*/ 1935916 h 2674881"/>
              <a:gd name="connsiteX6" fmla="*/ 2293749 w 5926320"/>
              <a:gd name="connsiteY6" fmla="*/ 1811929 h 2674881"/>
              <a:gd name="connsiteX7" fmla="*/ 2417736 w 5926320"/>
              <a:gd name="connsiteY7" fmla="*/ 1680194 h 2674881"/>
              <a:gd name="connsiteX8" fmla="*/ 2626963 w 5926320"/>
              <a:gd name="connsiteY8" fmla="*/ 1594953 h 2674881"/>
              <a:gd name="connsiteX9" fmla="*/ 2820691 w 5926320"/>
              <a:gd name="connsiteY9" fmla="*/ 1447719 h 2674881"/>
              <a:gd name="connsiteX10" fmla="*/ 2898183 w 5926320"/>
              <a:gd name="connsiteY10" fmla="*/ 1346980 h 2674881"/>
              <a:gd name="connsiteX11" fmla="*/ 2967925 w 5926320"/>
              <a:gd name="connsiteY11" fmla="*/ 1246241 h 2674881"/>
              <a:gd name="connsiteX12" fmla="*/ 3115159 w 5926320"/>
              <a:gd name="connsiteY12" fmla="*/ 1191997 h 2674881"/>
              <a:gd name="connsiteX13" fmla="*/ 3316637 w 5926320"/>
              <a:gd name="connsiteY13" fmla="*/ 1145502 h 2674881"/>
              <a:gd name="connsiteX14" fmla="*/ 3587858 w 5926320"/>
              <a:gd name="connsiteY14" fmla="*/ 1114506 h 2674881"/>
              <a:gd name="connsiteX15" fmla="*/ 3704095 w 5926320"/>
              <a:gd name="connsiteY15" fmla="*/ 1114506 h 2674881"/>
              <a:gd name="connsiteX16" fmla="*/ 3921071 w 5926320"/>
              <a:gd name="connsiteY16" fmla="*/ 1044763 h 2674881"/>
              <a:gd name="connsiteX17" fmla="*/ 4099302 w 5926320"/>
              <a:gd name="connsiteY17" fmla="*/ 905278 h 2674881"/>
              <a:gd name="connsiteX18" fmla="*/ 4324027 w 5926320"/>
              <a:gd name="connsiteY18" fmla="*/ 796790 h 2674881"/>
              <a:gd name="connsiteX19" fmla="*/ 4641742 w 5926320"/>
              <a:gd name="connsiteY19" fmla="*/ 665055 h 2674881"/>
              <a:gd name="connsiteX20" fmla="*/ 4943959 w 5926320"/>
              <a:gd name="connsiteY20" fmla="*/ 517821 h 2674881"/>
              <a:gd name="connsiteX21" fmla="*/ 5263696 w 5926320"/>
              <a:gd name="connsiteY21" fmla="*/ 214170 h 2674881"/>
              <a:gd name="connsiteX22" fmla="*/ 5427888 w 5926320"/>
              <a:gd name="connsiteY22" fmla="*/ 28789 h 2674881"/>
              <a:gd name="connsiteX23" fmla="*/ 5633716 w 5926320"/>
              <a:gd name="connsiteY23" fmla="*/ 0 h 2674881"/>
              <a:gd name="connsiteX24" fmla="*/ 5926320 w 5926320"/>
              <a:gd name="connsiteY24" fmla="*/ 86026 h 2674881"/>
              <a:gd name="connsiteX0" fmla="*/ 0 w 5926320"/>
              <a:gd name="connsiteY0" fmla="*/ 2600990 h 2650281"/>
              <a:gd name="connsiteX1" fmla="*/ 1030637 w 5926320"/>
              <a:gd name="connsiteY1" fmla="*/ 2624238 h 2650281"/>
              <a:gd name="connsiteX2" fmla="*/ 1418095 w 5926320"/>
              <a:gd name="connsiteY2" fmla="*/ 2283275 h 2650281"/>
              <a:gd name="connsiteX3" fmla="*/ 1735810 w 5926320"/>
              <a:gd name="connsiteY3" fmla="*/ 2074048 h 2650281"/>
              <a:gd name="connsiteX4" fmla="*/ 2092271 w 5926320"/>
              <a:gd name="connsiteY4" fmla="*/ 1957811 h 2650281"/>
              <a:gd name="connsiteX5" fmla="*/ 2255003 w 5926320"/>
              <a:gd name="connsiteY5" fmla="*/ 1911316 h 2650281"/>
              <a:gd name="connsiteX6" fmla="*/ 2293749 w 5926320"/>
              <a:gd name="connsiteY6" fmla="*/ 1787329 h 2650281"/>
              <a:gd name="connsiteX7" fmla="*/ 2417736 w 5926320"/>
              <a:gd name="connsiteY7" fmla="*/ 1655594 h 2650281"/>
              <a:gd name="connsiteX8" fmla="*/ 2626963 w 5926320"/>
              <a:gd name="connsiteY8" fmla="*/ 1570353 h 2650281"/>
              <a:gd name="connsiteX9" fmla="*/ 2820691 w 5926320"/>
              <a:gd name="connsiteY9" fmla="*/ 1423119 h 2650281"/>
              <a:gd name="connsiteX10" fmla="*/ 2898183 w 5926320"/>
              <a:gd name="connsiteY10" fmla="*/ 1322380 h 2650281"/>
              <a:gd name="connsiteX11" fmla="*/ 2967925 w 5926320"/>
              <a:gd name="connsiteY11" fmla="*/ 1221641 h 2650281"/>
              <a:gd name="connsiteX12" fmla="*/ 3115159 w 5926320"/>
              <a:gd name="connsiteY12" fmla="*/ 1167397 h 2650281"/>
              <a:gd name="connsiteX13" fmla="*/ 3316637 w 5926320"/>
              <a:gd name="connsiteY13" fmla="*/ 1120902 h 2650281"/>
              <a:gd name="connsiteX14" fmla="*/ 3587858 w 5926320"/>
              <a:gd name="connsiteY14" fmla="*/ 1089906 h 2650281"/>
              <a:gd name="connsiteX15" fmla="*/ 3704095 w 5926320"/>
              <a:gd name="connsiteY15" fmla="*/ 1089906 h 2650281"/>
              <a:gd name="connsiteX16" fmla="*/ 3921071 w 5926320"/>
              <a:gd name="connsiteY16" fmla="*/ 1020163 h 2650281"/>
              <a:gd name="connsiteX17" fmla="*/ 4099302 w 5926320"/>
              <a:gd name="connsiteY17" fmla="*/ 880678 h 2650281"/>
              <a:gd name="connsiteX18" fmla="*/ 4324027 w 5926320"/>
              <a:gd name="connsiteY18" fmla="*/ 772190 h 2650281"/>
              <a:gd name="connsiteX19" fmla="*/ 4641742 w 5926320"/>
              <a:gd name="connsiteY19" fmla="*/ 640455 h 2650281"/>
              <a:gd name="connsiteX20" fmla="*/ 4943959 w 5926320"/>
              <a:gd name="connsiteY20" fmla="*/ 493221 h 2650281"/>
              <a:gd name="connsiteX21" fmla="*/ 5263696 w 5926320"/>
              <a:gd name="connsiteY21" fmla="*/ 189570 h 2650281"/>
              <a:gd name="connsiteX22" fmla="*/ 5427888 w 5926320"/>
              <a:gd name="connsiteY22" fmla="*/ 4189 h 2650281"/>
              <a:gd name="connsiteX23" fmla="*/ 5926320 w 5926320"/>
              <a:gd name="connsiteY23" fmla="*/ 61426 h 2650281"/>
              <a:gd name="connsiteX0" fmla="*/ 0 w 5926320"/>
              <a:gd name="connsiteY0" fmla="*/ 2539564 h 2588855"/>
              <a:gd name="connsiteX1" fmla="*/ 1030637 w 5926320"/>
              <a:gd name="connsiteY1" fmla="*/ 2562812 h 2588855"/>
              <a:gd name="connsiteX2" fmla="*/ 1418095 w 5926320"/>
              <a:gd name="connsiteY2" fmla="*/ 2221849 h 2588855"/>
              <a:gd name="connsiteX3" fmla="*/ 1735810 w 5926320"/>
              <a:gd name="connsiteY3" fmla="*/ 2012622 h 2588855"/>
              <a:gd name="connsiteX4" fmla="*/ 2092271 w 5926320"/>
              <a:gd name="connsiteY4" fmla="*/ 1896385 h 2588855"/>
              <a:gd name="connsiteX5" fmla="*/ 2255003 w 5926320"/>
              <a:gd name="connsiteY5" fmla="*/ 1849890 h 2588855"/>
              <a:gd name="connsiteX6" fmla="*/ 2293749 w 5926320"/>
              <a:gd name="connsiteY6" fmla="*/ 1725903 h 2588855"/>
              <a:gd name="connsiteX7" fmla="*/ 2417736 w 5926320"/>
              <a:gd name="connsiteY7" fmla="*/ 1594168 h 2588855"/>
              <a:gd name="connsiteX8" fmla="*/ 2626963 w 5926320"/>
              <a:gd name="connsiteY8" fmla="*/ 1508927 h 2588855"/>
              <a:gd name="connsiteX9" fmla="*/ 2820691 w 5926320"/>
              <a:gd name="connsiteY9" fmla="*/ 1361693 h 2588855"/>
              <a:gd name="connsiteX10" fmla="*/ 2898183 w 5926320"/>
              <a:gd name="connsiteY10" fmla="*/ 1260954 h 2588855"/>
              <a:gd name="connsiteX11" fmla="*/ 2967925 w 5926320"/>
              <a:gd name="connsiteY11" fmla="*/ 1160215 h 2588855"/>
              <a:gd name="connsiteX12" fmla="*/ 3115159 w 5926320"/>
              <a:gd name="connsiteY12" fmla="*/ 1105971 h 2588855"/>
              <a:gd name="connsiteX13" fmla="*/ 3316637 w 5926320"/>
              <a:gd name="connsiteY13" fmla="*/ 1059476 h 2588855"/>
              <a:gd name="connsiteX14" fmla="*/ 3587858 w 5926320"/>
              <a:gd name="connsiteY14" fmla="*/ 1028480 h 2588855"/>
              <a:gd name="connsiteX15" fmla="*/ 3704095 w 5926320"/>
              <a:gd name="connsiteY15" fmla="*/ 1028480 h 2588855"/>
              <a:gd name="connsiteX16" fmla="*/ 3921071 w 5926320"/>
              <a:gd name="connsiteY16" fmla="*/ 958737 h 2588855"/>
              <a:gd name="connsiteX17" fmla="*/ 4099302 w 5926320"/>
              <a:gd name="connsiteY17" fmla="*/ 819252 h 2588855"/>
              <a:gd name="connsiteX18" fmla="*/ 4324027 w 5926320"/>
              <a:gd name="connsiteY18" fmla="*/ 710764 h 2588855"/>
              <a:gd name="connsiteX19" fmla="*/ 4641742 w 5926320"/>
              <a:gd name="connsiteY19" fmla="*/ 579029 h 2588855"/>
              <a:gd name="connsiteX20" fmla="*/ 4943959 w 5926320"/>
              <a:gd name="connsiteY20" fmla="*/ 431795 h 2588855"/>
              <a:gd name="connsiteX21" fmla="*/ 5263696 w 5926320"/>
              <a:gd name="connsiteY21" fmla="*/ 128144 h 2588855"/>
              <a:gd name="connsiteX22" fmla="*/ 5926320 w 5926320"/>
              <a:gd name="connsiteY22" fmla="*/ 0 h 2588855"/>
              <a:gd name="connsiteX0" fmla="*/ 0 w 5767400"/>
              <a:gd name="connsiteY0" fmla="*/ 2559869 h 2609160"/>
              <a:gd name="connsiteX1" fmla="*/ 1030637 w 5767400"/>
              <a:gd name="connsiteY1" fmla="*/ 2583117 h 2609160"/>
              <a:gd name="connsiteX2" fmla="*/ 1418095 w 5767400"/>
              <a:gd name="connsiteY2" fmla="*/ 2242154 h 2609160"/>
              <a:gd name="connsiteX3" fmla="*/ 1735810 w 5767400"/>
              <a:gd name="connsiteY3" fmla="*/ 2032927 h 2609160"/>
              <a:gd name="connsiteX4" fmla="*/ 2092271 w 5767400"/>
              <a:gd name="connsiteY4" fmla="*/ 1916690 h 2609160"/>
              <a:gd name="connsiteX5" fmla="*/ 2255003 w 5767400"/>
              <a:gd name="connsiteY5" fmla="*/ 1870195 h 2609160"/>
              <a:gd name="connsiteX6" fmla="*/ 2293749 w 5767400"/>
              <a:gd name="connsiteY6" fmla="*/ 1746208 h 2609160"/>
              <a:gd name="connsiteX7" fmla="*/ 2417736 w 5767400"/>
              <a:gd name="connsiteY7" fmla="*/ 1614473 h 2609160"/>
              <a:gd name="connsiteX8" fmla="*/ 2626963 w 5767400"/>
              <a:gd name="connsiteY8" fmla="*/ 1529232 h 2609160"/>
              <a:gd name="connsiteX9" fmla="*/ 2820691 w 5767400"/>
              <a:gd name="connsiteY9" fmla="*/ 1381998 h 2609160"/>
              <a:gd name="connsiteX10" fmla="*/ 2898183 w 5767400"/>
              <a:gd name="connsiteY10" fmla="*/ 1281259 h 2609160"/>
              <a:gd name="connsiteX11" fmla="*/ 2967925 w 5767400"/>
              <a:gd name="connsiteY11" fmla="*/ 1180520 h 2609160"/>
              <a:gd name="connsiteX12" fmla="*/ 3115159 w 5767400"/>
              <a:gd name="connsiteY12" fmla="*/ 1126276 h 2609160"/>
              <a:gd name="connsiteX13" fmla="*/ 3316637 w 5767400"/>
              <a:gd name="connsiteY13" fmla="*/ 1079781 h 2609160"/>
              <a:gd name="connsiteX14" fmla="*/ 3587858 w 5767400"/>
              <a:gd name="connsiteY14" fmla="*/ 1048785 h 2609160"/>
              <a:gd name="connsiteX15" fmla="*/ 3704095 w 5767400"/>
              <a:gd name="connsiteY15" fmla="*/ 1048785 h 2609160"/>
              <a:gd name="connsiteX16" fmla="*/ 3921071 w 5767400"/>
              <a:gd name="connsiteY16" fmla="*/ 979042 h 2609160"/>
              <a:gd name="connsiteX17" fmla="*/ 4099302 w 5767400"/>
              <a:gd name="connsiteY17" fmla="*/ 839557 h 2609160"/>
              <a:gd name="connsiteX18" fmla="*/ 4324027 w 5767400"/>
              <a:gd name="connsiteY18" fmla="*/ 731069 h 2609160"/>
              <a:gd name="connsiteX19" fmla="*/ 4641742 w 5767400"/>
              <a:gd name="connsiteY19" fmla="*/ 599334 h 2609160"/>
              <a:gd name="connsiteX20" fmla="*/ 4943959 w 5767400"/>
              <a:gd name="connsiteY20" fmla="*/ 452100 h 2609160"/>
              <a:gd name="connsiteX21" fmla="*/ 5263696 w 5767400"/>
              <a:gd name="connsiteY21" fmla="*/ 148449 h 2609160"/>
              <a:gd name="connsiteX22" fmla="*/ 5767400 w 5767400"/>
              <a:gd name="connsiteY22" fmla="*/ 0 h 2609160"/>
              <a:gd name="connsiteX0" fmla="*/ 0 w 5767400"/>
              <a:gd name="connsiteY0" fmla="*/ 2559869 h 2609160"/>
              <a:gd name="connsiteX1" fmla="*/ 1030637 w 5767400"/>
              <a:gd name="connsiteY1" fmla="*/ 2583117 h 2609160"/>
              <a:gd name="connsiteX2" fmla="*/ 1418095 w 5767400"/>
              <a:gd name="connsiteY2" fmla="*/ 2242154 h 2609160"/>
              <a:gd name="connsiteX3" fmla="*/ 1735810 w 5767400"/>
              <a:gd name="connsiteY3" fmla="*/ 2032927 h 2609160"/>
              <a:gd name="connsiteX4" fmla="*/ 2092271 w 5767400"/>
              <a:gd name="connsiteY4" fmla="*/ 1916690 h 2609160"/>
              <a:gd name="connsiteX5" fmla="*/ 2255003 w 5767400"/>
              <a:gd name="connsiteY5" fmla="*/ 1870195 h 2609160"/>
              <a:gd name="connsiteX6" fmla="*/ 2293749 w 5767400"/>
              <a:gd name="connsiteY6" fmla="*/ 1746208 h 2609160"/>
              <a:gd name="connsiteX7" fmla="*/ 2417736 w 5767400"/>
              <a:gd name="connsiteY7" fmla="*/ 1614473 h 2609160"/>
              <a:gd name="connsiteX8" fmla="*/ 2626963 w 5767400"/>
              <a:gd name="connsiteY8" fmla="*/ 1529232 h 2609160"/>
              <a:gd name="connsiteX9" fmla="*/ 2820691 w 5767400"/>
              <a:gd name="connsiteY9" fmla="*/ 1381998 h 2609160"/>
              <a:gd name="connsiteX10" fmla="*/ 2898183 w 5767400"/>
              <a:gd name="connsiteY10" fmla="*/ 1281259 h 2609160"/>
              <a:gd name="connsiteX11" fmla="*/ 2967925 w 5767400"/>
              <a:gd name="connsiteY11" fmla="*/ 1180520 h 2609160"/>
              <a:gd name="connsiteX12" fmla="*/ 3115159 w 5767400"/>
              <a:gd name="connsiteY12" fmla="*/ 1126276 h 2609160"/>
              <a:gd name="connsiteX13" fmla="*/ 3316637 w 5767400"/>
              <a:gd name="connsiteY13" fmla="*/ 1079781 h 2609160"/>
              <a:gd name="connsiteX14" fmla="*/ 3587858 w 5767400"/>
              <a:gd name="connsiteY14" fmla="*/ 1048785 h 2609160"/>
              <a:gd name="connsiteX15" fmla="*/ 3704095 w 5767400"/>
              <a:gd name="connsiteY15" fmla="*/ 1048785 h 2609160"/>
              <a:gd name="connsiteX16" fmla="*/ 3921071 w 5767400"/>
              <a:gd name="connsiteY16" fmla="*/ 979042 h 2609160"/>
              <a:gd name="connsiteX17" fmla="*/ 4099302 w 5767400"/>
              <a:gd name="connsiteY17" fmla="*/ 839557 h 2609160"/>
              <a:gd name="connsiteX18" fmla="*/ 4324027 w 5767400"/>
              <a:gd name="connsiteY18" fmla="*/ 731069 h 2609160"/>
              <a:gd name="connsiteX19" fmla="*/ 4641742 w 5767400"/>
              <a:gd name="connsiteY19" fmla="*/ 599334 h 2609160"/>
              <a:gd name="connsiteX20" fmla="*/ 4943959 w 5767400"/>
              <a:gd name="connsiteY20" fmla="*/ 452100 h 2609160"/>
              <a:gd name="connsiteX21" fmla="*/ 5301407 w 5767400"/>
              <a:gd name="connsiteY21" fmla="*/ 178908 h 2609160"/>
              <a:gd name="connsiteX22" fmla="*/ 5767400 w 5767400"/>
              <a:gd name="connsiteY22" fmla="*/ 0 h 26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7400" h="2609160">
                <a:moveTo>
                  <a:pt x="0" y="2559869"/>
                </a:moveTo>
                <a:cubicBezTo>
                  <a:pt x="397144" y="2597969"/>
                  <a:pt x="794288" y="2636069"/>
                  <a:pt x="1030637" y="2583117"/>
                </a:cubicBezTo>
                <a:cubicBezTo>
                  <a:pt x="1266986" y="2530165"/>
                  <a:pt x="1300566" y="2333852"/>
                  <a:pt x="1418095" y="2242154"/>
                </a:cubicBezTo>
                <a:cubicBezTo>
                  <a:pt x="1535624" y="2150456"/>
                  <a:pt x="1623447" y="2087171"/>
                  <a:pt x="1735810" y="2032927"/>
                </a:cubicBezTo>
                <a:cubicBezTo>
                  <a:pt x="1848173" y="1978683"/>
                  <a:pt x="2005739" y="1943812"/>
                  <a:pt x="2092271" y="1916690"/>
                </a:cubicBezTo>
                <a:cubicBezTo>
                  <a:pt x="2178803" y="1889568"/>
                  <a:pt x="2221423" y="1898609"/>
                  <a:pt x="2255003" y="1870195"/>
                </a:cubicBezTo>
                <a:cubicBezTo>
                  <a:pt x="2288583" y="1841781"/>
                  <a:pt x="2266627" y="1788828"/>
                  <a:pt x="2293749" y="1746208"/>
                </a:cubicBezTo>
                <a:cubicBezTo>
                  <a:pt x="2320871" y="1703588"/>
                  <a:pt x="2362200" y="1650636"/>
                  <a:pt x="2417736" y="1614473"/>
                </a:cubicBezTo>
                <a:cubicBezTo>
                  <a:pt x="2473272" y="1578310"/>
                  <a:pt x="2559804" y="1567978"/>
                  <a:pt x="2626963" y="1529232"/>
                </a:cubicBezTo>
                <a:cubicBezTo>
                  <a:pt x="2694122" y="1490486"/>
                  <a:pt x="2775488" y="1423327"/>
                  <a:pt x="2820691" y="1381998"/>
                </a:cubicBezTo>
                <a:cubicBezTo>
                  <a:pt x="2865894" y="1340669"/>
                  <a:pt x="2873644" y="1314839"/>
                  <a:pt x="2898183" y="1281259"/>
                </a:cubicBezTo>
                <a:cubicBezTo>
                  <a:pt x="2922722" y="1247679"/>
                  <a:pt x="2931762" y="1206350"/>
                  <a:pt x="2967925" y="1180520"/>
                </a:cubicBezTo>
                <a:cubicBezTo>
                  <a:pt x="3004088" y="1154690"/>
                  <a:pt x="3057040" y="1143066"/>
                  <a:pt x="3115159" y="1126276"/>
                </a:cubicBezTo>
                <a:cubicBezTo>
                  <a:pt x="3173278" y="1109486"/>
                  <a:pt x="3237854" y="1092696"/>
                  <a:pt x="3316637" y="1079781"/>
                </a:cubicBezTo>
                <a:cubicBezTo>
                  <a:pt x="3395420" y="1066866"/>
                  <a:pt x="3523282" y="1053951"/>
                  <a:pt x="3587858" y="1048785"/>
                </a:cubicBezTo>
                <a:cubicBezTo>
                  <a:pt x="3652434" y="1043619"/>
                  <a:pt x="3648560" y="1060409"/>
                  <a:pt x="3704095" y="1048785"/>
                </a:cubicBezTo>
                <a:cubicBezTo>
                  <a:pt x="3759630" y="1037161"/>
                  <a:pt x="3855203" y="1013913"/>
                  <a:pt x="3921071" y="979042"/>
                </a:cubicBezTo>
                <a:cubicBezTo>
                  <a:pt x="3986939" y="944171"/>
                  <a:pt x="4032143" y="880886"/>
                  <a:pt x="4099302" y="839557"/>
                </a:cubicBezTo>
                <a:cubicBezTo>
                  <a:pt x="4166461" y="798228"/>
                  <a:pt x="4233620" y="771106"/>
                  <a:pt x="4324027" y="731069"/>
                </a:cubicBezTo>
                <a:cubicBezTo>
                  <a:pt x="4414434" y="691032"/>
                  <a:pt x="4538420" y="645829"/>
                  <a:pt x="4641742" y="599334"/>
                </a:cubicBezTo>
                <a:cubicBezTo>
                  <a:pt x="4745064" y="552839"/>
                  <a:pt x="4834015" y="522171"/>
                  <a:pt x="4943959" y="452100"/>
                </a:cubicBezTo>
                <a:cubicBezTo>
                  <a:pt x="5053903" y="382029"/>
                  <a:pt x="5137680" y="250874"/>
                  <a:pt x="5301407" y="178908"/>
                </a:cubicBezTo>
                <a:cubicBezTo>
                  <a:pt x="5465134" y="106942"/>
                  <a:pt x="5629353" y="26697"/>
                  <a:pt x="5767400" y="0"/>
                </a:cubicBezTo>
              </a:path>
            </a:pathLst>
          </a:custGeom>
          <a:ln w="28575">
            <a:solidFill>
              <a:srgbClr val="FF0000"/>
            </a:solidFill>
            <a:headEnd type="oval" w="med" len="med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ахтунг\Ма\халтура\общественная инициатива\рисуночки\3352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" y="2427735"/>
            <a:ext cx="3385285" cy="2196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хтунг\Ма\халтура\общественная инициатива\рисуночки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52394"/>
            <a:ext cx="1152128" cy="1318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1582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28" grpId="0"/>
      <p:bldP spid="10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E:\ахтунг\Ма\халтура\общественная инициатива\рисуночки\ar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3" y="1923678"/>
            <a:ext cx="6531237" cy="322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ахтунг\Ма\халтура\общественная инициатива\рисуночки\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536209"/>
            <a:ext cx="5991225" cy="2498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ахтунг\Ма\халтура\общественная инициатива\14-03_infografic_16\content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00608" y="-344574"/>
            <a:ext cx="11017224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5177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8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81" name="Picture 13" descr="E:\ахтунг\Ма\халтура\общественная инициатива\рисуночки\2222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1491630"/>
            <a:ext cx="4428491" cy="361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3"/>
          <p:cNvSpPr>
            <a:spLocks/>
          </p:cNvSpPr>
          <p:nvPr/>
        </p:nvSpPr>
        <p:spPr bwMode="auto">
          <a:xfrm>
            <a:off x="317004" y="987574"/>
            <a:ext cx="7135316" cy="43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96" tIns="50798" rIns="88896" bIns="50798"/>
          <a:lstStyle/>
          <a:p>
            <a:pPr defTabSz="914145">
              <a:lnSpc>
                <a:spcPts val="3500"/>
              </a:lnSpc>
            </a:pPr>
            <a:r>
              <a:rPr lang="ru-RU" sz="4300" cap="all" spc="100" dirty="0">
                <a:sym typeface="Helvetica" charset="0"/>
              </a:rPr>
              <a:t>Ключевые </a:t>
            </a:r>
            <a:endParaRPr lang="ru-RU" sz="4300" cap="all" spc="100" dirty="0" smtClean="0">
              <a:sym typeface="Helvetica" charset="0"/>
            </a:endParaRPr>
          </a:p>
          <a:p>
            <a:pPr defTabSz="914145">
              <a:lnSpc>
                <a:spcPts val="3500"/>
              </a:lnSpc>
            </a:pPr>
            <a:r>
              <a:rPr lang="ru-RU" sz="3700" cap="all" spc="100" dirty="0" smtClean="0">
                <a:sym typeface="Helvetica" charset="0"/>
              </a:rPr>
              <a:t>положения</a:t>
            </a:r>
            <a:endParaRPr lang="ru-RU" sz="3700" cap="all" spc="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42856"/>
            <a:ext cx="216024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>
              <a:lnSpc>
                <a:spcPts val="1600"/>
              </a:lnSpc>
            </a:pPr>
            <a:r>
              <a:rPr lang="ru-RU" sz="1500" b="1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Минимальные</a:t>
            </a:r>
            <a:r>
              <a:rPr lang="ru-RU" sz="150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 ограничения при размещении предложений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779662"/>
            <a:ext cx="230425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5">
              <a:lnSpc>
                <a:spcPts val="1600"/>
              </a:lnSpc>
            </a:pPr>
            <a:r>
              <a:rPr lang="ru-RU" sz="150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Рассмотрение инициатив по </a:t>
            </a:r>
            <a:r>
              <a:rPr lang="ru-RU" sz="1500" b="1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любым</a:t>
            </a:r>
            <a:r>
              <a:rPr lang="ru-RU" sz="150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 вопросам, </a:t>
            </a:r>
            <a:r>
              <a:rPr lang="ru-RU" sz="1500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а </a:t>
            </a:r>
            <a:r>
              <a:rPr lang="ru-RU" sz="150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не только правотворческих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72601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45"/>
            <a:r>
              <a:rPr lang="ru-RU" sz="160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Рассмотрение </a:t>
            </a:r>
            <a:endParaRPr lang="ru-RU" sz="1600" cap="all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  <a:p>
            <a:pPr algn="r" defTabSz="914145"/>
            <a:r>
              <a:rPr lang="ru-RU" sz="1600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инициатив </a:t>
            </a:r>
          </a:p>
          <a:p>
            <a:pPr algn="r" defTabSz="914145"/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всех </a:t>
            </a:r>
            <a:r>
              <a:rPr lang="ru-RU" sz="1600" b="1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уровней </a:t>
            </a:r>
            <a:r>
              <a:rPr lang="ru-RU" sz="1600" b="1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elvetica" charset="0"/>
              </a:rPr>
              <a:t>власти</a:t>
            </a:r>
            <a:endParaRPr lang="ru-RU" sz="1600" i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Helvetica" charset="0"/>
            </a:endParaRPr>
          </a:p>
        </p:txBody>
      </p:sp>
      <p:pic>
        <p:nvPicPr>
          <p:cNvPr id="7173" name="Picture 5" descr="E:\ахтунг\Ма\халтура\общественная инициатива\рисуночки\8d8trve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64352"/>
            <a:ext cx="2304256" cy="21916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3450362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1600" b="1" cap="all" dirty="0" smtClean="0">
                <a:latin typeface="Calibri" pitchFamily="34" charset="0"/>
                <a:cs typeface="Calibri" pitchFamily="34" charset="0"/>
                <a:sym typeface="Helvetica" charset="0"/>
              </a:rPr>
              <a:t>Федеральный</a:t>
            </a:r>
          </a:p>
          <a:p>
            <a:pPr algn="r">
              <a:lnSpc>
                <a:spcPct val="200000"/>
              </a:lnSpc>
            </a:pPr>
            <a:r>
              <a:rPr lang="ru-RU" sz="1600" b="1" cap="all" dirty="0" smtClean="0">
                <a:latin typeface="Calibri" pitchFamily="34" charset="0"/>
                <a:cs typeface="Calibri" pitchFamily="34" charset="0"/>
                <a:sym typeface="Helvetica" charset="0"/>
              </a:rPr>
              <a:t>Региональный</a:t>
            </a:r>
          </a:p>
          <a:p>
            <a:pPr algn="r">
              <a:lnSpc>
                <a:spcPct val="200000"/>
              </a:lnSpc>
            </a:pPr>
            <a:r>
              <a:rPr lang="ru-RU" sz="1600" b="1" cap="all" dirty="0" smtClean="0">
                <a:latin typeface="Calibri" pitchFamily="34" charset="0"/>
                <a:cs typeface="Calibri" pitchFamily="34" charset="0"/>
                <a:sym typeface="Helvetica" charset="0"/>
              </a:rPr>
              <a:t>муниципальный</a:t>
            </a:r>
            <a:endParaRPr lang="ru-RU" sz="1600" b="1" cap="all" dirty="0"/>
          </a:p>
        </p:txBody>
      </p:sp>
      <p:pic>
        <p:nvPicPr>
          <p:cNvPr id="14" name="Picture 2" descr="E:\ахтунг\Ма\халтура\общественная инициатива\рисуночки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1" y="123478"/>
            <a:ext cx="2080604" cy="80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537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1758</Words>
  <Application>Microsoft Office PowerPoint</Application>
  <PresentationFormat>Экран (16:9)</PresentationFormat>
  <Paragraphs>455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  </vt:lpstr>
      <vt:lpstr>Слайд 3</vt:lpstr>
      <vt:lpstr>   </vt:lpstr>
      <vt:lpstr>Слайд 5</vt:lpstr>
      <vt:lpstr>Слайд 6</vt:lpstr>
      <vt:lpstr>Слайд 7</vt:lpstr>
      <vt:lpstr>Слайд 8</vt:lpstr>
      <vt:lpstr>Слайд 9</vt:lpstr>
      <vt:lpstr>Слайд 10</vt:lpstr>
      <vt:lpstr>  </vt:lpstr>
      <vt:lpstr>   </vt:lpstr>
      <vt:lpstr> </vt:lpstr>
      <vt:lpstr>Слайд 14</vt:lpstr>
      <vt:lpstr>Слайд 15</vt:lpstr>
      <vt:lpstr>    </vt:lpstr>
      <vt:lpstr>      </vt:lpstr>
      <vt:lpstr>Слайд 18</vt:lpstr>
      <vt:lpstr>Слайд 19</vt:lpstr>
      <vt:lpstr>Слайд 20</vt:lpstr>
      <vt:lpstr>    </vt:lpstr>
      <vt:lpstr>В Вологодской области:</vt:lpstr>
      <vt:lpstr> 12 федеральных инициатив из Вологодской области </vt:lpstr>
      <vt:lpstr>Слайд 24</vt:lpstr>
      <vt:lpstr>Что сделано в Вологодской области?</vt:lpstr>
      <vt:lpstr>Слайд 26</vt:lpstr>
      <vt:lpstr>Слайд 27</vt:lpstr>
      <vt:lpstr>Слайд 28</vt:lpstr>
      <vt:lpstr>Слайд 29</vt:lpstr>
      <vt:lpstr>Слайд 30</vt:lpstr>
      <vt:lpstr>Слайд 31</vt:lpstr>
      <vt:lpstr>  </vt:lpstr>
      <vt:lpstr>Слайд 33</vt:lpstr>
      <vt:lpstr>Слайд 34</vt:lpstr>
      <vt:lpstr>4. Направить до 15 ноября 2013 года на электронный адрес BakurkovaIP@gov35.ru следующую информацию.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Logo-go</dc:creator>
  <cp:lastModifiedBy>Bakurkova.IP</cp:lastModifiedBy>
  <cp:revision>248</cp:revision>
  <dcterms:created xsi:type="dcterms:W3CDTF">2013-03-26T19:26:32Z</dcterms:created>
  <dcterms:modified xsi:type="dcterms:W3CDTF">2013-11-01T04:25:10Z</dcterms:modified>
</cp:coreProperties>
</file>